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9"/>
  </p:notesMasterIdLst>
  <p:handoutMasterIdLst>
    <p:handoutMasterId r:id="rId10"/>
  </p:handoutMasterIdLst>
  <p:sldIdLst>
    <p:sldId id="2134805304" r:id="rId2"/>
    <p:sldId id="2134805309" r:id="rId3"/>
    <p:sldId id="2134805311" r:id="rId4"/>
    <p:sldId id="2134805308" r:id="rId5"/>
    <p:sldId id="2134805312" r:id="rId6"/>
    <p:sldId id="213480530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E03DCD"/>
    <a:srgbClr val="005AFF"/>
    <a:srgbClr val="00000E"/>
    <a:srgbClr val="F2F2F2"/>
    <a:srgbClr val="F9F9F9"/>
    <a:srgbClr val="EBEBEB"/>
    <a:srgbClr val="CCCCCC"/>
    <a:srgbClr val="FF3154"/>
    <a:srgbClr val="001D4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0722" autoAdjust="0"/>
  </p:normalViewPr>
  <p:slideViewPr>
    <p:cSldViewPr snapToGrid="0">
      <p:cViewPr varScale="1">
        <p:scale>
          <a:sx n="100" d="100"/>
          <a:sy n="100" d="100"/>
        </p:scale>
        <p:origin x="284" y="4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47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60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05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7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8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316F68-F558-B048-EF20-3133405450B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1 Title slide with whit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A9C292-FC1E-4CD0-D1C2-1C1BF0964A4B}"/>
              </a:ext>
            </a:extLst>
          </p:cNvPr>
          <p:cNvSpPr/>
          <p:nvPr userDrawn="1"/>
        </p:nvSpPr>
        <p:spPr>
          <a:xfrm flipH="1">
            <a:off x="-10886" y="0"/>
            <a:ext cx="3810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ADE2C08-8C2F-6DA1-140F-78B7C38396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 Placeholder 42">
            <a:extLst>
              <a:ext uri="{FF2B5EF4-FFF2-40B4-BE49-F238E27FC236}">
                <a16:creationId xmlns:a16="http://schemas.microsoft.com/office/drawing/2014/main" id="{076F2482-56A5-DF69-EDAB-369E53244A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1" y="395946"/>
            <a:ext cx="317904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9EE67559-07A5-8DC0-5F9E-74889395C5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1" y="764520"/>
            <a:ext cx="317904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8C92FD-B39B-95B0-724C-D1AA2268DE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172D6B9-A8FE-EBFF-D93D-5EB12C0196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F35F11C-FBF2-64A9-BC5E-546156F77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EFF7564F-7000-1BEA-AD06-C8104C4313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1793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003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4250355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12FBD75-FC64-31E3-3F75-9DAE4224DD4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41552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60D9BC-D30D-1466-7616-8C7936E38CF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7064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79725E7-2EC0-E3B5-3DB0-057A690FD9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7EEC03-3391-E652-F649-78782CA2435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937390-63D5-3E5C-5017-6C0EFAC8BC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6FAA54-0883-2D73-8E0A-88499623B4D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688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06C6E69-321F-D4AD-8DE6-1E8BDA999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E42F71C-985A-E2BB-6FBF-54A07A91DCC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851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8AA8973-ED90-DA21-18C7-5D6E292CC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380BE7-EF71-135D-FC9B-9D9C4CFD066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87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0988706-2E03-4A9C-79F3-2E7AE15E66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5288A7-E819-08AD-0192-BAB1AB7959D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014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AB306A2-2949-7644-5CCE-6B01F36007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2EBFFC-4C2D-D007-FA55-966B1047852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9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5E782D2-17EB-7305-867D-635CABCFC8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3E1782-7EA3-5D5C-4FB2-290A89A7E3B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24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2827D84-480B-22A7-4B2A-BFD3AB9191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A760B86-74B6-48A3-CE6D-96096653BF7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218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9E545D7-2373-D9BF-1A5C-DDEF3299CD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1221AC1C-1EF4-5D9A-A440-017C6D790A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75E4B3-EDD4-C5F1-7EF2-8B6126FAC2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314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AF6617-F5BA-5654-EE57-B793E862EB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9E545D7-2373-D9BF-1A5C-DDEF3299CD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1221AC1C-1EF4-5D9A-A440-017C6D790A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75E4B3-EDD4-C5F1-7EF2-8B6126FAC2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550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7292656-5749-2B4B-FA27-42765BDE33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7253AE-3DDB-8C8A-399D-C55C49CB083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308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4250355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4250355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41FE85-3CE7-12FA-3841-D7CC0ABB6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B9A4E9B-BED0-504E-628D-EAD882C392A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943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341552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41552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E1E3056-42DC-BA9B-F46D-475E5BE32B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840E574-42A1-50DE-BFA2-D52D3D35902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9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7064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7064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89A3CCB-3818-87A8-9032-448C77F620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FC0E722-8D59-61D9-391E-65CCE154F8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572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B10A0F-2286-895A-B579-CB5D4386A2B7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AD2976-396D-426A-A7C0-2D53F71491E3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929F03-682A-4566-CF9F-D3B71DB4575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AA40532-F231-EBBB-A8D3-3657B33CB9DA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509789C-1FE5-7B11-DD63-34E6F72F670E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-90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1F7AE0E-D196-9918-5EDB-E9F6D1F5BFCD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CE77B206-49F7-2B3D-46F6-5783EB06549D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9A3B12B3-A799-7EB4-75DA-BC0A7D701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DD8338-5A64-469A-E2DB-DF91FC1856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B79C81-C7D6-4DE3-0A04-D7E02DD8C6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910EA0-FECD-D7DE-120C-8BC301ED58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54EB9F-8927-A3FE-8B84-2A5DA2E7EB1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049C86-481E-BCA9-382A-A561EA22CA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5126775" y="0"/>
            <a:ext cx="4017225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7A7115-EA83-4FF6-C9AA-23524B051F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832A1-1A29-5A85-3CD7-02108B35D94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B4807D-C6CB-B42F-7CAC-4B1E0264A6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A5600B8-EF33-4C46-87E9-1A51B9580A9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E7D3F5-04E5-7DAF-AB76-2DAC95AB47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34031B42-8ACF-0D61-11C0-959766C8BD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B8C5E-2A02-500E-7B19-869B39D9A89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4BE02-2625-0E61-D864-E5DDC07EC9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784AA3F-6A3E-5918-C536-2E26F4BF9CB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067757F-8A0C-FCEC-EB62-74E36F8E5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0390628D-EDCB-823F-3281-E26163D5C4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85E7031-34AB-503C-140D-07A8A6D83D3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E64CD9D7-6169-977F-2770-ADEC0D6EE8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66C31-62D7-CEFA-FFA5-6E39B2A9667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7E83870-7680-0EC5-A60C-DDC82D20159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3FD35A0-F98B-4E10-5EEB-CC206A99D77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26AEA66-94E0-CBBE-2810-477A8B621D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E8A36BB1-1CB4-70E4-B774-36E6FFADAD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0E264-5D0F-60E1-079B-4D9441DFD2F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513913-81F1-BE35-BEE1-E4F3B331C19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A2E6516-E21C-B9AB-D96C-01D89E1C188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C57D9E6-836B-E344-7053-C5B54572F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0006201F-5816-C391-0FF2-7B730063C1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8F3BE-DF4E-616F-9E87-42409E45FB7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A5559B-7244-EAEC-5F81-57659F8835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F766CE-D4C5-BFE0-469A-326AD36F781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ACCA25F-B787-0F46-0666-1B57C451A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C60B55E3-C61F-0403-A878-5F9E203C5E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8C83F-D17C-0CF7-307E-6CDC00953C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C91DB6-E398-955E-AA6E-6AE046DE825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550249-746C-7ECD-FED7-52893A3789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A8D2C2D-8FBB-781E-417F-B5D858DD4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282CE96B-0BCB-98A4-50DC-39176D0092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Divider pages </a:t>
            </a:r>
            <a:br>
              <a:rPr lang="en-US" dirty="0"/>
            </a:br>
            <a:r>
              <a:rPr lang="en-US" dirty="0"/>
              <a:t>or large quotes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94544-7EC4-ED46-6173-E3A78AF117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7137A-1370-497D-30A9-2885B2A47AC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8D3533A-70F3-8B04-C0F5-CF1FD375FCE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D15844B-56C3-0508-2515-0AFFA9A8C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21FDDB-B801-EAA3-9D13-40103E7AC2C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6412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3A8A5F-292F-2AC1-C1B0-A59D33F93A2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28D676-DD53-1C54-82A5-88434E06B3E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755C10-FC21-4D9F-8DA4-A30B437ABD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B24B9E5-9DF5-72DD-49F0-33455A6A12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Apply a document ID (if applicable).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854" r:id="rId11"/>
    <p:sldLayoutId id="2147483763" r:id="rId12"/>
    <p:sldLayoutId id="2147483775" r:id="rId13"/>
    <p:sldLayoutId id="2147483794" r:id="rId14"/>
    <p:sldLayoutId id="2147483797" r:id="rId15"/>
    <p:sldLayoutId id="2147483817" r:id="rId16"/>
    <p:sldLayoutId id="2147483818" r:id="rId17"/>
    <p:sldLayoutId id="2147483819" r:id="rId18"/>
    <p:sldLayoutId id="2147483820" r:id="rId19"/>
    <p:sldLayoutId id="2147483821" r:id="rId20"/>
    <p:sldLayoutId id="2147483822" r:id="rId21"/>
    <p:sldLayoutId id="2147483823" r:id="rId22"/>
    <p:sldLayoutId id="2147483824" r:id="rId23"/>
    <p:sldLayoutId id="2147483855" r:id="rId24"/>
    <p:sldLayoutId id="2147483825" r:id="rId25"/>
    <p:sldLayoutId id="2147483826" r:id="rId26"/>
    <p:sldLayoutId id="2147483827" r:id="rId27"/>
    <p:sldLayoutId id="2147483828" r:id="rId28"/>
    <p:sldLayoutId id="2147483753" r:id="rId29"/>
    <p:sldLayoutId id="2147483757" r:id="rId30"/>
    <p:sldLayoutId id="2147483758" r:id="rId31"/>
    <p:sldLayoutId id="2147483815" r:id="rId32"/>
    <p:sldLayoutId id="2147483760" r:id="rId33"/>
    <p:sldLayoutId id="2147483761" r:id="rId34"/>
    <p:sldLayoutId id="2147483762" r:id="rId35"/>
    <p:sldLayoutId id="2147483774" r:id="rId36"/>
    <p:sldLayoutId id="2147483755" r:id="rId37"/>
    <p:sldLayoutId id="2147483756" r:id="rId38"/>
    <p:sldLayoutId id="2147483793" r:id="rId39"/>
    <p:sldLayoutId id="2147483814" r:id="rId40"/>
    <p:sldLayoutId id="2147483746" r:id="rId41"/>
    <p:sldLayoutId id="2147483747" r:id="rId42"/>
    <p:sldLayoutId id="2147483748" r:id="rId43"/>
    <p:sldLayoutId id="2147483749" r:id="rId44"/>
    <p:sldLayoutId id="2147483750" r:id="rId45"/>
    <p:sldLayoutId id="2147483751" r:id="rId46"/>
    <p:sldLayoutId id="2147483791" r:id="rId47"/>
    <p:sldLayoutId id="2147483677" r:id="rId48"/>
    <p:sldLayoutId id="2147483769" r:id="rId49"/>
    <p:sldLayoutId id="2147483773" r:id="rId50"/>
    <p:sldLayoutId id="2147483770" r:id="rId51"/>
    <p:sldLayoutId id="2147483771" r:id="rId52"/>
    <p:sldLayoutId id="2147483772" r:id="rId53"/>
    <p:sldLayoutId id="2147483792" r:id="rId54"/>
    <p:sldLayoutId id="2147483679" r:id="rId5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900000"/>
            <a:ext cx="4896000" cy="1244465"/>
          </a:xfrm>
        </p:spPr>
        <p:txBody>
          <a:bodyPr/>
          <a:lstStyle/>
          <a:p>
            <a:r>
              <a:rPr lang="en-US" sz="2800" dirty="0"/>
              <a:t>Non-EE2: Laplacian information for adaptive loop filter</a:t>
            </a:r>
            <a:br>
              <a:rPr lang="en-US" sz="4000" dirty="0"/>
            </a:br>
            <a:r>
              <a:rPr lang="en-US" sz="2400" dirty="0"/>
              <a:t>JVET-AJ0174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ECA7EB-F65C-5653-AA71-1EB2CF39A6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Ikram Jumakulyyev, </a:t>
            </a:r>
            <a:r>
              <a:rPr lang="en-US" sz="1800" dirty="0" err="1"/>
              <a:t>Döne</a:t>
            </a:r>
            <a:r>
              <a:rPr lang="en-US" sz="1800" dirty="0"/>
              <a:t> </a:t>
            </a:r>
            <a:r>
              <a:rPr lang="en-US" sz="1800" dirty="0" err="1"/>
              <a:t>Buğdaycı</a:t>
            </a:r>
            <a:r>
              <a:rPr lang="en-US" sz="1800" dirty="0"/>
              <a:t> </a:t>
            </a:r>
            <a:r>
              <a:rPr lang="en-US" sz="1800" dirty="0" err="1"/>
              <a:t>Şanslı</a:t>
            </a:r>
            <a:r>
              <a:rPr lang="en-US" sz="1800" dirty="0"/>
              <a:t>, John Funnell,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204744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ALF in ECM 14.0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ALF coefficient filter taps for online training:</a:t>
            </a:r>
          </a:p>
        </p:txBody>
      </p:sp>
      <p:pic>
        <p:nvPicPr>
          <p:cNvPr id="9" name="Picture 8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C6E00A07-14C2-A9EB-340B-F10BBF5A5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" y="2136164"/>
            <a:ext cx="2089864" cy="1353194"/>
          </a:xfrm>
          <a:prstGeom prst="rect">
            <a:avLst/>
          </a:prstGeom>
        </p:spPr>
      </p:pic>
      <p:pic>
        <p:nvPicPr>
          <p:cNvPr id="15" name="Picture 14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A2564EB2-0C8A-DDA6-FA26-22ABDFE30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151" y="1867800"/>
            <a:ext cx="2885357" cy="1903379"/>
          </a:xfrm>
          <a:prstGeom prst="rect">
            <a:avLst/>
          </a:prstGeom>
        </p:spPr>
      </p:pic>
      <p:pic>
        <p:nvPicPr>
          <p:cNvPr id="17" name="Picture 16" descr="A black number in a white rectangle&#10;&#10;Description automatically generated">
            <a:extLst>
              <a:ext uri="{FF2B5EF4-FFF2-40B4-BE49-F238E27FC236}">
                <a16:creationId xmlns:a16="http://schemas.microsoft.com/office/drawing/2014/main" id="{6032CAAC-5B25-C677-87FD-E3B9A2BC70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967" y="2728442"/>
            <a:ext cx="234374" cy="168635"/>
          </a:xfrm>
          <a:prstGeom prst="rect">
            <a:avLst/>
          </a:prstGeom>
        </p:spPr>
      </p:pic>
      <p:pic>
        <p:nvPicPr>
          <p:cNvPr id="19" name="Picture 18" descr="A number grid with black numbers&#10;&#10;Description automatically generated">
            <a:extLst>
              <a:ext uri="{FF2B5EF4-FFF2-40B4-BE49-F238E27FC236}">
                <a16:creationId xmlns:a16="http://schemas.microsoft.com/office/drawing/2014/main" id="{BF8CD13E-7E16-9954-A8AF-7E055ED1D9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27" y="2601816"/>
            <a:ext cx="667987" cy="421885"/>
          </a:xfrm>
          <a:prstGeom prst="rect">
            <a:avLst/>
          </a:prstGeom>
        </p:spPr>
      </p:pic>
      <p:pic>
        <p:nvPicPr>
          <p:cNvPr id="25" name="Picture 24" descr="A black number in a rectangle&#10;&#10;Description automatically generated">
            <a:extLst>
              <a:ext uri="{FF2B5EF4-FFF2-40B4-BE49-F238E27FC236}">
                <a16:creationId xmlns:a16="http://schemas.microsoft.com/office/drawing/2014/main" id="{DA7518B6-AA06-F7BA-B918-7001DF14C1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54" y="2726714"/>
            <a:ext cx="249942" cy="168635"/>
          </a:xfrm>
          <a:prstGeom prst="rect">
            <a:avLst/>
          </a:prstGeom>
        </p:spPr>
      </p:pic>
      <p:pic>
        <p:nvPicPr>
          <p:cNvPr id="27" name="Picture 26" descr="A black numbers on a white background&#10;&#10;Description automatically generated">
            <a:extLst>
              <a:ext uri="{FF2B5EF4-FFF2-40B4-BE49-F238E27FC236}">
                <a16:creationId xmlns:a16="http://schemas.microsoft.com/office/drawing/2014/main" id="{2D8EDA55-3101-6A8F-D5F8-707BBFA28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869" y="2726714"/>
            <a:ext cx="461530" cy="17036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5EF20B8-C25B-9B37-F5B9-C2EC96BAC095}"/>
              </a:ext>
            </a:extLst>
          </p:cNvPr>
          <p:cNvSpPr txBox="1"/>
          <p:nvPr/>
        </p:nvSpPr>
        <p:spPr>
          <a:xfrm>
            <a:off x="520850" y="4129708"/>
            <a:ext cx="1088400" cy="4017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#0 - #9: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Spatial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C38DD9D-633E-E579-D785-B12EAF96D7C6}"/>
              </a:ext>
            </a:extLst>
          </p:cNvPr>
          <p:cNvCxnSpPr>
            <a:stCxn id="9" idx="2"/>
            <a:endCxn id="30" idx="0"/>
          </p:cNvCxnSpPr>
          <p:nvPr/>
        </p:nvCxnSpPr>
        <p:spPr>
          <a:xfrm>
            <a:off x="1065050" y="3489358"/>
            <a:ext cx="0" cy="640350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08D5D1-4382-8EE5-0897-B4E858C662D7}"/>
              </a:ext>
            </a:extLst>
          </p:cNvPr>
          <p:cNvSpPr txBox="1"/>
          <p:nvPr/>
        </p:nvSpPr>
        <p:spPr>
          <a:xfrm>
            <a:off x="2563897" y="4129708"/>
            <a:ext cx="2089864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#10 - #29: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Fixed Filter Output-based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F9B2187-91F4-1D35-3D6E-1F809D69DFD3}"/>
              </a:ext>
            </a:extLst>
          </p:cNvPr>
          <p:cNvCxnSpPr>
            <a:stCxn id="15" idx="2"/>
            <a:endCxn id="33" idx="0"/>
          </p:cNvCxnSpPr>
          <p:nvPr/>
        </p:nvCxnSpPr>
        <p:spPr>
          <a:xfrm flipH="1">
            <a:off x="3608829" y="3771179"/>
            <a:ext cx="1" cy="35852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9148B04-C9E9-354E-E69D-CB33A3B9EA77}"/>
              </a:ext>
            </a:extLst>
          </p:cNvPr>
          <p:cNvCxnSpPr>
            <a:stCxn id="17" idx="2"/>
          </p:cNvCxnSpPr>
          <p:nvPr/>
        </p:nvCxnSpPr>
        <p:spPr>
          <a:xfrm flipH="1">
            <a:off x="4341181" y="2897077"/>
            <a:ext cx="930973" cy="1207366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E55845B-64A6-DC0B-904A-8697F95F52A3}"/>
              </a:ext>
            </a:extLst>
          </p:cNvPr>
          <p:cNvSpPr txBox="1"/>
          <p:nvPr/>
        </p:nvSpPr>
        <p:spPr>
          <a:xfrm>
            <a:off x="5318319" y="4129708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#30 - #32: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Reconstruction Before DBF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2373936-FC87-6DCF-F2AD-B23E36858820}"/>
              </a:ext>
            </a:extLst>
          </p:cNvPr>
          <p:cNvCxnSpPr>
            <a:stCxn id="19" idx="2"/>
            <a:endCxn id="38" idx="0"/>
          </p:cNvCxnSpPr>
          <p:nvPr/>
        </p:nvCxnSpPr>
        <p:spPr>
          <a:xfrm>
            <a:off x="5817321" y="3023701"/>
            <a:ext cx="45198" cy="1106007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789812B-AE9E-D9ED-D954-4D4D2651C370}"/>
              </a:ext>
            </a:extLst>
          </p:cNvPr>
          <p:cNvSpPr txBox="1"/>
          <p:nvPr/>
        </p:nvSpPr>
        <p:spPr>
          <a:xfrm>
            <a:off x="5962688" y="3513725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#33 - #34: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Residual 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77A1691-B5E3-899D-B226-E1351B7DF4FF}"/>
              </a:ext>
            </a:extLst>
          </p:cNvPr>
          <p:cNvCxnSpPr>
            <a:stCxn id="27" idx="2"/>
            <a:endCxn id="41" idx="0"/>
          </p:cNvCxnSpPr>
          <p:nvPr/>
        </p:nvCxnSpPr>
        <p:spPr>
          <a:xfrm>
            <a:off x="6490634" y="2897077"/>
            <a:ext cx="16254" cy="616648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F289C5D-B8B2-BDE4-4CA5-7F420C2AE0CB}"/>
              </a:ext>
            </a:extLst>
          </p:cNvPr>
          <p:cNvSpPr txBox="1"/>
          <p:nvPr/>
        </p:nvSpPr>
        <p:spPr>
          <a:xfrm>
            <a:off x="7071276" y="4124138"/>
            <a:ext cx="1170805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#35: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Gaussian Smoothing 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based Tap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7F0E3C9-1FEC-0C6F-8CC1-50F5BBB7E272}"/>
              </a:ext>
            </a:extLst>
          </p:cNvPr>
          <p:cNvCxnSpPr>
            <a:stCxn id="25" idx="2"/>
            <a:endCxn id="45" idx="0"/>
          </p:cNvCxnSpPr>
          <p:nvPr/>
        </p:nvCxnSpPr>
        <p:spPr>
          <a:xfrm>
            <a:off x="6954925" y="2895349"/>
            <a:ext cx="701754" cy="122878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99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Our proposed ALF coefficient filter taps for online training:</a:t>
            </a:r>
          </a:p>
        </p:txBody>
      </p:sp>
      <p:pic>
        <p:nvPicPr>
          <p:cNvPr id="9" name="Picture 8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C6E00A07-14C2-A9EB-340B-F10BBF5A5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" y="2136164"/>
            <a:ext cx="2089864" cy="1353194"/>
          </a:xfrm>
          <a:prstGeom prst="rect">
            <a:avLst/>
          </a:prstGeom>
        </p:spPr>
      </p:pic>
      <p:pic>
        <p:nvPicPr>
          <p:cNvPr id="15" name="Picture 14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A2564EB2-0C8A-DDA6-FA26-22ABDFE302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151" y="1867800"/>
            <a:ext cx="2885357" cy="1903379"/>
          </a:xfrm>
          <a:prstGeom prst="rect">
            <a:avLst/>
          </a:prstGeom>
        </p:spPr>
      </p:pic>
      <p:pic>
        <p:nvPicPr>
          <p:cNvPr id="17" name="Picture 16" descr="A black number in a white rectangle&#10;&#10;Description automatically generated">
            <a:extLst>
              <a:ext uri="{FF2B5EF4-FFF2-40B4-BE49-F238E27FC236}">
                <a16:creationId xmlns:a16="http://schemas.microsoft.com/office/drawing/2014/main" id="{6032CAAC-5B25-C677-87FD-E3B9A2BC70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967" y="2728442"/>
            <a:ext cx="234374" cy="168635"/>
          </a:xfrm>
          <a:prstGeom prst="rect">
            <a:avLst/>
          </a:prstGeom>
        </p:spPr>
      </p:pic>
      <p:pic>
        <p:nvPicPr>
          <p:cNvPr id="19" name="Picture 18" descr="A number grid with black numbers&#10;&#10;Description automatically generated">
            <a:extLst>
              <a:ext uri="{FF2B5EF4-FFF2-40B4-BE49-F238E27FC236}">
                <a16:creationId xmlns:a16="http://schemas.microsoft.com/office/drawing/2014/main" id="{BF8CD13E-7E16-9954-A8AF-7E055ED1D9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27" y="2601816"/>
            <a:ext cx="667987" cy="421885"/>
          </a:xfrm>
          <a:prstGeom prst="rect">
            <a:avLst/>
          </a:prstGeom>
        </p:spPr>
      </p:pic>
      <p:pic>
        <p:nvPicPr>
          <p:cNvPr id="25" name="Picture 24" descr="A black number in a rectangle&#10;&#10;Description automatically generated">
            <a:extLst>
              <a:ext uri="{FF2B5EF4-FFF2-40B4-BE49-F238E27FC236}">
                <a16:creationId xmlns:a16="http://schemas.microsoft.com/office/drawing/2014/main" id="{DA7518B6-AA06-F7BA-B918-7001DF14C1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54" y="2726714"/>
            <a:ext cx="249942" cy="168635"/>
          </a:xfrm>
          <a:prstGeom prst="rect">
            <a:avLst/>
          </a:prstGeom>
        </p:spPr>
      </p:pic>
      <p:pic>
        <p:nvPicPr>
          <p:cNvPr id="27" name="Picture 26" descr="A black numbers on a white background&#10;&#10;Description automatically generated">
            <a:extLst>
              <a:ext uri="{FF2B5EF4-FFF2-40B4-BE49-F238E27FC236}">
                <a16:creationId xmlns:a16="http://schemas.microsoft.com/office/drawing/2014/main" id="{2D8EDA55-3101-6A8F-D5F8-707BBFA28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869" y="2726714"/>
            <a:ext cx="461530" cy="17036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5EF20B8-C25B-9B37-F5B9-C2EC96BAC095}"/>
              </a:ext>
            </a:extLst>
          </p:cNvPr>
          <p:cNvSpPr txBox="1"/>
          <p:nvPr/>
        </p:nvSpPr>
        <p:spPr>
          <a:xfrm>
            <a:off x="520850" y="4129708"/>
            <a:ext cx="1088400" cy="4017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#0 - #9: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Spatial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C38DD9D-633E-E579-D785-B12EAF96D7C6}"/>
              </a:ext>
            </a:extLst>
          </p:cNvPr>
          <p:cNvCxnSpPr>
            <a:stCxn id="9" idx="2"/>
            <a:endCxn id="30" idx="0"/>
          </p:cNvCxnSpPr>
          <p:nvPr/>
        </p:nvCxnSpPr>
        <p:spPr>
          <a:xfrm>
            <a:off x="1065050" y="3489358"/>
            <a:ext cx="0" cy="640350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808D5D1-4382-8EE5-0897-B4E858C662D7}"/>
              </a:ext>
            </a:extLst>
          </p:cNvPr>
          <p:cNvSpPr txBox="1"/>
          <p:nvPr/>
        </p:nvSpPr>
        <p:spPr>
          <a:xfrm>
            <a:off x="2563897" y="4129708"/>
            <a:ext cx="2089864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#10 - #29: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Fixed Filter Output-based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F9B2187-91F4-1D35-3D6E-1F809D69DFD3}"/>
              </a:ext>
            </a:extLst>
          </p:cNvPr>
          <p:cNvCxnSpPr>
            <a:stCxn id="15" idx="2"/>
            <a:endCxn id="33" idx="0"/>
          </p:cNvCxnSpPr>
          <p:nvPr/>
        </p:nvCxnSpPr>
        <p:spPr>
          <a:xfrm flipH="1">
            <a:off x="3608829" y="3771179"/>
            <a:ext cx="1" cy="35852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9148B04-C9E9-354E-E69D-CB33A3B9EA77}"/>
              </a:ext>
            </a:extLst>
          </p:cNvPr>
          <p:cNvCxnSpPr>
            <a:stCxn id="17" idx="2"/>
          </p:cNvCxnSpPr>
          <p:nvPr/>
        </p:nvCxnSpPr>
        <p:spPr>
          <a:xfrm flipH="1">
            <a:off x="4341181" y="2897077"/>
            <a:ext cx="930973" cy="1207366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E55845B-64A6-DC0B-904A-8697F95F52A3}"/>
              </a:ext>
            </a:extLst>
          </p:cNvPr>
          <p:cNvSpPr txBox="1"/>
          <p:nvPr/>
        </p:nvSpPr>
        <p:spPr>
          <a:xfrm>
            <a:off x="5318319" y="4129708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#30 - #32: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Reconstruction Before DBF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2373936-FC87-6DCF-F2AD-B23E36858820}"/>
              </a:ext>
            </a:extLst>
          </p:cNvPr>
          <p:cNvCxnSpPr>
            <a:stCxn id="19" idx="2"/>
            <a:endCxn id="38" idx="0"/>
          </p:cNvCxnSpPr>
          <p:nvPr/>
        </p:nvCxnSpPr>
        <p:spPr>
          <a:xfrm>
            <a:off x="5817321" y="3023701"/>
            <a:ext cx="45198" cy="1106007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789812B-AE9E-D9ED-D954-4D4D2651C370}"/>
              </a:ext>
            </a:extLst>
          </p:cNvPr>
          <p:cNvSpPr txBox="1"/>
          <p:nvPr/>
        </p:nvSpPr>
        <p:spPr>
          <a:xfrm>
            <a:off x="5962688" y="3513725"/>
            <a:ext cx="1088399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#33 - #34: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Residual based Taps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77A1691-B5E3-899D-B226-E1351B7DF4FF}"/>
              </a:ext>
            </a:extLst>
          </p:cNvPr>
          <p:cNvCxnSpPr>
            <a:stCxn id="27" idx="2"/>
            <a:endCxn id="41" idx="0"/>
          </p:cNvCxnSpPr>
          <p:nvPr/>
        </p:nvCxnSpPr>
        <p:spPr>
          <a:xfrm>
            <a:off x="6490634" y="2897077"/>
            <a:ext cx="16254" cy="616648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F289C5D-B8B2-BDE4-4CA5-7F420C2AE0CB}"/>
              </a:ext>
            </a:extLst>
          </p:cNvPr>
          <p:cNvSpPr txBox="1"/>
          <p:nvPr/>
        </p:nvSpPr>
        <p:spPr>
          <a:xfrm>
            <a:off x="7071276" y="4124138"/>
            <a:ext cx="1170805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#35: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Gaussian Smoothing 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based Tap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7F0E3C9-1FEC-0C6F-8CC1-50F5BBB7E272}"/>
              </a:ext>
            </a:extLst>
          </p:cNvPr>
          <p:cNvCxnSpPr>
            <a:stCxn id="25" idx="2"/>
            <a:endCxn id="45" idx="0"/>
          </p:cNvCxnSpPr>
          <p:nvPr/>
        </p:nvCxnSpPr>
        <p:spPr>
          <a:xfrm>
            <a:off x="6954925" y="2895349"/>
            <a:ext cx="701754" cy="1228789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rossword puzzle with numbers&#10;&#10;Description automatically generated">
            <a:extLst>
              <a:ext uri="{FF2B5EF4-FFF2-40B4-BE49-F238E27FC236}">
                <a16:creationId xmlns:a16="http://schemas.microsoft.com/office/drawing/2014/main" id="{8EE301B6-F92E-47D5-32AD-1FE95E044EA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51" y="2459506"/>
            <a:ext cx="1092975" cy="703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0CAAF8-5475-B397-37E5-907FBF172D22}"/>
              </a:ext>
            </a:extLst>
          </p:cNvPr>
          <p:cNvSpPr txBox="1"/>
          <p:nvPr/>
        </p:nvSpPr>
        <p:spPr>
          <a:xfrm>
            <a:off x="7779351" y="3489358"/>
            <a:ext cx="1170805" cy="2604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#36 - #40: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Laplacian Info</a:t>
            </a:r>
            <a:endParaRPr lang="en-US" sz="1000" b="1" dirty="0">
              <a:latin typeface="Nokia Pure Text Light"/>
            </a:endParaRP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Taps</a:t>
            </a:r>
            <a:endParaRPr kumimoji="0" lang="en-DE" sz="1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7FCB56C-7810-C298-3A8B-4ACADA0EF159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7734939" y="3162555"/>
            <a:ext cx="629815" cy="326803"/>
          </a:xfrm>
          <a:prstGeom prst="straightConnector1">
            <a:avLst/>
          </a:prstGeom>
          <a:ln w="63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109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Placeholder 3">
                <a:extLst>
                  <a:ext uri="{FF2B5EF4-FFF2-40B4-BE49-F238E27FC236}">
                    <a16:creationId xmlns:a16="http://schemas.microsoft.com/office/drawing/2014/main" id="{9E0606E2-0702-90D3-9685-4F2659176D9C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>
              <a:xfrm>
                <a:off x="417338" y="1260000"/>
                <a:ext cx="8308800" cy="3118980"/>
              </a:xfrm>
            </p:spPr>
            <p:txBody>
              <a:bodyPr/>
              <a:lstStyle/>
              <a:p>
                <a:pPr marL="228600" indent="-228600">
                  <a:buFont typeface="Arial" panose="020B0604020202020204" pitchFamily="34" charset="0"/>
                  <a:buChar char="•"/>
                </a:pPr>
                <a:r>
                  <a:rPr lang="en-US" dirty="0"/>
                  <a:t>Laplacian Information Buffer Derivation: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b="1" dirty="0"/>
                  <a:t>Input:</a:t>
                </a:r>
                <a:r>
                  <a:rPr lang="en-US" dirty="0"/>
                  <a:t> Post-SAO buffer.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b="1" dirty="0"/>
                  <a:t>Output:</a:t>
                </a:r>
                <a:r>
                  <a:rPr lang="en-US" dirty="0"/>
                  <a:t> Laplacian of post-SAO buffer, i.e.,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0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𝑥𝑥</m:t>
                        </m:r>
                      </m:sub>
                    </m:sSub>
                    <m:r>
                      <a:rPr lang="en-US" i="0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𝑦𝑦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 is 2D post-SAO image.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dirty="0"/>
                  <a:t>Discrete Laplacian operator is realized by using 2D kernel, [0,1,0; 1,-4,1; 0,1,0].</a:t>
                </a:r>
              </a:p>
              <a:p>
                <a:pPr marL="408600" lvl="1" indent="-228600">
                  <a:buFont typeface="Arial" panose="020B0604020202020204" pitchFamily="34" charset="0"/>
                  <a:buChar char="•"/>
                </a:pPr>
                <a:r>
                  <a:rPr lang="en-US" dirty="0"/>
                  <a:t>At block boundaries: First apply Gaussian smoothing, then apply Laplacian operator.</a:t>
                </a:r>
              </a:p>
            </p:txBody>
          </p:sp>
        </mc:Choice>
        <mc:Fallback>
          <p:sp>
            <p:nvSpPr>
              <p:cNvPr id="7" name="Text Placeholder 3">
                <a:extLst>
                  <a:ext uri="{FF2B5EF4-FFF2-40B4-BE49-F238E27FC236}">
                    <a16:creationId xmlns:a16="http://schemas.microsoft.com/office/drawing/2014/main" id="{9E0606E2-0702-90D3-9685-4F2659176D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xfrm>
                <a:off x="417338" y="1260000"/>
                <a:ext cx="8308800" cy="3118980"/>
              </a:xfrm>
              <a:blipFill>
                <a:blip r:embed="rId3"/>
                <a:stretch>
                  <a:fillRect l="-734" t="-1566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066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7D2E85B-72D3-E06D-1483-71111FEBF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29153"/>
              </p:ext>
            </p:extLst>
          </p:nvPr>
        </p:nvGraphicFramePr>
        <p:xfrm>
          <a:off x="361375" y="1540026"/>
          <a:ext cx="4431906" cy="2116713"/>
        </p:xfrm>
        <a:graphic>
          <a:graphicData uri="http://schemas.openxmlformats.org/drawingml/2006/table">
            <a:tbl>
              <a:tblPr/>
              <a:tblGrid>
                <a:gridCol w="784283">
                  <a:extLst>
                    <a:ext uri="{9D8B030D-6E8A-4147-A177-3AD203B41FA5}">
                      <a16:colId xmlns:a16="http://schemas.microsoft.com/office/drawing/2014/main" val="1260051336"/>
                    </a:ext>
                  </a:extLst>
                </a:gridCol>
                <a:gridCol w="517447">
                  <a:extLst>
                    <a:ext uri="{9D8B030D-6E8A-4147-A177-3AD203B41FA5}">
                      <a16:colId xmlns:a16="http://schemas.microsoft.com/office/drawing/2014/main" val="1078705333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4097305949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3890411823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1183826734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3112195929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1102566111"/>
                    </a:ext>
                  </a:extLst>
                </a:gridCol>
                <a:gridCol w="534236">
                  <a:extLst>
                    <a:ext uri="{9D8B030D-6E8A-4147-A177-3AD203B41FA5}">
                      <a16:colId xmlns:a16="http://schemas.microsoft.com/office/drawing/2014/main" val="1779710284"/>
                    </a:ext>
                  </a:extLst>
                </a:gridCol>
              </a:tblGrid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39983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788653"/>
                  </a:ext>
                </a:extLst>
              </a:tr>
              <a:tr h="288139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57906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55978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09073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33228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998665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424929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86553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9559809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26827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3993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8CD93A9-578E-0A9F-D024-E9DF6EF905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65728"/>
              </p:ext>
            </p:extLst>
          </p:nvPr>
        </p:nvGraphicFramePr>
        <p:xfrm>
          <a:off x="4796340" y="1535543"/>
          <a:ext cx="3951335" cy="2124276"/>
        </p:xfrm>
        <a:graphic>
          <a:graphicData uri="http://schemas.openxmlformats.org/drawingml/2006/table">
            <a:tbl>
              <a:tblPr/>
              <a:tblGrid>
                <a:gridCol w="564963">
                  <a:extLst>
                    <a:ext uri="{9D8B030D-6E8A-4147-A177-3AD203B41FA5}">
                      <a16:colId xmlns:a16="http://schemas.microsoft.com/office/drawing/2014/main" val="71972963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21747307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76857409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076056322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212349664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891152304"/>
                    </a:ext>
                  </a:extLst>
                </a:gridCol>
                <a:gridCol w="577962">
                  <a:extLst>
                    <a:ext uri="{9D8B030D-6E8A-4147-A177-3AD203B41FA5}">
                      <a16:colId xmlns:a16="http://schemas.microsoft.com/office/drawing/2014/main" val="1221339187"/>
                    </a:ext>
                  </a:extLst>
                </a:gridCol>
              </a:tblGrid>
              <a:tr h="16682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758110"/>
                  </a:ext>
                </a:extLst>
              </a:tr>
              <a:tr h="16682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59220"/>
                  </a:ext>
                </a:extLst>
              </a:tr>
              <a:tr h="28916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265184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3261037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2326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1491188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370620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402052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661398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165634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850040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34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363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Additional source of information buffer proposed for ALF filter online coefficient training.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Achieved coding gains (RA: -0.04%, LDB: -0.06%) with small runtime impact on encoder (RA: 100.6%, LDB: 101.1%) &amp; decoder (RA: 100.6%, LDB: </a:t>
            </a:r>
            <a:r>
              <a:rPr lang="en-US"/>
              <a:t>100.2%).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Proposed to study the method in the next round of EEs.</a:t>
            </a:r>
          </a:p>
        </p:txBody>
      </p:sp>
    </p:spTree>
    <p:extLst>
      <p:ext uri="{BB962C8B-B14F-4D97-AF65-F5344CB8AC3E}">
        <p14:creationId xmlns:p14="http://schemas.microsoft.com/office/powerpoint/2010/main" val="2299612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4 - PowerPoint template v2.5.potx" id="{C7D967B2-8B02-43E0-A6AD-7501CB78BF69}" vid="{002812EF-AEF2-4CB8-84B2-C65FEE951B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2024 - PowerPoint template v2.5</Template>
  <TotalTime>588</TotalTime>
  <Words>511</Words>
  <Application>Microsoft Office PowerPoint</Application>
  <PresentationFormat>On-screen Show (16:9)</PresentationFormat>
  <Paragraphs>158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Cambria Math</vt:lpstr>
      <vt:lpstr>Nokia Pure Headline Light</vt:lpstr>
      <vt:lpstr>Nokia Pure Text</vt:lpstr>
      <vt:lpstr>Nokia Pure Text Light</vt:lpstr>
      <vt:lpstr>1. White</vt:lpstr>
      <vt:lpstr>Non-EE2: Laplacian information for adaptive loop filter JVET-AJ0174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Ikram Jumakulyyev (Nokia)</dc:creator>
  <cp:lastModifiedBy>Ikram Jumakulyyev (Nokia)</cp:lastModifiedBy>
  <cp:revision>45</cp:revision>
  <dcterms:created xsi:type="dcterms:W3CDTF">2024-10-21T08:54:01Z</dcterms:created>
  <dcterms:modified xsi:type="dcterms:W3CDTF">2024-10-26T08:49:08Z</dcterms:modified>
</cp:coreProperties>
</file>