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microsoft.com/office/2020/02/relationships/classificationlabels" Target="docMetadata/LabelInfo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0" r:id="rId1"/>
  </p:sldMasterIdLst>
  <p:notesMasterIdLst>
    <p:notesMasterId r:id="rId11"/>
  </p:notesMasterIdLst>
  <p:sldIdLst>
    <p:sldId id="2134805286" r:id="rId2"/>
    <p:sldId id="2134805294" r:id="rId3"/>
    <p:sldId id="2134805304" r:id="rId4"/>
    <p:sldId id="2134805296" r:id="rId5"/>
    <p:sldId id="2134805302" r:id="rId6"/>
    <p:sldId id="2134805303" r:id="rId7"/>
    <p:sldId id="2134805298" r:id="rId8"/>
    <p:sldId id="2134805299" r:id="rId9"/>
    <p:sldId id="2134805283" r:id="rId10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99434"/>
    <a:srgbClr val="07626B"/>
    <a:srgbClr val="D55925"/>
    <a:srgbClr val="005AFF"/>
    <a:srgbClr val="001135"/>
    <a:srgbClr val="001D47"/>
    <a:srgbClr val="0A0908"/>
    <a:srgbClr val="FF8B10"/>
    <a:srgbClr val="666666"/>
    <a:srgbClr val="333333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457F1DC-4B3F-8A4D-8D89-C66E854A8ED1}" v="6" dt="2024-11-01T16:45:45.52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00A15C55-8517-42AA-B614-E9B94910E393}" styleName="Medium Style 2 –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69CF1AB2-1976-4502-BF36-3FF5EA218861}" styleName="Medium Style 4 –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FD4443E-F989-4FC4-A0C8-D5A2AF1F390B}" styleName="Dark Style 1 – Accent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929F9F4-4A8F-4326-A1B4-22849713DDAB}" styleName="Dark Style 1 – Accent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Themed Style 2 –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Themed Style 2 –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–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143" autoAdjust="0"/>
    <p:restoredTop sz="96327" autoAdjust="0"/>
  </p:normalViewPr>
  <p:slideViewPr>
    <p:cSldViewPr snapToGrid="0">
      <p:cViewPr varScale="1">
        <p:scale>
          <a:sx n="164" d="100"/>
          <a:sy n="164" d="100"/>
        </p:scale>
        <p:origin x="928" y="17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-8827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microsoft.com/office/2018/10/relationships/authors" Target="author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03831C-DEBA-4A3A-8C36-FD8115E217DA}" type="datetimeFigureOut">
              <a:rPr lang="en-US" smtClean="0"/>
              <a:t>11/1/24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EF5B-ECC8-43EE-A509-D601DDF42A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180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F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D4EF5B-ECC8-43EE-A509-D601DDF42AD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28868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sv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svg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1 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D6A4B7-704E-AAAA-B16B-0F7877CA50B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2CC8E39-9A4E-A4DF-F50E-11E2BDCAFF74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54684DA7-0D8A-B949-344B-2DA84CB93D5D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6E4F0CF6-F16F-8670-1980-E9ED719A0C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0744410-8A14-5C00-ACB3-A4E2B723699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8778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.3 - Cover O BlueGreen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7A20ED13-DCC3-ED6C-4FB2-2B64E7F0411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7" name="Graphic 3">
            <a:extLst>
              <a:ext uri="{FF2B5EF4-FFF2-40B4-BE49-F238E27FC236}">
                <a16:creationId xmlns:a16="http://schemas.microsoft.com/office/drawing/2014/main" id="{7D655505-6963-6602-F9EA-4C3B3BA5DCB7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24">
              <a:extLst>
                <a:ext uri="{FF2B5EF4-FFF2-40B4-BE49-F238E27FC236}">
                  <a16:creationId xmlns:a16="http://schemas.microsoft.com/office/drawing/2014/main" id="{7D3C8143-8E12-BEA4-801E-C540B573C9A5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5">
              <a:extLst>
                <a:ext uri="{FF2B5EF4-FFF2-40B4-BE49-F238E27FC236}">
                  <a16:creationId xmlns:a16="http://schemas.microsoft.com/office/drawing/2014/main" id="{08DD0EEC-3388-7E9D-C475-8C7C6448AEF5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 26">
              <a:extLst>
                <a:ext uri="{FF2B5EF4-FFF2-40B4-BE49-F238E27FC236}">
                  <a16:creationId xmlns:a16="http://schemas.microsoft.com/office/drawing/2014/main" id="{46AF7602-77C1-4DB0-5B0C-443AE4CE7F6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 27">
              <a:extLst>
                <a:ext uri="{FF2B5EF4-FFF2-40B4-BE49-F238E27FC236}">
                  <a16:creationId xmlns:a16="http://schemas.microsoft.com/office/drawing/2014/main" id="{CE410BEC-795B-5241-F0C2-EA9498D9FABB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 28">
              <a:extLst>
                <a:ext uri="{FF2B5EF4-FFF2-40B4-BE49-F238E27FC236}">
                  <a16:creationId xmlns:a16="http://schemas.microsoft.com/office/drawing/2014/main" id="{A382B77D-424C-AD2C-03A1-02E188F12FF3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6" name="Graphic 15">
            <a:extLst>
              <a:ext uri="{FF2B5EF4-FFF2-40B4-BE49-F238E27FC236}">
                <a16:creationId xmlns:a16="http://schemas.microsoft.com/office/drawing/2014/main" id="{B9438AB4-120A-6B68-C6A3-6BD51CF52D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184C4A7B-1AC5-72AD-EB05-210AB3D4C1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5F506F4-DF34-76FB-83D6-A513173F8EF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20759C7-94BC-8FC1-9A43-A40A4BE7AC1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83D4680A-11B6-A841-EC68-FFF11409500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AE485A1C-8A6A-5C51-5E3F-5685AAA904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97FF23FE-4D10-4C29-7B09-1D707687BDB0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90347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.1 - Cover K Oran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Background pattern&#10;&#10;Description automatically generated">
            <a:extLst>
              <a:ext uri="{FF2B5EF4-FFF2-40B4-BE49-F238E27FC236}">
                <a16:creationId xmlns:a16="http://schemas.microsoft.com/office/drawing/2014/main" id="{38FCEB48-BE41-308F-33AB-94163C02BF5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193793F7-1073-3781-E44D-DD541B7866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8818"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4A761E77-5CBD-451F-FA38-EA3EF19CE9E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1349CF4D-C3F5-69B9-4227-EC331C16F09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6" name="Graphic 3">
            <a:extLst>
              <a:ext uri="{FF2B5EF4-FFF2-40B4-BE49-F238E27FC236}">
                <a16:creationId xmlns:a16="http://schemas.microsoft.com/office/drawing/2014/main" id="{5A3F8AE7-69F1-0171-3222-4CFFCDB4F568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7" name="Freeform 25">
              <a:extLst>
                <a:ext uri="{FF2B5EF4-FFF2-40B4-BE49-F238E27FC236}">
                  <a16:creationId xmlns:a16="http://schemas.microsoft.com/office/drawing/2014/main" id="{0DE2A214-8055-F089-C6C4-415D2FEE42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8" name="Freeform 31">
              <a:extLst>
                <a:ext uri="{FF2B5EF4-FFF2-40B4-BE49-F238E27FC236}">
                  <a16:creationId xmlns:a16="http://schemas.microsoft.com/office/drawing/2014/main" id="{E7E7B380-ABE2-70DF-A29A-E3B4A181FA12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2">
              <a:extLst>
                <a:ext uri="{FF2B5EF4-FFF2-40B4-BE49-F238E27FC236}">
                  <a16:creationId xmlns:a16="http://schemas.microsoft.com/office/drawing/2014/main" id="{ED784E94-97A9-B627-1E07-7CAEF44EE8AF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31E44308-7765-3146-1869-04D3DA41235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5E9E56FD-C856-3054-AB6B-A80BA7D6C55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801FC38E-29E5-B44A-FE96-F713B08050E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7AAAD9DC-C952-84F6-32BA-CE8084E916D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B603A7C0-7450-F57A-CF86-135B131E63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EB055563-B67F-14B5-583B-3BFC0EB8093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55816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2 - Divider BlueGreen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82BC244E-62D2-236F-4DC8-EEBFE9AF287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BE7F6530-2B80-C2AA-C92D-861D7E8FD53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9E92399-CC16-9177-2657-E4899DE3837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FBBDEB0-7315-4214-F9C8-48DBCC502C8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3976F6A6-5835-91B8-5B94-A197DCCF65D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146445DD-AC0A-C4BA-03CB-A346CF3E92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5ED3C240-0F31-AD4B-E3D6-E9E2DFC4EB6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C935493C-0314-59F4-3E99-CA50A71C90C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15759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3 - Divider BlueGreen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1ACC9534-D4F4-B471-C3A8-8380F72B349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2755F71-C8DF-BEE3-C54C-12DECC4F97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3761BFBE-2F2E-2C4F-848A-E8505169811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C0FACD4-71CC-9E35-CDCC-22C146E52E9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823572DF-299F-8B6C-1E42-1A659F39324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F374EA10-DD32-7823-1E8C-8A5B6454CC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B4CCFE40-D40E-A7E0-E99F-0E9E3E7CA3B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793B8AC4-F4BB-1C6B-E9E1-81AAE91353A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138688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2 - End BlueGreen3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0EF89375-E21D-F63F-06A8-C59355F1254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EBD7979C-B9C6-8A09-B241-FD1FED4BAC89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B7B0CAF0-3BC0-2F0C-A2D6-BD2777136ABD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DFE11313-A28D-C9D5-388D-F3DCE472D733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5423B194-3C18-4ED2-C954-ADB91F99CDD9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3A46B4C4-EAE8-DC64-8EE7-085376B9F0C3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868AEA7C-4869-2294-8EAF-A87420CD4743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1849010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7 - Divider Orange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AC7C13A4-489B-3211-82FF-868A0A256EF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7490672C-BECC-A8CE-2FB2-AF9FB16315DB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A3EA2D57-26D4-3FE7-0AD1-EEED4BE8BED6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3244009B-B9FA-D5C6-D5E3-5563DC7638F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2FD42FBA-921E-BB93-CEB5-51CAED5F599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DADC54FF-C0E3-D235-2C4E-2FB66C6E9ED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8E3A682F-0F88-48F0-97B1-60B5B2477F92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5115654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2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B4AE9558-F65E-E57A-5394-E3FBBB881C0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792A02F9-A52E-683F-E045-1AFEBB2E551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6" name="Footer Placeholder 2">
            <a:extLst>
              <a:ext uri="{FF2B5EF4-FFF2-40B4-BE49-F238E27FC236}">
                <a16:creationId xmlns:a16="http://schemas.microsoft.com/office/drawing/2014/main" id="{2949A3C7-28A6-58FC-0E18-DC956F4648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180751A-A425-2A7C-9905-D4075302A3A9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920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3 -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1pPr>
            <a:lvl2pPr marL="18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2pPr>
            <a:lvl3pPr marL="36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3pPr>
            <a:lvl4pPr marL="54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4pPr>
            <a:lvl5pPr marL="72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752AD69E-8972-FFEB-3CDF-810FC2C15BE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31A68076-E163-16F0-6643-612506DC25C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DDBD7350-FFE3-8F35-04ED-B83CAB700A0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4E90EBC0-49DE-3234-6D8A-7B5E88E2D9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D81B0E9F-637B-B4E3-0E4C-6D28BA81E660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70896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4 - 1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3772E5D1-F4A4-5034-E057-717754E3543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D5C5286A-148E-6CAC-4953-28CEC8A7AC6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8C09A251-3EA9-3813-C32A-42674B11B3B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4DDBC5E9-DF95-1530-C94F-AC94C8FDD7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6F6E148E-AE32-EC04-55CF-5022F79ADEB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10542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5 - 2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57FF8C70-8D9A-A91A-9AA2-5BAED4E5562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58664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6D7398D-CEE7-3079-FB86-A89C992F31A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3654D0DC-83E2-3257-B441-08F7D9D9447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E47C68A9-7989-FB66-D55B-D66D6874D9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915E90F7-1D56-9D4E-EEB3-850E3973D909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136354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6 - 3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22000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26662" y="1260000"/>
            <a:ext cx="2697658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3C89AA2-17C4-2311-08AF-1321E11749F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2713EB45-843B-9A1C-345B-468536A7E05D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C77A4B8F-49F4-2929-427A-DF7B92A561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5B2E0291-902D-01E0-6FC4-89B560E81BF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96995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7 - 4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526332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35326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9C0B71B1-8B5E-9FD1-A1AD-D5AD8A665FF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744320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7523A0E-155F-824D-4618-C556416C4BC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3DCBE36C-4C66-1188-03D3-624F2E47A38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0" name="Footer Placeholder 2">
            <a:extLst>
              <a:ext uri="{FF2B5EF4-FFF2-40B4-BE49-F238E27FC236}">
                <a16:creationId xmlns:a16="http://schemas.microsoft.com/office/drawing/2014/main" id="{45644240-BAFF-42B5-1A7E-4A3EC1F84D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E87E5C0D-10A2-12FD-CA5E-E2BDF720F8DF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78519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8 - Numbe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427494-DD66-A478-7CF6-11C578BC21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22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 sz="1200">
                <a:solidFill>
                  <a:schemeClr val="tx2"/>
                </a:solidFill>
              </a:defRPr>
            </a:lvl1pPr>
            <a:lvl2pPr marL="40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2"/>
              <a:defRPr sz="1200">
                <a:solidFill>
                  <a:schemeClr val="tx2"/>
                </a:solidFill>
              </a:defRPr>
            </a:lvl2pPr>
            <a:lvl3pPr marL="58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3"/>
              <a:defRPr sz="1200">
                <a:solidFill>
                  <a:schemeClr val="tx2"/>
                </a:solidFill>
              </a:defRPr>
            </a:lvl3pPr>
            <a:lvl4pPr marL="76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4"/>
              <a:defRPr sz="1200">
                <a:solidFill>
                  <a:schemeClr val="tx2"/>
                </a:solidFill>
              </a:defRPr>
            </a:lvl4pPr>
            <a:lvl5pPr marL="95715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5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Text here</a:t>
            </a:r>
          </a:p>
          <a:p>
            <a:pPr lvl="1"/>
            <a:r>
              <a:rPr lang="en-US" dirty="0"/>
              <a:t>Text here</a:t>
            </a:r>
          </a:p>
          <a:p>
            <a:pPr lvl="2"/>
            <a:r>
              <a:rPr lang="en-US" dirty="0"/>
              <a:t>Text here</a:t>
            </a:r>
          </a:p>
          <a:p>
            <a:pPr lvl="3"/>
            <a:r>
              <a:rPr lang="en-US" dirty="0"/>
              <a:t>Text here</a:t>
            </a:r>
          </a:p>
          <a:p>
            <a:pPr marL="957150" marR="0" lvl="4" indent="-2286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tabLst/>
              <a:defRPr/>
            </a:pPr>
            <a:r>
              <a:rPr lang="en-US" dirty="0"/>
              <a:t>Text here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E5F6DF56-1BC2-2F0B-C57B-C1D817B149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2138E23A-1A2B-4FC2-057E-864010EF96E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5417762A-54B1-36A8-F29E-69737B3F61F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395D9105-CDC3-7AF1-1035-8F0BB27B98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107B04DD-63D3-D02D-A63E-776C7C5FE3C6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14687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9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4B403941-CFEA-9A2F-6625-4961A6C63D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400" baseline="0">
                <a:solidFill>
                  <a:schemeClr val="accent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4AB3D1D-D95D-CC81-FF15-1A1F6BE049F4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AD043C3F-DBA3-47D4-A317-9E02DADB3E0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97253B20-AD10-1261-4A70-76072ED404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31386DAF-78F1-64A8-A51B-3B6BA0A20C9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accent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ACA999B-1DD2-7DFF-F475-7A57D4C1A14F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90224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1891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726" r:id="rId2"/>
    <p:sldLayoutId id="2147483776" r:id="rId3"/>
    <p:sldLayoutId id="2147483778" r:id="rId4"/>
    <p:sldLayoutId id="2147483779" r:id="rId5"/>
    <p:sldLayoutId id="2147483780" r:id="rId6"/>
    <p:sldLayoutId id="2147483781" r:id="rId7"/>
    <p:sldLayoutId id="2147483777" r:id="rId8"/>
    <p:sldLayoutId id="2147483796" r:id="rId9"/>
    <p:sldLayoutId id="2147483762" r:id="rId10"/>
    <p:sldLayoutId id="2147483755" r:id="rId11"/>
    <p:sldLayoutId id="2147483746" r:id="rId12"/>
    <p:sldLayoutId id="2147483791" r:id="rId13"/>
    <p:sldLayoutId id="2147483677" r:id="rId14"/>
    <p:sldLayoutId id="2147483771" r:id="rId15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72F4584-A238-F682-7968-31DB59646D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530" y="1086032"/>
            <a:ext cx="4688119" cy="3147189"/>
          </a:xfrm>
        </p:spPr>
        <p:txBody>
          <a:bodyPr/>
          <a:lstStyle/>
          <a:p>
            <a:r>
              <a:rPr lang="en-US" dirty="0"/>
              <a:t>AHG12:</a:t>
            </a:r>
            <a:br>
              <a:rPr lang="en-US" dirty="0"/>
            </a:br>
            <a:r>
              <a:rPr lang="en-US" dirty="0"/>
              <a:t>ALF-CCCM</a:t>
            </a:r>
            <a:br>
              <a:rPr lang="en-US" dirty="0"/>
            </a:br>
            <a:br>
              <a:rPr lang="en-US" dirty="0"/>
            </a:br>
            <a:r>
              <a:rPr lang="en-US" sz="1800" dirty="0"/>
              <a:t>JVET-AJ0173</a:t>
            </a:r>
            <a:br>
              <a:rPr lang="en-US" dirty="0"/>
            </a:br>
            <a:r>
              <a:rPr lang="en-US" sz="2000" dirty="0"/>
              <a:t>Pekka Astola, Ikram Jumakulyyev, Done Bugdayci Sansli, Jani Lainema </a:t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1827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9FEA63C-0AAB-5711-A53F-9F6C2DA0E8B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Overview of the proposed method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B5F4E4-F958-AA9D-E6AB-FE449EC3791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 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5A21E-2DE6-2AB9-01C6-00007D1BF2C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600" y="1341251"/>
            <a:ext cx="3678616" cy="2762640"/>
          </a:xfrm>
        </p:spPr>
        <p:txBody>
          <a:bodyPr tIns="0" rIns="72000" bIns="72000"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400" dirty="0"/>
              <a:t>ALF-CCCM is a CCCM-based loop filter.</a:t>
            </a:r>
          </a:p>
          <a:p>
            <a:endParaRPr lang="en-US" sz="140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400" dirty="0"/>
              <a:t>The CCCM coefficients are derived using the SAO outputs.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40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400" dirty="0"/>
              <a:t>The CCCM convolution is applied using the ALF luma output.</a:t>
            </a:r>
          </a:p>
          <a:p>
            <a:endParaRPr lang="en-US" sz="1400" dirty="0"/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6806F454-2856-2090-6193-230E30F40EB5}"/>
              </a:ext>
            </a:extLst>
          </p:cNvPr>
          <p:cNvSpPr txBox="1"/>
          <p:nvPr/>
        </p:nvSpPr>
        <p:spPr>
          <a:xfrm>
            <a:off x="4993866" y="4290790"/>
            <a:ext cx="2923867" cy="1763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pPr marL="0" marR="0" indent="0" algn="l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The proposed method on the decoder.</a:t>
            </a:r>
            <a:endParaRPr kumimoji="0" lang="en-FI" sz="1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  <p:pic>
        <p:nvPicPr>
          <p:cNvPr id="5" name="Picture 4" descr="A diagram of a flowchart&#10;&#10;Description automatically generated">
            <a:extLst>
              <a:ext uri="{FF2B5EF4-FFF2-40B4-BE49-F238E27FC236}">
                <a16:creationId xmlns:a16="http://schemas.microsoft.com/office/drawing/2014/main" id="{17F7CC61-655F-516C-BEEB-8650CBA6D6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2567" y="1039609"/>
            <a:ext cx="4882929" cy="3064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6337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4EF273-B608-A5B0-EE0B-6612D2A11A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BF125B8-23C2-3CFA-5AA0-2C458E5DBEE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Details of the cross-component process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995DFDD-2B07-FAF9-131D-40355A31877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600" y="1081261"/>
            <a:ext cx="5989874" cy="3552732"/>
          </a:xfrm>
        </p:spPr>
        <p:txBody>
          <a:bodyPr tIns="0" rIns="72000" bIns="72000"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400" dirty="0"/>
              <a:t>A CCCM process is applied over non-overlapping blocks.</a:t>
            </a:r>
          </a:p>
          <a:p>
            <a:pPr marL="351450" lvl="1" indent="-171450">
              <a:buFont typeface="Arial" panose="020B0604020202020204" pitchFamily="34" charset="0"/>
              <a:buChar char="•"/>
            </a:pPr>
            <a:r>
              <a:rPr lang="en-US" sz="1400" dirty="0"/>
              <a:t>Each block has its own set of CCCM coefficients.</a:t>
            </a:r>
          </a:p>
          <a:p>
            <a:endParaRPr lang="en-US" sz="80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400" dirty="0"/>
              <a:t>Each CTU can select from 8 block sizes and 8 cross-component filter types (64 choices).</a:t>
            </a:r>
          </a:p>
          <a:p>
            <a:pPr marL="351450" lvl="1" indent="-171450">
              <a:buFont typeface="Arial" panose="020B0604020202020204" pitchFamily="34" charset="0"/>
              <a:buChar char="•"/>
            </a:pPr>
            <a:r>
              <a:rPr lang="en-US" sz="1400" dirty="0"/>
              <a:t>2x2, 3x3, 4x4, 8x8, 16x16, 32x32, 64x64, 128x128</a:t>
            </a:r>
          </a:p>
          <a:p>
            <a:pPr marL="351450" lvl="1" indent="-171450">
              <a:buFont typeface="Arial" panose="020B0604020202020204" pitchFamily="34" charset="0"/>
              <a:buChar char="•"/>
            </a:pPr>
            <a:r>
              <a:rPr lang="en-US" sz="1400" dirty="0"/>
              <a:t>Filter sizes range from 2-tap to 11-tap.</a:t>
            </a:r>
          </a:p>
          <a:p>
            <a:pPr lvl="1"/>
            <a:endParaRPr lang="en-US" sz="80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400" dirty="0"/>
              <a:t>For each CTU, the encoder determines the best block size and cross-component filter type.</a:t>
            </a:r>
          </a:p>
          <a:p>
            <a:pPr marL="351450" lvl="1" indent="-171450">
              <a:buFont typeface="Arial" panose="020B0604020202020204" pitchFamily="34" charset="0"/>
              <a:buChar char="•"/>
            </a:pPr>
            <a:r>
              <a:rPr lang="en-US" sz="1400" dirty="0"/>
              <a:t>All blocks within a CTU share the same block size and filter type.</a:t>
            </a:r>
          </a:p>
          <a:p>
            <a:pPr marL="351450" lvl="1" indent="-171450">
              <a:buFont typeface="Arial" panose="020B0604020202020204" pitchFamily="34" charset="0"/>
              <a:buChar char="•"/>
            </a:pPr>
            <a:endParaRPr lang="en-US" sz="80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400" dirty="0"/>
              <a:t>CTUs with luma ALF disabled are skipped.</a:t>
            </a:r>
          </a:p>
          <a:p>
            <a:pPr marL="351450" lvl="1" indent="-171450">
              <a:buFont typeface="Arial" panose="020B0604020202020204" pitchFamily="34" charset="0"/>
              <a:buChar char="•"/>
            </a:pPr>
            <a:endParaRPr lang="en-US" sz="1400" dirty="0"/>
          </a:p>
          <a:p>
            <a:pPr lvl="1"/>
            <a:endParaRPr lang="en-US" sz="1400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561844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9FEA63C-0AAB-5711-A53F-9F6C2DA0E8B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CCCM coefficient derivation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B5F4E4-F958-AA9D-E6AB-FE449EC3791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 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5A21E-2DE6-2AB9-01C6-00007D1BF2C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7" y="1116000"/>
            <a:ext cx="6511363" cy="3118980"/>
          </a:xfrm>
        </p:spPr>
        <p:txBody>
          <a:bodyPr tIns="0" rIns="72000" bIns="72000"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600" dirty="0"/>
              <a:t>The CCCM coefficients are derived using the SAO luma and chroma outputs.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600" dirty="0"/>
              <a:t>The SAO luma output is </a:t>
            </a:r>
            <a:r>
              <a:rPr lang="en-US" sz="1600" dirty="0" err="1"/>
              <a:t>downsampled</a:t>
            </a:r>
            <a:r>
              <a:rPr lang="en-US" sz="1600" dirty="0"/>
              <a:t> using the 6-tap </a:t>
            </a:r>
            <a:r>
              <a:rPr lang="en-US" sz="1600" dirty="0" err="1"/>
              <a:t>downsampling</a:t>
            </a:r>
            <a:r>
              <a:rPr lang="en-US" sz="1600" dirty="0"/>
              <a:t> filter of CCLM/CCCM.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600" dirty="0"/>
              <a:t>For coefficient derivation the block size is extended symmetrically by one 1 sample in each direction.</a:t>
            </a:r>
          </a:p>
          <a:p>
            <a:pPr marL="351450" lvl="1" indent="-171450">
              <a:buFont typeface="Arial" panose="020B0604020202020204" pitchFamily="34" charset="0"/>
              <a:buChar char="•"/>
            </a:pPr>
            <a:r>
              <a:rPr lang="en-US" sz="1600" dirty="0"/>
              <a:t>For example, for 2x2 blocks the coefficients are derived using 4x4 blocks.</a:t>
            </a:r>
          </a:p>
          <a:p>
            <a:pPr marL="351450" lvl="1" indent="-1714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5419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2CD55C-036F-6D74-0C9A-299659D3E2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CA72AB5-CC34-C145-8F0D-52A8DC164C5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CCCM convolution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67B6D4-8201-6D76-FFF6-B8BF79E4B1D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 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CFA58CF-C1C9-02B6-A590-855B82FE5EB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7" y="1116000"/>
            <a:ext cx="6511363" cy="3118980"/>
          </a:xfrm>
        </p:spPr>
        <p:txBody>
          <a:bodyPr tIns="0" rIns="72000" bIns="72000"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600" dirty="0"/>
              <a:t>The CCCM convolution is applied using the ALF luma output.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600" dirty="0"/>
              <a:t>The ALF luma output is </a:t>
            </a:r>
            <a:r>
              <a:rPr lang="en-US" sz="1600" dirty="0" err="1"/>
              <a:t>downsampled</a:t>
            </a:r>
            <a:r>
              <a:rPr lang="en-US" sz="1600" dirty="0"/>
              <a:t> using the 6-tap </a:t>
            </a:r>
            <a:r>
              <a:rPr lang="en-US" sz="1600" dirty="0" err="1"/>
              <a:t>downsampling</a:t>
            </a:r>
            <a:r>
              <a:rPr lang="en-US" sz="1600" dirty="0"/>
              <a:t> filter of CCLM/CCCM.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600" dirty="0"/>
              <a:t>The final output is 50/50 blend between the SAO chroma output and the CCCM convolution output.</a:t>
            </a:r>
          </a:p>
          <a:p>
            <a:pPr marL="351450" lvl="1" indent="-1714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1018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536CFD-2390-A9D7-90DC-9042FD20A7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5D8C88-1467-454D-D55E-50BC56E6C7D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Encoder operation and bitstream signaling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7F6E8BF-10BB-3716-6D85-0D6E5898DB3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 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29AEABD-F6B8-05FA-5DF1-D31D99544CE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7" y="1208868"/>
            <a:ext cx="6511363" cy="3308888"/>
          </a:xfrm>
        </p:spPr>
        <p:txBody>
          <a:bodyPr tIns="0" rIns="72000" bIns="72000"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600" dirty="0"/>
              <a:t>The encoder performs RDO for each CTU to select the best block size and filter type.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80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600" dirty="0"/>
              <a:t>The block sizes and filter types are signaled per CTU using CABAC coded flags.</a:t>
            </a:r>
          </a:p>
          <a:p>
            <a:pPr marL="351450" lvl="1" indent="-171450">
              <a:buFont typeface="Arial" panose="020B0604020202020204" pitchFamily="34" charset="0"/>
              <a:buChar char="•"/>
            </a:pPr>
            <a:r>
              <a:rPr lang="en-US" sz="1600" dirty="0"/>
              <a:t>CTUs with luma ALF disabled are skipped.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80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600" dirty="0"/>
              <a:t>A CTU can inherit the block size and filter type from the left or the above CTU.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80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600" dirty="0"/>
              <a:t>For inter-slices, the block sizes and filter types for all CTUs can be inherited from a reference picture.</a:t>
            </a:r>
          </a:p>
          <a:p>
            <a:pPr marL="351450" lvl="1" indent="-1714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6892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BB793EA5-E482-F66A-7D79-19BE409CC15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8021195"/>
              </p:ext>
            </p:extLst>
          </p:nvPr>
        </p:nvGraphicFramePr>
        <p:xfrm>
          <a:off x="110117" y="483563"/>
          <a:ext cx="4320635" cy="1715004"/>
        </p:xfrm>
        <a:graphic>
          <a:graphicData uri="http://schemas.openxmlformats.org/drawingml/2006/table">
            <a:tbl>
              <a:tblPr/>
              <a:tblGrid>
                <a:gridCol w="540405">
                  <a:extLst>
                    <a:ext uri="{9D8B030D-6E8A-4147-A177-3AD203B41FA5}">
                      <a16:colId xmlns:a16="http://schemas.microsoft.com/office/drawing/2014/main" val="2162071183"/>
                    </a:ext>
                  </a:extLst>
                </a:gridCol>
                <a:gridCol w="537806">
                  <a:extLst>
                    <a:ext uri="{9D8B030D-6E8A-4147-A177-3AD203B41FA5}">
                      <a16:colId xmlns:a16="http://schemas.microsoft.com/office/drawing/2014/main" val="3916477822"/>
                    </a:ext>
                  </a:extLst>
                </a:gridCol>
                <a:gridCol w="537806">
                  <a:extLst>
                    <a:ext uri="{9D8B030D-6E8A-4147-A177-3AD203B41FA5}">
                      <a16:colId xmlns:a16="http://schemas.microsoft.com/office/drawing/2014/main" val="1719656543"/>
                    </a:ext>
                  </a:extLst>
                </a:gridCol>
                <a:gridCol w="537806">
                  <a:extLst>
                    <a:ext uri="{9D8B030D-6E8A-4147-A177-3AD203B41FA5}">
                      <a16:colId xmlns:a16="http://schemas.microsoft.com/office/drawing/2014/main" val="2485247097"/>
                    </a:ext>
                  </a:extLst>
                </a:gridCol>
                <a:gridCol w="537806">
                  <a:extLst>
                    <a:ext uri="{9D8B030D-6E8A-4147-A177-3AD203B41FA5}">
                      <a16:colId xmlns:a16="http://schemas.microsoft.com/office/drawing/2014/main" val="1377744576"/>
                    </a:ext>
                  </a:extLst>
                </a:gridCol>
                <a:gridCol w="537806">
                  <a:extLst>
                    <a:ext uri="{9D8B030D-6E8A-4147-A177-3AD203B41FA5}">
                      <a16:colId xmlns:a16="http://schemas.microsoft.com/office/drawing/2014/main" val="2384998775"/>
                    </a:ext>
                  </a:extLst>
                </a:gridCol>
                <a:gridCol w="537806">
                  <a:extLst>
                    <a:ext uri="{9D8B030D-6E8A-4147-A177-3AD203B41FA5}">
                      <a16:colId xmlns:a16="http://schemas.microsoft.com/office/drawing/2014/main" val="254574876"/>
                    </a:ext>
                  </a:extLst>
                </a:gridCol>
                <a:gridCol w="553394">
                  <a:extLst>
                    <a:ext uri="{9D8B030D-6E8A-4147-A177-3AD203B41FA5}">
                      <a16:colId xmlns:a16="http://schemas.microsoft.com/office/drawing/2014/main" val="757414216"/>
                    </a:ext>
                  </a:extLst>
                </a:gridCol>
              </a:tblGrid>
              <a:tr h="164893">
                <a:tc>
                  <a:txBody>
                    <a:bodyPr/>
                    <a:lstStyle/>
                    <a:p>
                      <a:pPr algn="ctr" fontAlgn="ctr"/>
                      <a:endParaRPr lang="en-FI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1" marR="7771" marT="777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 10 </a:t>
                      </a:r>
                    </a:p>
                  </a:txBody>
                  <a:tcPr marL="90292" marR="90292" marT="45146" marB="4514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10031740"/>
                  </a:ext>
                </a:extLst>
              </a:tr>
              <a:tr h="164893">
                <a:tc>
                  <a:txBody>
                    <a:bodyPr/>
                    <a:lstStyle/>
                    <a:p>
                      <a:pPr algn="ctr" fontAlgn="ctr"/>
                      <a:endParaRPr lang="en-FI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1" marR="7771" marT="777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ECM-14.0</a:t>
                      </a:r>
                    </a:p>
                  </a:txBody>
                  <a:tcPr marL="90292" marR="90292" marT="45146" marB="4514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05122987"/>
                  </a:ext>
                </a:extLst>
              </a:tr>
              <a:tr h="132106">
                <a:tc>
                  <a:txBody>
                    <a:bodyPr/>
                    <a:lstStyle/>
                    <a:p>
                      <a:pPr algn="ctr" fontAlgn="ctr"/>
                      <a:endParaRPr lang="en-FI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1" marR="7771" marT="777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771" marR="7771" marT="777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771" marR="7771" marT="7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EncVmPeak</a:t>
                      </a:r>
                    </a:p>
                  </a:txBody>
                  <a:tcPr marL="7771" marR="7771" marT="7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DecVmPeak</a:t>
                      </a:r>
                    </a:p>
                  </a:txBody>
                  <a:tcPr marL="7771" marR="7771" marT="7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31704551"/>
                  </a:ext>
                </a:extLst>
              </a:tr>
              <a:tr h="132106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771" marR="7771" marT="777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0.05 %</a:t>
                      </a:r>
                    </a:p>
                  </a:txBody>
                  <a:tcPr marL="7771" marR="7771" marT="777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-1.30 %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-1.72 %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101.1%</a:t>
                      </a:r>
                    </a:p>
                  </a:txBody>
                  <a:tcPr marL="7771" marR="7771" marT="7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111.7%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102.5%</a:t>
                      </a:r>
                    </a:p>
                  </a:txBody>
                  <a:tcPr marL="7771" marR="7771" marT="7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104.2%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98231094"/>
                  </a:ext>
                </a:extLst>
              </a:tr>
              <a:tr h="132106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771" marR="7771" marT="777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0.03 %</a:t>
                      </a:r>
                    </a:p>
                  </a:txBody>
                  <a:tcPr marL="7771" marR="7771" marT="777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-1.29 %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-1.49 %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100.9%</a:t>
                      </a:r>
                    </a:p>
                  </a:txBody>
                  <a:tcPr marL="7771" marR="7771" marT="7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111.5%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102.5%</a:t>
                      </a:r>
                    </a:p>
                  </a:txBody>
                  <a:tcPr marL="7771" marR="7771" marT="7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103.3%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7748608"/>
                  </a:ext>
                </a:extLst>
              </a:tr>
              <a:tr h="132106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771" marR="7771" marT="777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0.07 %</a:t>
                      </a:r>
                    </a:p>
                  </a:txBody>
                  <a:tcPr marL="7771" marR="7771" marT="777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-1.95 %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-1.75 %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100.8%</a:t>
                      </a:r>
                    </a:p>
                  </a:txBody>
                  <a:tcPr marL="7771" marR="7771" marT="7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107.7%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101.4%</a:t>
                      </a:r>
                    </a:p>
                  </a:txBody>
                  <a:tcPr marL="7771" marR="7771" marT="7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102.5%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9251977"/>
                  </a:ext>
                </a:extLst>
              </a:tr>
              <a:tr h="132106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771" marR="7771" marT="777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0.06 %</a:t>
                      </a:r>
                    </a:p>
                  </a:txBody>
                  <a:tcPr marL="7771" marR="7771" marT="777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-1.62 %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-1.85 %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100.3%</a:t>
                      </a:r>
                    </a:p>
                  </a:txBody>
                  <a:tcPr marL="7771" marR="7771" marT="7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111.6%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103.6%</a:t>
                      </a:r>
                    </a:p>
                  </a:txBody>
                  <a:tcPr marL="7771" marR="7771" marT="7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102.4%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94913127"/>
                  </a:ext>
                </a:extLst>
              </a:tr>
              <a:tr h="132106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771" marR="7771" marT="777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0.08 %</a:t>
                      </a:r>
                    </a:p>
                  </a:txBody>
                  <a:tcPr marL="7771" marR="7771" marT="777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-1.34 %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-1.10 %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100.7%</a:t>
                      </a:r>
                    </a:p>
                  </a:txBody>
                  <a:tcPr marL="7771" marR="7771" marT="7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107.3%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104.7%</a:t>
                      </a:r>
                    </a:p>
                  </a:txBody>
                  <a:tcPr marL="7771" marR="7771" marT="7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102.6%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9950576"/>
                  </a:ext>
                </a:extLst>
              </a:tr>
              <a:tr h="132106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7771" marR="7771" marT="777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0.06 %</a:t>
                      </a:r>
                    </a:p>
                  </a:txBody>
                  <a:tcPr marL="7771" marR="7771" marT="777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-1.56 %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-1.62 %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100.7%</a:t>
                      </a:r>
                    </a:p>
                  </a:txBody>
                  <a:tcPr marL="7771" marR="7771" marT="7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109.8%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102.8%</a:t>
                      </a:r>
                    </a:p>
                  </a:txBody>
                  <a:tcPr marL="7771" marR="7771" marT="7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102.9%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9119009"/>
                  </a:ext>
                </a:extLst>
              </a:tr>
              <a:tr h="132106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771" marR="7771" marT="777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0.05 %</a:t>
                      </a:r>
                    </a:p>
                  </a:txBody>
                  <a:tcPr marL="7771" marR="7771" marT="777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-0.86 %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-0.94 %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100.6%</a:t>
                      </a:r>
                    </a:p>
                  </a:txBody>
                  <a:tcPr marL="7771" marR="7771" marT="7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121.2%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101.4%</a:t>
                      </a:r>
                    </a:p>
                  </a:txBody>
                  <a:tcPr marL="7771" marR="7771" marT="7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102.7%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9576977"/>
                  </a:ext>
                </a:extLst>
              </a:tr>
              <a:tr h="132106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771" marR="7771" marT="777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0.09 %</a:t>
                      </a:r>
                    </a:p>
                  </a:txBody>
                  <a:tcPr marL="7771" marR="7771" marT="777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-1.30 %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-1.55 %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99.7%</a:t>
                      </a:r>
                    </a:p>
                  </a:txBody>
                  <a:tcPr marL="7771" marR="7771" marT="7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107.9%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102.3%</a:t>
                      </a:r>
                    </a:p>
                  </a:txBody>
                  <a:tcPr marL="7771" marR="7771" marT="7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102.3%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59431500"/>
                  </a:ext>
                </a:extLst>
              </a:tr>
              <a:tr h="132106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7771" marR="7771" marT="777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0.09 %</a:t>
                      </a:r>
                    </a:p>
                  </a:txBody>
                  <a:tcPr marL="7771" marR="7771" marT="777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-0.34 %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-0.39 %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7771" marR="7771" marT="7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104.4%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103.4%</a:t>
                      </a:r>
                    </a:p>
                  </a:txBody>
                  <a:tcPr marL="7771" marR="7771" marT="7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102.0%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6220040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E220CA8A-6CC7-4665-D0E8-B7256C204E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4182823"/>
              </p:ext>
            </p:extLst>
          </p:nvPr>
        </p:nvGraphicFramePr>
        <p:xfrm>
          <a:off x="110117" y="2727866"/>
          <a:ext cx="4320634" cy="1683620"/>
        </p:xfrm>
        <a:graphic>
          <a:graphicData uri="http://schemas.openxmlformats.org/drawingml/2006/table">
            <a:tbl>
              <a:tblPr/>
              <a:tblGrid>
                <a:gridCol w="540404">
                  <a:extLst>
                    <a:ext uri="{9D8B030D-6E8A-4147-A177-3AD203B41FA5}">
                      <a16:colId xmlns:a16="http://schemas.microsoft.com/office/drawing/2014/main" val="3994129575"/>
                    </a:ext>
                  </a:extLst>
                </a:gridCol>
                <a:gridCol w="537806">
                  <a:extLst>
                    <a:ext uri="{9D8B030D-6E8A-4147-A177-3AD203B41FA5}">
                      <a16:colId xmlns:a16="http://schemas.microsoft.com/office/drawing/2014/main" val="1340334843"/>
                    </a:ext>
                  </a:extLst>
                </a:gridCol>
                <a:gridCol w="537806">
                  <a:extLst>
                    <a:ext uri="{9D8B030D-6E8A-4147-A177-3AD203B41FA5}">
                      <a16:colId xmlns:a16="http://schemas.microsoft.com/office/drawing/2014/main" val="1961952881"/>
                    </a:ext>
                  </a:extLst>
                </a:gridCol>
                <a:gridCol w="537806">
                  <a:extLst>
                    <a:ext uri="{9D8B030D-6E8A-4147-A177-3AD203B41FA5}">
                      <a16:colId xmlns:a16="http://schemas.microsoft.com/office/drawing/2014/main" val="3521841586"/>
                    </a:ext>
                  </a:extLst>
                </a:gridCol>
                <a:gridCol w="537806">
                  <a:extLst>
                    <a:ext uri="{9D8B030D-6E8A-4147-A177-3AD203B41FA5}">
                      <a16:colId xmlns:a16="http://schemas.microsoft.com/office/drawing/2014/main" val="2999971389"/>
                    </a:ext>
                  </a:extLst>
                </a:gridCol>
                <a:gridCol w="537806">
                  <a:extLst>
                    <a:ext uri="{9D8B030D-6E8A-4147-A177-3AD203B41FA5}">
                      <a16:colId xmlns:a16="http://schemas.microsoft.com/office/drawing/2014/main" val="1495417036"/>
                    </a:ext>
                  </a:extLst>
                </a:gridCol>
                <a:gridCol w="537806">
                  <a:extLst>
                    <a:ext uri="{9D8B030D-6E8A-4147-A177-3AD203B41FA5}">
                      <a16:colId xmlns:a16="http://schemas.microsoft.com/office/drawing/2014/main" val="2074859113"/>
                    </a:ext>
                  </a:extLst>
                </a:gridCol>
                <a:gridCol w="553394">
                  <a:extLst>
                    <a:ext uri="{9D8B030D-6E8A-4147-A177-3AD203B41FA5}">
                      <a16:colId xmlns:a16="http://schemas.microsoft.com/office/drawing/2014/main" val="2532164587"/>
                    </a:ext>
                  </a:extLst>
                </a:gridCol>
              </a:tblGrid>
              <a:tr h="132106">
                <a:tc>
                  <a:txBody>
                    <a:bodyPr/>
                    <a:lstStyle/>
                    <a:p>
                      <a:pPr algn="ctr" fontAlgn="ctr"/>
                      <a:endParaRPr lang="en-FI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1" marR="7771" marT="777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GB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74601" marR="74601" marT="37300" marB="373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51806"/>
                  </a:ext>
                </a:extLst>
              </a:tr>
              <a:tr h="132106">
                <a:tc>
                  <a:txBody>
                    <a:bodyPr/>
                    <a:lstStyle/>
                    <a:p>
                      <a:pPr algn="ctr" fontAlgn="ctr"/>
                      <a:endParaRPr lang="en-FI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1" marR="7771" marT="777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ECM-14.0</a:t>
                      </a:r>
                    </a:p>
                  </a:txBody>
                  <a:tcPr marL="74601" marR="74601" marT="37300" marB="373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0382543"/>
                  </a:ext>
                </a:extLst>
              </a:tr>
              <a:tr h="132106">
                <a:tc>
                  <a:txBody>
                    <a:bodyPr/>
                    <a:lstStyle/>
                    <a:p>
                      <a:pPr algn="ctr" fontAlgn="ctr"/>
                      <a:endParaRPr lang="en-FI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1" marR="7771" marT="777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771" marR="7771" marT="777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771" marR="7771" marT="7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EncVmPeak</a:t>
                      </a:r>
                    </a:p>
                  </a:txBody>
                  <a:tcPr marL="7771" marR="7771" marT="7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DecVmPeak</a:t>
                      </a:r>
                    </a:p>
                  </a:txBody>
                  <a:tcPr marL="7771" marR="7771" marT="7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36527946"/>
                  </a:ext>
                </a:extLst>
              </a:tr>
              <a:tr h="132106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771" marR="7771" marT="777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0.07 %</a:t>
                      </a:r>
                    </a:p>
                  </a:txBody>
                  <a:tcPr marL="7771" marR="7771" marT="777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-1.57 %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-2.27 %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101.1%</a:t>
                      </a:r>
                    </a:p>
                  </a:txBody>
                  <a:tcPr marL="7771" marR="7771" marT="7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104.5%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100.8%</a:t>
                      </a:r>
                    </a:p>
                  </a:txBody>
                  <a:tcPr marL="7771" marR="7771" marT="7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106.0%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69656982"/>
                  </a:ext>
                </a:extLst>
              </a:tr>
              <a:tr h="132106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771" marR="7771" marT="777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0.03 %</a:t>
                      </a:r>
                    </a:p>
                  </a:txBody>
                  <a:tcPr marL="7771" marR="7771" marT="777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-1.64 %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-2.06 %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101.0%</a:t>
                      </a:r>
                    </a:p>
                  </a:txBody>
                  <a:tcPr marL="7771" marR="7771" marT="7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103.2%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100.4%</a:t>
                      </a:r>
                    </a:p>
                  </a:txBody>
                  <a:tcPr marL="7771" marR="7771" marT="7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104.2%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49230185"/>
                  </a:ext>
                </a:extLst>
              </a:tr>
              <a:tr h="132106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771" marR="7771" marT="777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0.02 %</a:t>
                      </a:r>
                    </a:p>
                  </a:txBody>
                  <a:tcPr marL="7771" marR="7771" marT="777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-2.40 %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-1.80 %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100.4%</a:t>
                      </a:r>
                    </a:p>
                  </a:txBody>
                  <a:tcPr marL="7771" marR="7771" marT="7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103.0%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100.8%</a:t>
                      </a:r>
                    </a:p>
                  </a:txBody>
                  <a:tcPr marL="7771" marR="7771" marT="7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103.5%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6198148"/>
                  </a:ext>
                </a:extLst>
              </a:tr>
              <a:tr h="132106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771" marR="7771" marT="777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0.04 %</a:t>
                      </a:r>
                    </a:p>
                  </a:txBody>
                  <a:tcPr marL="7771" marR="7771" marT="777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-2.04 %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-2.03 %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100.2%</a:t>
                      </a:r>
                    </a:p>
                  </a:txBody>
                  <a:tcPr marL="7771" marR="7771" marT="7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104.6%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99.4%</a:t>
                      </a:r>
                    </a:p>
                  </a:txBody>
                  <a:tcPr marL="7771" marR="7771" marT="7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102.5%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94471441"/>
                  </a:ext>
                </a:extLst>
              </a:tr>
              <a:tr h="132106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771" marR="7771" marT="777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771" marR="7771" marT="777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FI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1" marR="7771" marT="77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771" marR="7771" marT="7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FI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1" marR="7771" marT="77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771" marR="7771" marT="7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5371736"/>
                  </a:ext>
                </a:extLst>
              </a:tr>
              <a:tr h="132106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771" marR="7771" marT="777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0.04 %</a:t>
                      </a:r>
                    </a:p>
                  </a:txBody>
                  <a:tcPr marL="7771" marR="7771" marT="777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-1.98 %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-2.01 %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100.6%</a:t>
                      </a:r>
                    </a:p>
                  </a:txBody>
                  <a:tcPr marL="7771" marR="7771" marT="7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103.8%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100.3%</a:t>
                      </a:r>
                    </a:p>
                  </a:txBody>
                  <a:tcPr marL="7771" marR="7771" marT="7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103.9%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5322401"/>
                  </a:ext>
                </a:extLst>
              </a:tr>
              <a:tr h="132106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771" marR="7771" marT="777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0.04 %</a:t>
                      </a:r>
                    </a:p>
                  </a:txBody>
                  <a:tcPr marL="7771" marR="7771" marT="777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-1.44 %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-1.26 %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100.6%</a:t>
                      </a:r>
                    </a:p>
                  </a:txBody>
                  <a:tcPr marL="7771" marR="7771" marT="7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106.1%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101.1%</a:t>
                      </a:r>
                    </a:p>
                  </a:txBody>
                  <a:tcPr marL="7771" marR="7771" marT="7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102.4%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37124292"/>
                  </a:ext>
                </a:extLst>
              </a:tr>
              <a:tr h="132106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771" marR="7771" marT="777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0.12 %</a:t>
                      </a:r>
                    </a:p>
                  </a:txBody>
                  <a:tcPr marL="7771" marR="7771" marT="777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-1.31 %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-1.27 %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100.4%</a:t>
                      </a:r>
                    </a:p>
                  </a:txBody>
                  <a:tcPr marL="7771" marR="7771" marT="7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104.5%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97.9%</a:t>
                      </a:r>
                    </a:p>
                  </a:txBody>
                  <a:tcPr marL="7771" marR="7771" marT="7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101.7%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0434652"/>
                  </a:ext>
                </a:extLst>
              </a:tr>
              <a:tr h="132106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7771" marR="7771" marT="777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0.16 %</a:t>
                      </a:r>
                    </a:p>
                  </a:txBody>
                  <a:tcPr marL="7771" marR="7771" marT="777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-0.65 %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-0.94 %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100.3%</a:t>
                      </a:r>
                    </a:p>
                  </a:txBody>
                  <a:tcPr marL="7771" marR="7771" marT="7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105.3%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100.6%</a:t>
                      </a:r>
                    </a:p>
                  </a:txBody>
                  <a:tcPr marL="7771" marR="7771" marT="7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102.7%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42042312"/>
                  </a:ext>
                </a:extLst>
              </a:tr>
            </a:tbl>
          </a:graphicData>
        </a:graphic>
      </p:graphicFrame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6E43E49C-877B-C565-FBC3-36D889E30E1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2320966"/>
              </p:ext>
            </p:extLst>
          </p:nvPr>
        </p:nvGraphicFramePr>
        <p:xfrm>
          <a:off x="4683512" y="483563"/>
          <a:ext cx="4320634" cy="1683620"/>
        </p:xfrm>
        <a:graphic>
          <a:graphicData uri="http://schemas.openxmlformats.org/drawingml/2006/table">
            <a:tbl>
              <a:tblPr/>
              <a:tblGrid>
                <a:gridCol w="540404">
                  <a:extLst>
                    <a:ext uri="{9D8B030D-6E8A-4147-A177-3AD203B41FA5}">
                      <a16:colId xmlns:a16="http://schemas.microsoft.com/office/drawing/2014/main" val="554750487"/>
                    </a:ext>
                  </a:extLst>
                </a:gridCol>
                <a:gridCol w="537806">
                  <a:extLst>
                    <a:ext uri="{9D8B030D-6E8A-4147-A177-3AD203B41FA5}">
                      <a16:colId xmlns:a16="http://schemas.microsoft.com/office/drawing/2014/main" val="1420819599"/>
                    </a:ext>
                  </a:extLst>
                </a:gridCol>
                <a:gridCol w="537806">
                  <a:extLst>
                    <a:ext uri="{9D8B030D-6E8A-4147-A177-3AD203B41FA5}">
                      <a16:colId xmlns:a16="http://schemas.microsoft.com/office/drawing/2014/main" val="1213193102"/>
                    </a:ext>
                  </a:extLst>
                </a:gridCol>
                <a:gridCol w="537806">
                  <a:extLst>
                    <a:ext uri="{9D8B030D-6E8A-4147-A177-3AD203B41FA5}">
                      <a16:colId xmlns:a16="http://schemas.microsoft.com/office/drawing/2014/main" val="3653882361"/>
                    </a:ext>
                  </a:extLst>
                </a:gridCol>
                <a:gridCol w="537806">
                  <a:extLst>
                    <a:ext uri="{9D8B030D-6E8A-4147-A177-3AD203B41FA5}">
                      <a16:colId xmlns:a16="http://schemas.microsoft.com/office/drawing/2014/main" val="242628991"/>
                    </a:ext>
                  </a:extLst>
                </a:gridCol>
                <a:gridCol w="537806">
                  <a:extLst>
                    <a:ext uri="{9D8B030D-6E8A-4147-A177-3AD203B41FA5}">
                      <a16:colId xmlns:a16="http://schemas.microsoft.com/office/drawing/2014/main" val="660089624"/>
                    </a:ext>
                  </a:extLst>
                </a:gridCol>
                <a:gridCol w="537806">
                  <a:extLst>
                    <a:ext uri="{9D8B030D-6E8A-4147-A177-3AD203B41FA5}">
                      <a16:colId xmlns:a16="http://schemas.microsoft.com/office/drawing/2014/main" val="2826677689"/>
                    </a:ext>
                  </a:extLst>
                </a:gridCol>
                <a:gridCol w="553394">
                  <a:extLst>
                    <a:ext uri="{9D8B030D-6E8A-4147-A177-3AD203B41FA5}">
                      <a16:colId xmlns:a16="http://schemas.microsoft.com/office/drawing/2014/main" val="2032070753"/>
                    </a:ext>
                  </a:extLst>
                </a:gridCol>
              </a:tblGrid>
              <a:tr h="132106">
                <a:tc>
                  <a:txBody>
                    <a:bodyPr/>
                    <a:lstStyle/>
                    <a:p>
                      <a:pPr algn="ctr" fontAlgn="ctr"/>
                      <a:endParaRPr lang="en-FI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1" marR="7771" marT="777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 10 </a:t>
                      </a:r>
                    </a:p>
                  </a:txBody>
                  <a:tcPr marL="74601" marR="74601" marT="37300" marB="373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49252606"/>
                  </a:ext>
                </a:extLst>
              </a:tr>
              <a:tr h="132106">
                <a:tc>
                  <a:txBody>
                    <a:bodyPr/>
                    <a:lstStyle/>
                    <a:p>
                      <a:pPr algn="ctr" fontAlgn="ctr"/>
                      <a:endParaRPr lang="en-FI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1" marR="7771" marT="777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ECM-14.0</a:t>
                      </a:r>
                    </a:p>
                  </a:txBody>
                  <a:tcPr marL="74601" marR="74601" marT="37300" marB="373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94349311"/>
                  </a:ext>
                </a:extLst>
              </a:tr>
              <a:tr h="132106">
                <a:tc>
                  <a:txBody>
                    <a:bodyPr/>
                    <a:lstStyle/>
                    <a:p>
                      <a:pPr algn="ctr" fontAlgn="ctr"/>
                      <a:endParaRPr lang="en-FI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1" marR="7771" marT="777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771" marR="7771" marT="777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771" marR="7771" marT="7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EncVmPeak</a:t>
                      </a:r>
                    </a:p>
                  </a:txBody>
                  <a:tcPr marL="7771" marR="7771" marT="7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DecVmPeak</a:t>
                      </a:r>
                    </a:p>
                  </a:txBody>
                  <a:tcPr marL="7771" marR="7771" marT="7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0972852"/>
                  </a:ext>
                </a:extLst>
              </a:tr>
              <a:tr h="132106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771" marR="7771" marT="777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771" marR="7771" marT="777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771" marR="7771" marT="7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771" marR="7771" marT="7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71735298"/>
                  </a:ext>
                </a:extLst>
              </a:tr>
              <a:tr h="132106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771" marR="7771" marT="777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771" marR="7771" marT="777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FI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1" marR="7771" marT="77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771" marR="7771" marT="7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FI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1" marR="7771" marT="77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771" marR="7771" marT="7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75179768"/>
                  </a:ext>
                </a:extLst>
              </a:tr>
              <a:tr h="132106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771" marR="7771" marT="777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0.01 %</a:t>
                      </a:r>
                    </a:p>
                  </a:txBody>
                  <a:tcPr marL="7771" marR="7771" marT="777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-5.50 %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-4.18 %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100.7%</a:t>
                      </a:r>
                    </a:p>
                  </a:txBody>
                  <a:tcPr marL="7771" marR="7771" marT="7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107.8%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101.1%</a:t>
                      </a:r>
                    </a:p>
                  </a:txBody>
                  <a:tcPr marL="7771" marR="7771" marT="7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103.1%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79397568"/>
                  </a:ext>
                </a:extLst>
              </a:tr>
              <a:tr h="132106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771" marR="7771" marT="777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0.03 %</a:t>
                      </a:r>
                    </a:p>
                  </a:txBody>
                  <a:tcPr marL="7771" marR="7771" marT="777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-3.99 %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-4.77 %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100.2%</a:t>
                      </a:r>
                    </a:p>
                  </a:txBody>
                  <a:tcPr marL="7771" marR="7771" marT="7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106.2%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102.0%</a:t>
                      </a:r>
                    </a:p>
                  </a:txBody>
                  <a:tcPr marL="7771" marR="7771" marT="7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103.0%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51959178"/>
                  </a:ext>
                </a:extLst>
              </a:tr>
              <a:tr h="132106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771" marR="7771" marT="777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0.02 %</a:t>
                      </a:r>
                    </a:p>
                  </a:txBody>
                  <a:tcPr marL="7771" marR="7771" marT="777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-2.80 %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-3.20 %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100.2%</a:t>
                      </a:r>
                    </a:p>
                  </a:txBody>
                  <a:tcPr marL="7771" marR="7771" marT="7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101.3%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100.9%</a:t>
                      </a:r>
                    </a:p>
                  </a:txBody>
                  <a:tcPr marL="7771" marR="7771" marT="7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102.8%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79084485"/>
                  </a:ext>
                </a:extLst>
              </a:tr>
              <a:tr h="132106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771" marR="7771" marT="777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0.02 %</a:t>
                      </a:r>
                    </a:p>
                  </a:txBody>
                  <a:tcPr marL="7771" marR="7771" marT="777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-4.33 %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-4.13 %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100.4%</a:t>
                      </a:r>
                    </a:p>
                  </a:txBody>
                  <a:tcPr marL="7771" marR="7771" marT="7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105.6%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101.4%</a:t>
                      </a:r>
                    </a:p>
                  </a:txBody>
                  <a:tcPr marL="7771" marR="7771" marT="7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103.0%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29228336"/>
                  </a:ext>
                </a:extLst>
              </a:tr>
              <a:tr h="132106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771" marR="7771" marT="777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0.08 %</a:t>
                      </a:r>
                    </a:p>
                  </a:txBody>
                  <a:tcPr marL="7771" marR="7771" marT="777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-3.63 %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-4.15 %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101.0%</a:t>
                      </a:r>
                    </a:p>
                  </a:txBody>
                  <a:tcPr marL="7771" marR="7771" marT="7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105.7%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101.9%</a:t>
                      </a:r>
                    </a:p>
                  </a:txBody>
                  <a:tcPr marL="7771" marR="7771" marT="7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102.8%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02691979"/>
                  </a:ext>
                </a:extLst>
              </a:tr>
              <a:tr h="132106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771" marR="7771" marT="777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0.05 %</a:t>
                      </a:r>
                    </a:p>
                  </a:txBody>
                  <a:tcPr marL="7771" marR="7771" marT="777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-3.31 %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-3.13 %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100.6%</a:t>
                      </a:r>
                    </a:p>
                  </a:txBody>
                  <a:tcPr marL="7771" marR="7771" marT="7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105.8%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101.2%</a:t>
                      </a:r>
                    </a:p>
                  </a:txBody>
                  <a:tcPr marL="7771" marR="7771" marT="7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103.2%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92184761"/>
                  </a:ext>
                </a:extLst>
              </a:tr>
              <a:tr h="132106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7771" marR="7771" marT="777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-0.07 %</a:t>
                      </a:r>
                    </a:p>
                  </a:txBody>
                  <a:tcPr marL="7771" marR="7771" marT="777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-1.21 %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-1.34 %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99.9%</a:t>
                      </a:r>
                    </a:p>
                  </a:txBody>
                  <a:tcPr marL="7771" marR="7771" marT="7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102.4%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99.3%</a:t>
                      </a:r>
                    </a:p>
                  </a:txBody>
                  <a:tcPr marL="7771" marR="7771" marT="7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103.9%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6156038"/>
                  </a:ext>
                </a:extLst>
              </a:tr>
            </a:tbl>
          </a:graphicData>
        </a:graphic>
      </p:graphicFrame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3255785E-23FC-48A9-DC67-D939007BBF1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3186104"/>
              </p:ext>
            </p:extLst>
          </p:nvPr>
        </p:nvGraphicFramePr>
        <p:xfrm>
          <a:off x="4683512" y="2702509"/>
          <a:ext cx="4320634" cy="1686210"/>
        </p:xfrm>
        <a:graphic>
          <a:graphicData uri="http://schemas.openxmlformats.org/drawingml/2006/table">
            <a:tbl>
              <a:tblPr/>
              <a:tblGrid>
                <a:gridCol w="540404">
                  <a:extLst>
                    <a:ext uri="{9D8B030D-6E8A-4147-A177-3AD203B41FA5}">
                      <a16:colId xmlns:a16="http://schemas.microsoft.com/office/drawing/2014/main" val="1231713314"/>
                    </a:ext>
                  </a:extLst>
                </a:gridCol>
                <a:gridCol w="537806">
                  <a:extLst>
                    <a:ext uri="{9D8B030D-6E8A-4147-A177-3AD203B41FA5}">
                      <a16:colId xmlns:a16="http://schemas.microsoft.com/office/drawing/2014/main" val="2402391447"/>
                    </a:ext>
                  </a:extLst>
                </a:gridCol>
                <a:gridCol w="537806">
                  <a:extLst>
                    <a:ext uri="{9D8B030D-6E8A-4147-A177-3AD203B41FA5}">
                      <a16:colId xmlns:a16="http://schemas.microsoft.com/office/drawing/2014/main" val="3626907015"/>
                    </a:ext>
                  </a:extLst>
                </a:gridCol>
                <a:gridCol w="537806">
                  <a:extLst>
                    <a:ext uri="{9D8B030D-6E8A-4147-A177-3AD203B41FA5}">
                      <a16:colId xmlns:a16="http://schemas.microsoft.com/office/drawing/2014/main" val="1460606023"/>
                    </a:ext>
                  </a:extLst>
                </a:gridCol>
                <a:gridCol w="537806">
                  <a:extLst>
                    <a:ext uri="{9D8B030D-6E8A-4147-A177-3AD203B41FA5}">
                      <a16:colId xmlns:a16="http://schemas.microsoft.com/office/drawing/2014/main" val="957383470"/>
                    </a:ext>
                  </a:extLst>
                </a:gridCol>
                <a:gridCol w="537806">
                  <a:extLst>
                    <a:ext uri="{9D8B030D-6E8A-4147-A177-3AD203B41FA5}">
                      <a16:colId xmlns:a16="http://schemas.microsoft.com/office/drawing/2014/main" val="1727887593"/>
                    </a:ext>
                  </a:extLst>
                </a:gridCol>
                <a:gridCol w="537806">
                  <a:extLst>
                    <a:ext uri="{9D8B030D-6E8A-4147-A177-3AD203B41FA5}">
                      <a16:colId xmlns:a16="http://schemas.microsoft.com/office/drawing/2014/main" val="1282126824"/>
                    </a:ext>
                  </a:extLst>
                </a:gridCol>
                <a:gridCol w="553394">
                  <a:extLst>
                    <a:ext uri="{9D8B030D-6E8A-4147-A177-3AD203B41FA5}">
                      <a16:colId xmlns:a16="http://schemas.microsoft.com/office/drawing/2014/main" val="3893981613"/>
                    </a:ext>
                  </a:extLst>
                </a:gridCol>
              </a:tblGrid>
              <a:tr h="132106">
                <a:tc>
                  <a:txBody>
                    <a:bodyPr/>
                    <a:lstStyle/>
                    <a:p>
                      <a:pPr algn="ctr" fontAlgn="ctr"/>
                      <a:endParaRPr lang="en-FI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1" marR="7771" marT="777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P Main 10 </a:t>
                      </a:r>
                    </a:p>
                  </a:txBody>
                  <a:tcPr marL="74601" marR="74601" marT="37300" marB="373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39895980"/>
                  </a:ext>
                </a:extLst>
              </a:tr>
              <a:tr h="132106">
                <a:tc>
                  <a:txBody>
                    <a:bodyPr/>
                    <a:lstStyle/>
                    <a:p>
                      <a:pPr algn="ctr" fontAlgn="ctr"/>
                      <a:endParaRPr lang="en-FI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1" marR="7771" marT="777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ECM-14.0</a:t>
                      </a:r>
                    </a:p>
                  </a:txBody>
                  <a:tcPr marL="74601" marR="74601" marT="37300" marB="373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19495148"/>
                  </a:ext>
                </a:extLst>
              </a:tr>
              <a:tr h="132106">
                <a:tc>
                  <a:txBody>
                    <a:bodyPr/>
                    <a:lstStyle/>
                    <a:p>
                      <a:pPr algn="ctr" fontAlgn="ctr"/>
                      <a:endParaRPr lang="en-FI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1" marR="7771" marT="777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771" marR="7771" marT="777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771" marR="7771" marT="7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EncVmPeak</a:t>
                      </a:r>
                    </a:p>
                  </a:txBody>
                  <a:tcPr marL="7771" marR="7771" marT="7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DecVmPeak</a:t>
                      </a:r>
                    </a:p>
                  </a:txBody>
                  <a:tcPr marL="7771" marR="7771" marT="7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25544647"/>
                  </a:ext>
                </a:extLst>
              </a:tr>
              <a:tr h="132106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771" marR="7771" marT="777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771" marR="7771" marT="777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771" marR="7771" marT="7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771" marR="7771" marT="7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6119461"/>
                  </a:ext>
                </a:extLst>
              </a:tr>
              <a:tr h="132106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771" marR="7771" marT="777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771" marR="7771" marT="777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FI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1" marR="7771" marT="77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771" marR="7771" marT="7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FI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1" marR="7771" marT="77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771" marR="7771" marT="7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6947183"/>
                  </a:ext>
                </a:extLst>
              </a:tr>
              <a:tr h="132106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771" marR="7771" marT="777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-0.08 %</a:t>
                      </a:r>
                    </a:p>
                  </a:txBody>
                  <a:tcPr marL="7771" marR="7771" marT="777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-6.12 %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-4.36 %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100.2%</a:t>
                      </a:r>
                    </a:p>
                  </a:txBody>
                  <a:tcPr marL="7771" marR="7771" marT="7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110.0%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101.2%</a:t>
                      </a:r>
                    </a:p>
                  </a:txBody>
                  <a:tcPr marL="7771" marR="7771" marT="7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103.3%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30221633"/>
                  </a:ext>
                </a:extLst>
              </a:tr>
              <a:tr h="132106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771" marR="7771" marT="777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0.02 %</a:t>
                      </a:r>
                    </a:p>
                  </a:txBody>
                  <a:tcPr marL="7771" marR="7771" marT="777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-3.86 %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-5.23 %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101.0%</a:t>
                      </a:r>
                    </a:p>
                  </a:txBody>
                  <a:tcPr marL="7771" marR="7771" marT="7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106.7%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102.0%</a:t>
                      </a:r>
                    </a:p>
                  </a:txBody>
                  <a:tcPr marL="7771" marR="7771" marT="7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102.8%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16985062"/>
                  </a:ext>
                </a:extLst>
              </a:tr>
              <a:tr h="132106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771" marR="7771" marT="777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0.16 %</a:t>
                      </a:r>
                    </a:p>
                  </a:txBody>
                  <a:tcPr marL="7771" marR="7771" marT="777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-3.70 %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-2.38 %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100.2%</a:t>
                      </a:r>
                    </a:p>
                  </a:txBody>
                  <a:tcPr marL="7771" marR="7771" marT="7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103.4%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103.2%</a:t>
                      </a:r>
                    </a:p>
                  </a:txBody>
                  <a:tcPr marL="7771" marR="7771" marT="7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103.0%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52159191"/>
                  </a:ext>
                </a:extLst>
              </a:tr>
              <a:tr h="132106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771" marR="7771" marT="777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0.02 %</a:t>
                      </a:r>
                    </a:p>
                  </a:txBody>
                  <a:tcPr marL="7771" marR="7771" marT="777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-4.76 %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-4.15 %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100.5%</a:t>
                      </a:r>
                    </a:p>
                  </a:txBody>
                  <a:tcPr marL="7771" marR="7771" marT="7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107.2%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101.9%</a:t>
                      </a:r>
                    </a:p>
                  </a:txBody>
                  <a:tcPr marL="7771" marR="7771" marT="7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103.1%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62761479"/>
                  </a:ext>
                </a:extLst>
              </a:tr>
              <a:tr h="132106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771" marR="7771" marT="777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0.05 %</a:t>
                      </a:r>
                    </a:p>
                  </a:txBody>
                  <a:tcPr marL="7771" marR="7771" marT="777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-5.28 %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-4.35 %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100.4%</a:t>
                      </a:r>
                    </a:p>
                  </a:txBody>
                  <a:tcPr marL="7771" marR="7771" marT="7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105.9%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103.0%</a:t>
                      </a:r>
                    </a:p>
                  </a:txBody>
                  <a:tcPr marL="7771" marR="7771" marT="7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102.9%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8696101"/>
                  </a:ext>
                </a:extLst>
              </a:tr>
              <a:tr h="132106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771" marR="7771" marT="777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0.23 %</a:t>
                      </a:r>
                    </a:p>
                  </a:txBody>
                  <a:tcPr marL="7771" marR="7771" marT="777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-3.26 %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-2.89 %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100.2%</a:t>
                      </a:r>
                    </a:p>
                  </a:txBody>
                  <a:tcPr marL="7771" marR="7771" marT="7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106.5%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101.3%</a:t>
                      </a:r>
                    </a:p>
                  </a:txBody>
                  <a:tcPr marL="7771" marR="7771" marT="7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102.9%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1636329"/>
                  </a:ext>
                </a:extLst>
              </a:tr>
              <a:tr h="134696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7771" marR="7771" marT="777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0.09 %</a:t>
                      </a:r>
                    </a:p>
                  </a:txBody>
                  <a:tcPr marL="7771" marR="7771" marT="777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-1.01 %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-1.29 %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100.3%</a:t>
                      </a:r>
                    </a:p>
                  </a:txBody>
                  <a:tcPr marL="7771" marR="7771" marT="7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107.3%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99.3%</a:t>
                      </a:r>
                    </a:p>
                  </a:txBody>
                  <a:tcPr marL="7771" marR="7771" marT="7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105.7%</a:t>
                      </a:r>
                    </a:p>
                  </a:txBody>
                  <a:tcPr marL="7771" marR="7771" marT="777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862922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92209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9FEA63C-0AAB-5711-A53F-9F6C2DA0E8B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B5F4E4-F958-AA9D-E6AB-FE449EC3791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 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5A21E-2DE6-2AB9-01C6-00007D1BF2C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7" y="1116000"/>
            <a:ext cx="6817770" cy="3118980"/>
          </a:xfrm>
        </p:spPr>
        <p:txBody>
          <a:bodyPr tIns="0" rIns="72000" bIns="72000"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600" dirty="0"/>
              <a:t>We propose a new CCCM-based loop filter.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600" dirty="0"/>
              <a:t>The experimental results indicate that the proposed method can improve chroma BD-rate with acceptable encoder runtime tradeoff.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600" dirty="0"/>
              <a:t>It is suggested to include the proposed method in the next round of EE2.</a:t>
            </a:r>
          </a:p>
        </p:txBody>
      </p:sp>
    </p:spTree>
    <p:extLst>
      <p:ext uri="{BB962C8B-B14F-4D97-AF65-F5344CB8AC3E}">
        <p14:creationId xmlns:p14="http://schemas.microsoft.com/office/powerpoint/2010/main" val="1040064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3592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1. Master">
  <a:themeElements>
    <a:clrScheme name="Nokia 2023.1">
      <a:dk1>
        <a:srgbClr val="CCCCCC"/>
      </a:dk1>
      <a:lt1>
        <a:srgbClr val="FFFFFF"/>
      </a:lt1>
      <a:dk2>
        <a:srgbClr val="001135"/>
      </a:dk2>
      <a:lt2>
        <a:srgbClr val="666666"/>
      </a:lt2>
      <a:accent1>
        <a:srgbClr val="005AFF"/>
      </a:accent1>
      <a:accent2>
        <a:srgbClr val="23ABB6"/>
      </a:accent2>
      <a:accent3>
        <a:srgbClr val="37CC73"/>
      </a:accent3>
      <a:accent4>
        <a:srgbClr val="F47F31"/>
      </a:accent4>
      <a:accent5>
        <a:srgbClr val="E03DCD"/>
      </a:accent5>
      <a:accent6>
        <a:srgbClr val="7D33F2"/>
      </a:accent6>
      <a:hlink>
        <a:srgbClr val="001135"/>
      </a:hlink>
      <a:folHlink>
        <a:srgbClr val="005AFF"/>
      </a:folHlink>
    </a:clrScheme>
    <a:fontScheme name="Nokia 2023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>
          <a:noFill/>
        </a:ln>
      </a:spPr>
      <a:bodyPr wrap="square" lIns="0" tIns="0" rIns="0" bIns="0" rtlCol="0">
        <a:noAutofit/>
      </a:bodyPr>
      <a:lstStyle>
        <a:defPPr marL="0" marR="0" indent="0" algn="l" defTabSz="180000" rtl="0" eaLnBrk="1" fontAlgn="auto" latinLnBrk="0" hangingPunct="1">
          <a:lnSpc>
            <a:spcPct val="100000"/>
          </a:lnSpc>
          <a:spcBef>
            <a:spcPts val="0"/>
          </a:spcBef>
          <a:spcAft>
            <a:spcPts val="300"/>
          </a:spcAft>
          <a:buClrTx/>
          <a:buSzTx/>
          <a:buFont typeface="+mj-lt"/>
          <a:buNone/>
          <a:tabLst>
            <a:tab pos="180000" algn="l"/>
          </a:tabLst>
          <a:defRPr kumimoji="0" sz="1200" b="0" i="0" u="none" strike="noStrike" kern="1200" cap="none" spc="0" normalizeH="0" baseline="0" noProof="0" dirty="0" smtClean="0">
            <a:ln>
              <a:noFill/>
            </a:ln>
            <a:solidFill>
              <a:schemeClr val="tx2"/>
            </a:solidFill>
            <a:effectLst/>
            <a:uLnTx/>
            <a:uFillTx/>
            <a:latin typeface="Nokia Pure Text Light"/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2023 - PowerPoint template v1.3.1" id="{95EDE8F7-58AB-440A-82AC-4DC9E39A292C}" vid="{533A05BB-4D65-4753-8F51-029C8738C22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Nokia 2023 - PowerPoint template v1.3.1</Template>
  <TotalTime>0</TotalTime>
  <Words>1052</Words>
  <Application>Microsoft Macintosh PowerPoint</Application>
  <PresentationFormat>On-screen Show (16:9)</PresentationFormat>
  <Paragraphs>373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Arial</vt:lpstr>
      <vt:lpstr>Calibri</vt:lpstr>
      <vt:lpstr>Nokia Pure Headline Light</vt:lpstr>
      <vt:lpstr>Nokia Pure Headline Ultra Light</vt:lpstr>
      <vt:lpstr>Nokia Pure Text</vt:lpstr>
      <vt:lpstr>Nokia Pure Text Light</vt:lpstr>
      <vt:lpstr>1. Master</vt:lpstr>
      <vt:lpstr>AHG12: ALF-CCCM  JVET-AJ0173 Pekka Astola, Ikram Jumakulyyev, Done Bugdayci Sansli, Jani Lainema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2023-02-07T12:20:59Z</dcterms:created>
  <dcterms:modified xsi:type="dcterms:W3CDTF">2024-11-02T19:30:49Z</dcterms:modified>
</cp:coreProperties>
</file>