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10"/>
  </p:notesMasterIdLst>
  <p:sldIdLst>
    <p:sldId id="256" r:id="rId2"/>
    <p:sldId id="257" r:id="rId3"/>
    <p:sldId id="276" r:id="rId4"/>
    <p:sldId id="272" r:id="rId5"/>
    <p:sldId id="275" r:id="rId6"/>
    <p:sldId id="274" r:id="rId7"/>
    <p:sldId id="273" r:id="rId8"/>
    <p:sldId id="27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76" d="100"/>
          <a:sy n="76" d="100"/>
        </p:scale>
        <p:origin x="272" y="8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60E5C0-60D2-4E6A-8B7D-61C12787C1F7}" type="datetimeFigureOut">
              <a:rPr lang="zh-CN" altLang="en-US" smtClean="0"/>
              <a:t>2024/10/31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747BED-4CF9-4A74-BC9A-C7E495EFE9F6}" type="slidenum">
              <a:rPr lang="zh-CN" altLang="en-US" smtClean="0"/>
              <a:t>‹#›</a:t>
            </a:fld>
            <a:endParaRPr lang="zh-CN" altLang="en-US"/>
          </a:p>
        </p:txBody>
      </p:sp>
    </p:spTree>
    <p:extLst>
      <p:ext uri="{BB962C8B-B14F-4D97-AF65-F5344CB8AC3E}">
        <p14:creationId xmlns:p14="http://schemas.microsoft.com/office/powerpoint/2010/main" val="918509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4747BED-4CF9-4A74-BC9A-C7E495EFE9F6}" type="slidenum">
              <a:rPr lang="zh-CN" altLang="en-US" smtClean="0"/>
              <a:t>2</a:t>
            </a:fld>
            <a:endParaRPr lang="zh-CN" altLang="en-US"/>
          </a:p>
        </p:txBody>
      </p:sp>
    </p:spTree>
    <p:extLst>
      <p:ext uri="{BB962C8B-B14F-4D97-AF65-F5344CB8AC3E}">
        <p14:creationId xmlns:p14="http://schemas.microsoft.com/office/powerpoint/2010/main" val="664192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4747BED-4CF9-4A74-BC9A-C7E495EFE9F6}" type="slidenum">
              <a:rPr lang="zh-CN" altLang="en-US" smtClean="0"/>
              <a:t>3</a:t>
            </a:fld>
            <a:endParaRPr lang="zh-CN" altLang="en-US"/>
          </a:p>
        </p:txBody>
      </p:sp>
    </p:spTree>
    <p:extLst>
      <p:ext uri="{BB962C8B-B14F-4D97-AF65-F5344CB8AC3E}">
        <p14:creationId xmlns:p14="http://schemas.microsoft.com/office/powerpoint/2010/main" val="1619243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4747BED-4CF9-4A74-BC9A-C7E495EFE9F6}" type="slidenum">
              <a:rPr lang="zh-CN" altLang="en-US" smtClean="0"/>
              <a:t>4</a:t>
            </a:fld>
            <a:endParaRPr lang="zh-CN" altLang="en-US"/>
          </a:p>
        </p:txBody>
      </p:sp>
    </p:spTree>
    <p:extLst>
      <p:ext uri="{BB962C8B-B14F-4D97-AF65-F5344CB8AC3E}">
        <p14:creationId xmlns:p14="http://schemas.microsoft.com/office/powerpoint/2010/main" val="243993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4747BED-4CF9-4A74-BC9A-C7E495EFE9F6}" type="slidenum">
              <a:rPr lang="zh-CN" altLang="en-US" smtClean="0"/>
              <a:t>5</a:t>
            </a:fld>
            <a:endParaRPr lang="zh-CN" altLang="en-US"/>
          </a:p>
        </p:txBody>
      </p:sp>
    </p:spTree>
    <p:extLst>
      <p:ext uri="{BB962C8B-B14F-4D97-AF65-F5344CB8AC3E}">
        <p14:creationId xmlns:p14="http://schemas.microsoft.com/office/powerpoint/2010/main" val="3215785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4747BED-4CF9-4A74-BC9A-C7E495EFE9F6}" type="slidenum">
              <a:rPr lang="zh-CN" altLang="en-US" smtClean="0"/>
              <a:t>6</a:t>
            </a:fld>
            <a:endParaRPr lang="zh-CN" altLang="en-US"/>
          </a:p>
        </p:txBody>
      </p:sp>
    </p:spTree>
    <p:extLst>
      <p:ext uri="{BB962C8B-B14F-4D97-AF65-F5344CB8AC3E}">
        <p14:creationId xmlns:p14="http://schemas.microsoft.com/office/powerpoint/2010/main" val="3397802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4747BED-4CF9-4A74-BC9A-C7E495EFE9F6}" type="slidenum">
              <a:rPr lang="zh-CN" altLang="en-US" smtClean="0"/>
              <a:t>7</a:t>
            </a:fld>
            <a:endParaRPr lang="zh-CN" altLang="en-US"/>
          </a:p>
        </p:txBody>
      </p:sp>
    </p:spTree>
    <p:extLst>
      <p:ext uri="{BB962C8B-B14F-4D97-AF65-F5344CB8AC3E}">
        <p14:creationId xmlns:p14="http://schemas.microsoft.com/office/powerpoint/2010/main" val="2315273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984785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1308098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2173870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1225214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3668619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1025559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3254F06-2977-4184-9901-237B775E7A58}"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446874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3254F06-2977-4184-9901-237B775E7A58}" type="slidenum">
              <a:rPr lang="zh-CN" altLang="en-US" smtClean="0"/>
              <a:t>‹#›</a:t>
            </a:fld>
            <a:endParaRPr lang="zh-CN" alt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345770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1313730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3876487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F876096-ABCF-456B-9083-CAB33B0A8774}" type="datetimeFigureOut">
              <a:rPr lang="zh-CN" altLang="en-US" smtClean="0"/>
              <a:t>2024/10/31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2572332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EF876096-ABCF-456B-9083-CAB33B0A8774}" type="datetimeFigureOut">
              <a:rPr lang="zh-CN" altLang="en-US" smtClean="0"/>
              <a:t>2024/10/31</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C3254F06-2977-4184-9901-237B775E7A58}" type="slidenum">
              <a:rPr lang="zh-CN" altLang="en-US" smtClean="0"/>
              <a:t>‹#›</a:t>
            </a:fld>
            <a:endParaRPr lang="zh-CN" altLang="en-US"/>
          </a:p>
        </p:txBody>
      </p:sp>
    </p:spTree>
    <p:extLst>
      <p:ext uri="{BB962C8B-B14F-4D97-AF65-F5344CB8AC3E}">
        <p14:creationId xmlns:p14="http://schemas.microsoft.com/office/powerpoint/2010/main" val="393316557"/>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id="{574AFCDA-900F-4EC3-B1FF-6F4C4F56FDF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192000" cy="3672115"/>
          </a:xfrm>
          <a:prstGeom prst="rect">
            <a:avLst/>
          </a:prstGeom>
        </p:spPr>
      </p:pic>
      <p:pic>
        <p:nvPicPr>
          <p:cNvPr id="5" name="图片 4">
            <a:extLst>
              <a:ext uri="{FF2B5EF4-FFF2-40B4-BE49-F238E27FC236}">
                <a16:creationId xmlns:a16="http://schemas.microsoft.com/office/drawing/2014/main" id="{948C8377-5051-4FD7-A5B9-2F0741E29D4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702594"/>
            <a:ext cx="12192000" cy="3185887"/>
          </a:xfrm>
          <a:prstGeom prst="rect">
            <a:avLst/>
          </a:prstGeom>
        </p:spPr>
      </p:pic>
      <p:sp>
        <p:nvSpPr>
          <p:cNvPr id="2" name="标题 1">
            <a:extLst>
              <a:ext uri="{FF2B5EF4-FFF2-40B4-BE49-F238E27FC236}">
                <a16:creationId xmlns:a16="http://schemas.microsoft.com/office/drawing/2014/main" id="{815B6130-4687-40CC-936D-9C43F03C1723}"/>
              </a:ext>
            </a:extLst>
          </p:cNvPr>
          <p:cNvSpPr>
            <a:spLocks noGrp="1"/>
          </p:cNvSpPr>
          <p:nvPr>
            <p:ph type="ctrTitle"/>
          </p:nvPr>
        </p:nvSpPr>
        <p:spPr>
          <a:xfrm>
            <a:off x="0" y="3672114"/>
            <a:ext cx="11582399" cy="1148462"/>
          </a:xfrm>
        </p:spPr>
        <p:txBody>
          <a:bodyPr>
            <a:normAutofit/>
          </a:bodyPr>
          <a:lstStyle/>
          <a:p>
            <a:pPr algn="l"/>
            <a:r>
              <a:rPr lang="en-US" altLang="zh-CN" sz="3600" b="1" dirty="0">
                <a:solidFill>
                  <a:schemeClr val="bg1"/>
                </a:solidFill>
                <a:latin typeface="Times New Roman" panose="02020603050405020304" pitchFamily="18" charset="0"/>
                <a:ea typeface="Meiryo UI" panose="020B0604030504040204" pitchFamily="34" charset="-128"/>
                <a:cs typeface="Times New Roman" panose="02020603050405020304" pitchFamily="18" charset="0"/>
              </a:rPr>
              <a:t>JVET-AJ0169</a:t>
            </a:r>
            <a:br>
              <a:rPr lang="en-US" altLang="zh-CN" sz="3600" b="1" dirty="0">
                <a:solidFill>
                  <a:schemeClr val="bg1"/>
                </a:solidFill>
                <a:latin typeface="Times New Roman" panose="02020603050405020304" pitchFamily="18" charset="0"/>
                <a:ea typeface="Meiryo UI" panose="020B0604030504040204" pitchFamily="34" charset="-128"/>
                <a:cs typeface="Times New Roman" panose="02020603050405020304" pitchFamily="18" charset="0"/>
              </a:rPr>
            </a:br>
            <a:r>
              <a:rPr lang="en-US" altLang="zh-CN" sz="3600" b="1" dirty="0">
                <a:solidFill>
                  <a:schemeClr val="bg1"/>
                </a:solidFill>
                <a:latin typeface="Times New Roman" panose="02020603050405020304" pitchFamily="18" charset="0"/>
                <a:ea typeface="Meiryo UI" panose="020B0604030504040204" pitchFamily="34" charset="-128"/>
                <a:cs typeface="Times New Roman" panose="02020603050405020304" pitchFamily="18" charset="0"/>
              </a:rPr>
              <a:t>Non-EE2: Improvement on non-MPM</a:t>
            </a:r>
            <a:endParaRPr lang="zh-CN" altLang="en-US" sz="3600" b="1" dirty="0">
              <a:solidFill>
                <a:schemeClr val="bg1"/>
              </a:solidFill>
              <a:latin typeface="Times New Roman" panose="02020603050405020304" pitchFamily="18" charset="0"/>
              <a:ea typeface="Meiryo UI" panose="020B0604030504040204" pitchFamily="34" charset="-128"/>
              <a:cs typeface="Times New Roman" panose="02020603050405020304" pitchFamily="18" charset="0"/>
            </a:endParaRPr>
          </a:p>
        </p:txBody>
      </p:sp>
      <p:pic>
        <p:nvPicPr>
          <p:cNvPr id="6" name="图片 5">
            <a:extLst>
              <a:ext uri="{FF2B5EF4-FFF2-40B4-BE49-F238E27FC236}">
                <a16:creationId xmlns:a16="http://schemas.microsoft.com/office/drawing/2014/main" id="{74DAFE43-6313-44D6-B263-D52230C79B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4" name="文本框 3">
            <a:extLst>
              <a:ext uri="{FF2B5EF4-FFF2-40B4-BE49-F238E27FC236}">
                <a16:creationId xmlns:a16="http://schemas.microsoft.com/office/drawing/2014/main" id="{5C2D08CD-1ECD-4792-ABC5-9BD2658B39F9}"/>
              </a:ext>
            </a:extLst>
          </p:cNvPr>
          <p:cNvSpPr txBox="1"/>
          <p:nvPr/>
        </p:nvSpPr>
        <p:spPr>
          <a:xfrm>
            <a:off x="609601" y="5401559"/>
            <a:ext cx="8704081" cy="646331"/>
          </a:xfrm>
          <a:prstGeom prst="rect">
            <a:avLst/>
          </a:prstGeom>
          <a:noFill/>
        </p:spPr>
        <p:txBody>
          <a:bodyPr wrap="square" rtlCol="0">
            <a:spAutoFit/>
          </a:bodyPr>
          <a:lstStyle/>
          <a:p>
            <a:r>
              <a:rPr lang="en-US" altLang="zh-CN" dirty="0" err="1">
                <a:solidFill>
                  <a:schemeClr val="bg1"/>
                </a:solidFill>
              </a:rPr>
              <a:t>Guiqi</a:t>
            </a:r>
            <a:r>
              <a:rPr lang="en-US" altLang="zh-CN" dirty="0">
                <a:solidFill>
                  <a:schemeClr val="bg1"/>
                </a:solidFill>
              </a:rPr>
              <a:t> Wang, </a:t>
            </a:r>
            <a:r>
              <a:rPr lang="en-US" altLang="zh-CN" dirty="0" err="1">
                <a:solidFill>
                  <a:schemeClr val="bg1"/>
                </a:solidFill>
              </a:rPr>
              <a:t>Chuan</a:t>
            </a:r>
            <a:r>
              <a:rPr lang="en-US" altLang="zh-CN" dirty="0">
                <a:solidFill>
                  <a:schemeClr val="bg1"/>
                </a:solidFill>
              </a:rPr>
              <a:t> Zhou ,</a:t>
            </a:r>
            <a:r>
              <a:rPr lang="en-US" altLang="zh-CN" dirty="0" err="1">
                <a:solidFill>
                  <a:schemeClr val="bg1"/>
                </a:solidFill>
              </a:rPr>
              <a:t>Zhuoyi</a:t>
            </a:r>
            <a:r>
              <a:rPr lang="en-US" altLang="zh-CN" dirty="0">
                <a:solidFill>
                  <a:schemeClr val="bg1"/>
                </a:solidFill>
              </a:rPr>
              <a:t> lv,</a:t>
            </a:r>
          </a:p>
          <a:p>
            <a:r>
              <a:rPr lang="en-US" altLang="zh-CN" dirty="0">
                <a:solidFill>
                  <a:schemeClr val="bg1"/>
                </a:solidFill>
              </a:rPr>
              <a:t>vivo Mobile Communication Co., Ltd</a:t>
            </a:r>
            <a:endParaRPr lang="zh-CN" altLang="en-US" dirty="0">
              <a:solidFill>
                <a:schemeClr val="bg1"/>
              </a:solidFill>
            </a:endParaRPr>
          </a:p>
        </p:txBody>
      </p:sp>
    </p:spTree>
    <p:extLst>
      <p:ext uri="{BB962C8B-B14F-4D97-AF65-F5344CB8AC3E}">
        <p14:creationId xmlns:p14="http://schemas.microsoft.com/office/powerpoint/2010/main" val="7081139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019BF29-3248-48BB-BEEA-2B55A968E12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sp>
        <p:nvSpPr>
          <p:cNvPr id="2" name="标题 1">
            <a:extLst>
              <a:ext uri="{FF2B5EF4-FFF2-40B4-BE49-F238E27FC236}">
                <a16:creationId xmlns:a16="http://schemas.microsoft.com/office/drawing/2014/main" id="{BDBE97F7-76BD-495B-8D28-2F0E29E33AA3}"/>
              </a:ext>
            </a:extLst>
          </p:cNvPr>
          <p:cNvSpPr>
            <a:spLocks noGrp="1"/>
          </p:cNvSpPr>
          <p:nvPr>
            <p:ph type="title"/>
          </p:nvPr>
        </p:nvSpPr>
        <p:spPr>
          <a:xfrm>
            <a:off x="285226" y="-173102"/>
            <a:ext cx="11068574" cy="1325562"/>
          </a:xfrm>
        </p:spPr>
        <p:txBody>
          <a:bodyPr>
            <a:normAutofit/>
          </a:bodyPr>
          <a:lstStyle/>
          <a:p>
            <a:r>
              <a:rPr lang="en-CA" altLang="zh-CN" sz="3200" b="1" dirty="0">
                <a:solidFill>
                  <a:schemeClr val="bg1"/>
                </a:solidFill>
                <a:latin typeface="+mn-lt"/>
                <a:ea typeface="+mn-ea"/>
                <a:cs typeface="Times New Roman" panose="02020603050405020304" pitchFamily="18" charset="0"/>
              </a:rPr>
              <a:t>Introduction</a:t>
            </a:r>
            <a:endParaRPr lang="zh-CN" altLang="en-US" sz="3200" b="1" dirty="0">
              <a:solidFill>
                <a:schemeClr val="bg1"/>
              </a:solidFill>
              <a:latin typeface="+mn-lt"/>
              <a:ea typeface="+mn-ea"/>
              <a:cs typeface="Times New Roman" panose="02020603050405020304" pitchFamily="18" charset="0"/>
            </a:endParaRPr>
          </a:p>
        </p:txBody>
      </p:sp>
      <p:pic>
        <p:nvPicPr>
          <p:cNvPr id="7" name="图片 6">
            <a:extLst>
              <a:ext uri="{FF2B5EF4-FFF2-40B4-BE49-F238E27FC236}">
                <a16:creationId xmlns:a16="http://schemas.microsoft.com/office/drawing/2014/main" id="{023F2905-EBB8-4AA6-AA3F-65D57ACDE3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8" name="内容占位符 2">
            <a:extLst>
              <a:ext uri="{FF2B5EF4-FFF2-40B4-BE49-F238E27FC236}">
                <a16:creationId xmlns:a16="http://schemas.microsoft.com/office/drawing/2014/main" id="{490F9A8D-FEF2-4D93-AC7E-ADD673E99457}"/>
              </a:ext>
            </a:extLst>
          </p:cNvPr>
          <p:cNvSpPr>
            <a:spLocks noGrp="1"/>
          </p:cNvSpPr>
          <p:nvPr>
            <p:ph idx="1"/>
          </p:nvPr>
        </p:nvSpPr>
        <p:spPr>
          <a:xfrm>
            <a:off x="420641" y="1120562"/>
            <a:ext cx="5881836" cy="3057029"/>
          </a:xfrm>
        </p:spPr>
        <p:txBody>
          <a:bodyPr>
            <a:noAutofit/>
          </a:bodyPr>
          <a:lstStyle/>
          <a:p>
            <a:pPr hangingPunct="0">
              <a:lnSpc>
                <a:spcPct val="150000"/>
              </a:lnSpc>
            </a:pPr>
            <a:r>
              <a:rPr lang="en-US" altLang="zh-CN" sz="1600" dirty="0"/>
              <a:t>In current ECM-14.0, the primary MPM (PMPM) list consists of 6 entries and the secondary MPM (SMPM) list includes 16 entries.</a:t>
            </a:r>
          </a:p>
          <a:p>
            <a:pPr hangingPunct="0">
              <a:lnSpc>
                <a:spcPct val="150000"/>
              </a:lnSpc>
            </a:pPr>
            <a:r>
              <a:rPr lang="en-US" altLang="zh-CN" sz="1600" dirty="0"/>
              <a:t>After the PMPM and SMPM lists are constructed, the remaining 45 intra modes which do not belong to either the PMPM list or SMPM list compose the non-MPM list, and </a:t>
            </a:r>
            <a:r>
              <a:rPr lang="en-US" altLang="zh-CN" sz="1600" b="1" dirty="0"/>
              <a:t>are arranged in ascending order of intra mode index</a:t>
            </a:r>
            <a:r>
              <a:rPr lang="en-US" altLang="zh-CN" sz="1600" dirty="0"/>
              <a:t>. </a:t>
            </a:r>
          </a:p>
        </p:txBody>
      </p:sp>
      <p:sp>
        <p:nvSpPr>
          <p:cNvPr id="3" name="Rectangle 2">
            <a:extLst>
              <a:ext uri="{FF2B5EF4-FFF2-40B4-BE49-F238E27FC236}">
                <a16:creationId xmlns:a16="http://schemas.microsoft.com/office/drawing/2014/main" id="{6A8EB5A7-4A62-4F1F-AA40-776D490E013C}"/>
              </a:ext>
            </a:extLst>
          </p:cNvPr>
          <p:cNvSpPr>
            <a:spLocks noChangeArrowheads="1"/>
          </p:cNvSpPr>
          <p:nvPr/>
        </p:nvSpPr>
        <p:spPr bwMode="auto">
          <a:xfrm>
            <a:off x="5316718" y="293182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a:extLst>
              <a:ext uri="{FF2B5EF4-FFF2-40B4-BE49-F238E27FC236}">
                <a16:creationId xmlns:a16="http://schemas.microsoft.com/office/drawing/2014/main" id="{2573A26A-2315-4890-A508-5F1D3E7A24A3}"/>
              </a:ext>
            </a:extLst>
          </p:cNvPr>
          <p:cNvSpPr/>
          <p:nvPr/>
        </p:nvSpPr>
        <p:spPr>
          <a:xfrm>
            <a:off x="420640" y="4303980"/>
            <a:ext cx="5791623" cy="1162113"/>
          </a:xfrm>
          <a:prstGeom prst="rect">
            <a:avLst/>
          </a:prstGeom>
        </p:spPr>
        <p:txBody>
          <a:bodyPr wrap="square">
            <a:spAutoFit/>
          </a:bodyPr>
          <a:lstStyle/>
          <a:p>
            <a:pPr marL="228600" indent="-228600" hangingPunct="0">
              <a:lnSpc>
                <a:spcPct val="150000"/>
              </a:lnSpc>
              <a:spcBef>
                <a:spcPts val="1000"/>
              </a:spcBef>
              <a:buFont typeface="Wingdings 2" pitchFamily="18" charset="2"/>
              <a:buChar char=""/>
            </a:pPr>
            <a:r>
              <a:rPr lang="en-US" altLang="zh-CN" sz="1600" dirty="0"/>
              <a:t>The distribution of selected mode index in the non-MPM list in current ECM-14.0 was analyzed. It can be seen from the distribution histograms in Fig1 and Fig2.</a:t>
            </a:r>
            <a:endParaRPr lang="zh-CN" altLang="en-US" sz="1600" dirty="0"/>
          </a:p>
        </p:txBody>
      </p:sp>
      <p:sp>
        <p:nvSpPr>
          <p:cNvPr id="10" name="Rectangle 11">
            <a:extLst>
              <a:ext uri="{FF2B5EF4-FFF2-40B4-BE49-F238E27FC236}">
                <a16:creationId xmlns:a16="http://schemas.microsoft.com/office/drawing/2014/main" id="{6FDE028C-2CD5-430F-84E5-74D77A4EBD7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a:extLst>
              <a:ext uri="{FF2B5EF4-FFF2-40B4-BE49-F238E27FC236}">
                <a16:creationId xmlns:a16="http://schemas.microsoft.com/office/drawing/2014/main" id="{A19426D7-A9E5-47CD-9126-1590F41F867A}"/>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3677" y="1730412"/>
            <a:ext cx="4605457" cy="3154624"/>
          </a:xfrm>
          <a:prstGeom prst="rect">
            <a:avLst/>
          </a:prstGeom>
          <a:noFill/>
          <a:ln>
            <a:noFill/>
          </a:ln>
        </p:spPr>
      </p:pic>
      <p:sp>
        <p:nvSpPr>
          <p:cNvPr id="13" name="文本框 12">
            <a:extLst>
              <a:ext uri="{FF2B5EF4-FFF2-40B4-BE49-F238E27FC236}">
                <a16:creationId xmlns:a16="http://schemas.microsoft.com/office/drawing/2014/main" id="{7445951B-4165-4DC0-83D1-260538CD11BC}"/>
              </a:ext>
            </a:extLst>
          </p:cNvPr>
          <p:cNvSpPr txBox="1"/>
          <p:nvPr/>
        </p:nvSpPr>
        <p:spPr>
          <a:xfrm>
            <a:off x="5808405" y="4755543"/>
            <a:ext cx="6096000" cy="369332"/>
          </a:xfrm>
          <a:prstGeom prst="rect">
            <a:avLst/>
          </a:prstGeom>
          <a:noFill/>
        </p:spPr>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latin typeface="Times New Roman" panose="02020603050405020304" pitchFamily="18" charset="0"/>
                <a:ea typeface="等线" panose="02010600030101010101" pitchFamily="2" charset="-122"/>
              </a:rPr>
              <a:t>Figure 1. Distribution of Campfire</a:t>
            </a:r>
            <a:endParaRPr lang="zh-CN" altLang="zh-CN" sz="20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544617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019BF29-3248-48BB-BEEA-2B55A968E12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7" name="图片 6">
            <a:extLst>
              <a:ext uri="{FF2B5EF4-FFF2-40B4-BE49-F238E27FC236}">
                <a16:creationId xmlns:a16="http://schemas.microsoft.com/office/drawing/2014/main" id="{023F2905-EBB8-4AA6-AA3F-65D57ACDE3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标题 1">
            <a:extLst>
              <a:ext uri="{FF2B5EF4-FFF2-40B4-BE49-F238E27FC236}">
                <a16:creationId xmlns:a16="http://schemas.microsoft.com/office/drawing/2014/main" id="{B19D3D2F-3B0D-4CE9-9BDC-1920BB19F695}"/>
              </a:ext>
            </a:extLst>
          </p:cNvPr>
          <p:cNvSpPr>
            <a:spLocks noGrp="1"/>
          </p:cNvSpPr>
          <p:nvPr>
            <p:ph type="title"/>
          </p:nvPr>
        </p:nvSpPr>
        <p:spPr>
          <a:xfrm>
            <a:off x="285226" y="-173102"/>
            <a:ext cx="11068574" cy="1325562"/>
          </a:xfrm>
        </p:spPr>
        <p:txBody>
          <a:bodyPr>
            <a:normAutofit/>
          </a:bodyPr>
          <a:lstStyle/>
          <a:p>
            <a:r>
              <a:rPr lang="en-CA" altLang="zh-CN" sz="3200" b="1" dirty="0">
                <a:solidFill>
                  <a:schemeClr val="bg1"/>
                </a:solidFill>
                <a:latin typeface="+mn-lt"/>
                <a:ea typeface="+mn-ea"/>
                <a:cs typeface="Times New Roman" panose="02020603050405020304" pitchFamily="18" charset="0"/>
              </a:rPr>
              <a:t>Introduction</a:t>
            </a:r>
            <a:endParaRPr lang="zh-CN" altLang="en-US" sz="3200" b="1" dirty="0">
              <a:solidFill>
                <a:schemeClr val="bg1"/>
              </a:solidFill>
              <a:latin typeface="+mn-lt"/>
              <a:ea typeface="+mn-ea"/>
              <a:cs typeface="Times New Roman" panose="02020603050405020304" pitchFamily="18" charset="0"/>
            </a:endParaRPr>
          </a:p>
        </p:txBody>
      </p:sp>
      <p:sp>
        <p:nvSpPr>
          <p:cNvPr id="8" name="内容占位符 2">
            <a:extLst>
              <a:ext uri="{FF2B5EF4-FFF2-40B4-BE49-F238E27FC236}">
                <a16:creationId xmlns:a16="http://schemas.microsoft.com/office/drawing/2014/main" id="{490F9A8D-FEF2-4D93-AC7E-ADD673E99457}"/>
              </a:ext>
            </a:extLst>
          </p:cNvPr>
          <p:cNvSpPr>
            <a:spLocks noGrp="1"/>
          </p:cNvSpPr>
          <p:nvPr>
            <p:ph idx="1"/>
          </p:nvPr>
        </p:nvSpPr>
        <p:spPr>
          <a:xfrm>
            <a:off x="484238" y="1369296"/>
            <a:ext cx="11223524" cy="5078764"/>
          </a:xfrm>
        </p:spPr>
        <p:txBody>
          <a:bodyPr>
            <a:noAutofit/>
          </a:bodyPr>
          <a:lstStyle/>
          <a:p>
            <a:pPr marL="0" indent="0" hangingPunct="0">
              <a:lnSpc>
                <a:spcPct val="150000"/>
              </a:lnSpc>
              <a:buNone/>
            </a:pPr>
            <a:r>
              <a:rPr lang="en-US" altLang="zh-CN" sz="2000" dirty="0">
                <a:cs typeface="Times New Roman" panose="02020603050405020304" pitchFamily="18" charset="0"/>
              </a:rPr>
              <a:t>The per-class distribution of selected mode index in the non-MPM list in </a:t>
            </a:r>
            <a:r>
              <a:rPr lang="en-US" altLang="zh-CN" sz="2000" dirty="0"/>
              <a:t>current ECM-14.0.</a:t>
            </a:r>
          </a:p>
          <a:p>
            <a:pPr marL="0" indent="0" hangingPunct="0">
              <a:lnSpc>
                <a:spcPct val="150000"/>
              </a:lnSpc>
              <a:buNone/>
            </a:pPr>
            <a:r>
              <a:rPr lang="en-US" altLang="zh-CN" sz="2000" dirty="0">
                <a:cs typeface="Times New Roman" panose="02020603050405020304" pitchFamily="18" charset="0"/>
              </a:rPr>
              <a:t> </a:t>
            </a:r>
          </a:p>
        </p:txBody>
      </p:sp>
      <p:sp>
        <p:nvSpPr>
          <p:cNvPr id="3" name="Rectangle 2">
            <a:extLst>
              <a:ext uri="{FF2B5EF4-FFF2-40B4-BE49-F238E27FC236}">
                <a16:creationId xmlns:a16="http://schemas.microsoft.com/office/drawing/2014/main" id="{E575BE10-AF9F-4B8B-8F3B-BFE95BB701A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a16="http://schemas.microsoft.com/office/drawing/2014/main" id="{05486473-B87C-48DA-B7FC-963D061822C2}"/>
              </a:ext>
            </a:extLst>
          </p:cNvPr>
          <p:cNvSpPr txBox="1"/>
          <p:nvPr/>
        </p:nvSpPr>
        <p:spPr>
          <a:xfrm>
            <a:off x="2271252" y="6046839"/>
            <a:ext cx="6096000" cy="369332"/>
          </a:xfrm>
          <a:prstGeom prst="rect">
            <a:avLst/>
          </a:prstGeom>
          <a:noFill/>
        </p:spPr>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latin typeface="Times New Roman" panose="02020603050405020304" pitchFamily="18" charset="0"/>
                <a:ea typeface="等线" panose="02010600030101010101" pitchFamily="2" charset="-122"/>
              </a:rPr>
              <a:t>Figure 2. Distribution of other sequences</a:t>
            </a:r>
            <a:endParaRPr lang="zh-CN" altLang="zh-CN" sz="2000" dirty="0">
              <a:effectLst/>
              <a:latin typeface="Times New Roman" panose="02020603050405020304" pitchFamily="18" charset="0"/>
              <a:ea typeface="等线" panose="02010600030101010101" pitchFamily="2" charset="-122"/>
            </a:endParaRPr>
          </a:p>
        </p:txBody>
      </p:sp>
      <p:pic>
        <p:nvPicPr>
          <p:cNvPr id="12" name="图片 11">
            <a:extLst>
              <a:ext uri="{FF2B5EF4-FFF2-40B4-BE49-F238E27FC236}">
                <a16:creationId xmlns:a16="http://schemas.microsoft.com/office/drawing/2014/main" id="{9C488D3B-6ED1-487A-9D4A-150C1B7FE6AA}"/>
              </a:ext>
            </a:extLst>
          </p:cNvPr>
          <p:cNvPicPr>
            <a:picLocks noChangeAspect="1"/>
          </p:cNvPicPr>
          <p:nvPr/>
        </p:nvPicPr>
        <p:blipFill rotWithShape="1">
          <a:blip r:embed="rId5"/>
          <a:srcRect b="21377"/>
          <a:stretch/>
        </p:blipFill>
        <p:spPr>
          <a:xfrm>
            <a:off x="956188" y="2092913"/>
            <a:ext cx="10397612" cy="3737090"/>
          </a:xfrm>
          <a:prstGeom prst="rect">
            <a:avLst/>
          </a:prstGeom>
        </p:spPr>
      </p:pic>
    </p:spTree>
    <p:extLst>
      <p:ext uri="{BB962C8B-B14F-4D97-AF65-F5344CB8AC3E}">
        <p14:creationId xmlns:p14="http://schemas.microsoft.com/office/powerpoint/2010/main" val="2357642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019BF29-3248-48BB-BEEA-2B55A968E12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7" name="图片 6">
            <a:extLst>
              <a:ext uri="{FF2B5EF4-FFF2-40B4-BE49-F238E27FC236}">
                <a16:creationId xmlns:a16="http://schemas.microsoft.com/office/drawing/2014/main" id="{023F2905-EBB8-4AA6-AA3F-65D57ACDE3B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标题 1">
            <a:extLst>
              <a:ext uri="{FF2B5EF4-FFF2-40B4-BE49-F238E27FC236}">
                <a16:creationId xmlns:a16="http://schemas.microsoft.com/office/drawing/2014/main" id="{B19D3D2F-3B0D-4CE9-9BDC-1920BB19F695}"/>
              </a:ext>
            </a:extLst>
          </p:cNvPr>
          <p:cNvSpPr>
            <a:spLocks noGrp="1"/>
          </p:cNvSpPr>
          <p:nvPr>
            <p:ph type="title"/>
          </p:nvPr>
        </p:nvSpPr>
        <p:spPr>
          <a:xfrm>
            <a:off x="285226" y="-173102"/>
            <a:ext cx="11068574" cy="1325562"/>
          </a:xfrm>
        </p:spPr>
        <p:txBody>
          <a:bodyPr>
            <a:normAutofit/>
          </a:bodyPr>
          <a:lstStyle/>
          <a:p>
            <a:r>
              <a:rPr lang="en-CA" altLang="zh-CN" sz="3200" b="1" dirty="0">
                <a:solidFill>
                  <a:schemeClr val="bg1"/>
                </a:solidFill>
                <a:latin typeface="+mn-lt"/>
                <a:ea typeface="+mn-ea"/>
                <a:cs typeface="Times New Roman" panose="02020603050405020304" pitchFamily="18" charset="0"/>
              </a:rPr>
              <a:t>non-MPM list construction</a:t>
            </a:r>
            <a:endParaRPr lang="zh-CN" altLang="en-US" sz="3200" b="1" dirty="0">
              <a:solidFill>
                <a:schemeClr val="bg1"/>
              </a:solidFill>
              <a:latin typeface="+mn-lt"/>
              <a:ea typeface="+mn-ea"/>
              <a:cs typeface="Times New Roman" panose="02020603050405020304" pitchFamily="18" charset="0"/>
            </a:endParaRPr>
          </a:p>
        </p:txBody>
      </p:sp>
      <p:sp>
        <p:nvSpPr>
          <p:cNvPr id="8" name="内容占位符 2">
            <a:extLst>
              <a:ext uri="{FF2B5EF4-FFF2-40B4-BE49-F238E27FC236}">
                <a16:creationId xmlns:a16="http://schemas.microsoft.com/office/drawing/2014/main" id="{490F9A8D-FEF2-4D93-AC7E-ADD673E99457}"/>
              </a:ext>
            </a:extLst>
          </p:cNvPr>
          <p:cNvSpPr>
            <a:spLocks noGrp="1"/>
          </p:cNvSpPr>
          <p:nvPr>
            <p:ph idx="1"/>
          </p:nvPr>
        </p:nvSpPr>
        <p:spPr>
          <a:xfrm>
            <a:off x="484238" y="1369296"/>
            <a:ext cx="11223524" cy="5078764"/>
          </a:xfrm>
        </p:spPr>
        <p:txBody>
          <a:bodyPr>
            <a:noAutofit/>
          </a:bodyPr>
          <a:lstStyle/>
          <a:p>
            <a:pPr marL="0" indent="0" hangingPunct="0">
              <a:lnSpc>
                <a:spcPct val="150000"/>
              </a:lnSpc>
              <a:buNone/>
            </a:pPr>
            <a:r>
              <a:rPr lang="en-US" altLang="zh-CN" sz="2000" dirty="0">
                <a:cs typeface="Times New Roman" panose="02020603050405020304" pitchFamily="18" charset="0"/>
              </a:rPr>
              <a:t>In this proposal, the non-MPM list is constructed as follows:</a:t>
            </a:r>
          </a:p>
          <a:p>
            <a:pPr hangingPunct="0">
              <a:lnSpc>
                <a:spcPct val="150000"/>
              </a:lnSpc>
            </a:pPr>
            <a:r>
              <a:rPr lang="en-US" altLang="zh-CN" sz="1800" dirty="0">
                <a:cs typeface="Times New Roman" panose="02020603050405020304" pitchFamily="18" charset="0"/>
              </a:rPr>
              <a:t>The first non-planar mode in the MPM list is selected as the starting intra-frame mode.</a:t>
            </a:r>
            <a:endParaRPr lang="en-CA" altLang="zh-CN" sz="1800" dirty="0">
              <a:cs typeface="Times New Roman" panose="02020603050405020304" pitchFamily="18" charset="0"/>
            </a:endParaRPr>
          </a:p>
          <a:p>
            <a:pPr hangingPunct="0">
              <a:lnSpc>
                <a:spcPct val="150000"/>
              </a:lnSpc>
            </a:pPr>
            <a:r>
              <a:rPr lang="en-US" altLang="zh-CN" sz="1800" dirty="0">
                <a:cs typeface="Times New Roman" panose="02020603050405020304" pitchFamily="18" charset="0"/>
              </a:rPr>
              <a:t>From the starting intra mode, fill the non-MPM list in turns with one forward mode and then one backward with the same step, where the step increases by one in each turn. Skip the mode which has already been included in the PMPM list or the SMPM list.</a:t>
            </a:r>
          </a:p>
          <a:p>
            <a:pPr marL="0" indent="0" hangingPunct="0">
              <a:lnSpc>
                <a:spcPct val="150000"/>
              </a:lnSpc>
              <a:buNone/>
            </a:pPr>
            <a:r>
              <a:rPr lang="en-US" altLang="zh-CN" sz="1800" dirty="0">
                <a:latin typeface="+mj-ea"/>
                <a:ea typeface="+mj-ea"/>
                <a:cs typeface="Times New Roman" panose="02020603050405020304" pitchFamily="18" charset="0"/>
              </a:rPr>
              <a:t>  </a:t>
            </a:r>
            <a:r>
              <a:rPr lang="en-US" altLang="zh-CN" sz="1800" dirty="0">
                <a:cs typeface="Times New Roman" panose="02020603050405020304" pitchFamily="18" charset="0"/>
              </a:rPr>
              <a:t>For example: </a:t>
            </a:r>
          </a:p>
          <a:p>
            <a:pPr marL="0" indent="0" hangingPunct="0">
              <a:lnSpc>
                <a:spcPct val="150000"/>
              </a:lnSpc>
              <a:buNone/>
            </a:pPr>
            <a:r>
              <a:rPr lang="en-US" altLang="zh-CN" sz="1800" dirty="0">
                <a:cs typeface="Times New Roman" panose="02020603050405020304" pitchFamily="18" charset="0"/>
              </a:rPr>
              <a:t>	The starting intra mode is 3, the non-MPM list is filled as: 2,4,1,5,66,6...</a:t>
            </a:r>
          </a:p>
          <a:p>
            <a:pPr hangingPunct="0">
              <a:lnSpc>
                <a:spcPct val="150000"/>
              </a:lnSpc>
            </a:pPr>
            <a:r>
              <a:rPr lang="en-US" altLang="zh-CN" sz="1800" dirty="0">
                <a:cs typeface="Times New Roman" panose="02020603050405020304" pitchFamily="18" charset="0"/>
              </a:rPr>
              <a:t>If a mode satisfies the PDP mode condition, swap it with the previous filled non-PDP mode.</a:t>
            </a:r>
            <a:endParaRPr lang="en-CA" altLang="zh-CN" sz="1800" dirty="0">
              <a:cs typeface="Times New Roman" panose="02020603050405020304" pitchFamily="18" charset="0"/>
            </a:endParaRPr>
          </a:p>
        </p:txBody>
      </p:sp>
      <p:sp>
        <p:nvSpPr>
          <p:cNvPr id="3" name="Rectangle 2">
            <a:extLst>
              <a:ext uri="{FF2B5EF4-FFF2-40B4-BE49-F238E27FC236}">
                <a16:creationId xmlns:a16="http://schemas.microsoft.com/office/drawing/2014/main" id="{E575BE10-AF9F-4B8B-8F3B-BFE95BB701A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21055563"/>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019BF29-3248-48BB-BEEA-2B55A968E12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7" name="图片 6">
            <a:extLst>
              <a:ext uri="{FF2B5EF4-FFF2-40B4-BE49-F238E27FC236}">
                <a16:creationId xmlns:a16="http://schemas.microsoft.com/office/drawing/2014/main" id="{023F2905-EBB8-4AA6-AA3F-65D57ACDE3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10" name="标题 1">
            <a:extLst>
              <a:ext uri="{FF2B5EF4-FFF2-40B4-BE49-F238E27FC236}">
                <a16:creationId xmlns:a16="http://schemas.microsoft.com/office/drawing/2014/main" id="{B19D3D2F-3B0D-4CE9-9BDC-1920BB19F695}"/>
              </a:ext>
            </a:extLst>
          </p:cNvPr>
          <p:cNvSpPr>
            <a:spLocks noGrp="1"/>
          </p:cNvSpPr>
          <p:nvPr>
            <p:ph type="title"/>
          </p:nvPr>
        </p:nvSpPr>
        <p:spPr>
          <a:xfrm>
            <a:off x="285226" y="-173102"/>
            <a:ext cx="11068574" cy="1325562"/>
          </a:xfrm>
        </p:spPr>
        <p:txBody>
          <a:bodyPr>
            <a:normAutofit/>
          </a:bodyPr>
          <a:lstStyle/>
          <a:p>
            <a:r>
              <a:rPr lang="en-CA" altLang="zh-CN" sz="3200" b="1" dirty="0">
                <a:solidFill>
                  <a:schemeClr val="bg1"/>
                </a:solidFill>
                <a:latin typeface="+mn-lt"/>
                <a:ea typeface="+mn-ea"/>
                <a:cs typeface="Times New Roman" panose="02020603050405020304" pitchFamily="18" charset="0"/>
              </a:rPr>
              <a:t>non-MPM list construction</a:t>
            </a:r>
            <a:endParaRPr lang="zh-CN" altLang="en-US" sz="3200" b="1" dirty="0">
              <a:solidFill>
                <a:schemeClr val="bg1"/>
              </a:solidFill>
              <a:latin typeface="+mn-lt"/>
              <a:ea typeface="+mn-ea"/>
              <a:cs typeface="Times New Roman" panose="02020603050405020304" pitchFamily="18" charset="0"/>
            </a:endParaRPr>
          </a:p>
        </p:txBody>
      </p:sp>
      <p:sp>
        <p:nvSpPr>
          <p:cNvPr id="8" name="内容占位符 2">
            <a:extLst>
              <a:ext uri="{FF2B5EF4-FFF2-40B4-BE49-F238E27FC236}">
                <a16:creationId xmlns:a16="http://schemas.microsoft.com/office/drawing/2014/main" id="{490F9A8D-FEF2-4D93-AC7E-ADD673E99457}"/>
              </a:ext>
            </a:extLst>
          </p:cNvPr>
          <p:cNvSpPr>
            <a:spLocks noGrp="1"/>
          </p:cNvSpPr>
          <p:nvPr>
            <p:ph idx="1"/>
          </p:nvPr>
        </p:nvSpPr>
        <p:spPr>
          <a:xfrm>
            <a:off x="484238" y="1369296"/>
            <a:ext cx="11223524" cy="5078764"/>
          </a:xfrm>
        </p:spPr>
        <p:txBody>
          <a:bodyPr>
            <a:noAutofit/>
          </a:bodyPr>
          <a:lstStyle/>
          <a:p>
            <a:pPr marL="0" indent="0" hangingPunct="0">
              <a:lnSpc>
                <a:spcPct val="150000"/>
              </a:lnSpc>
              <a:buNone/>
            </a:pPr>
            <a:r>
              <a:rPr lang="en-US" altLang="zh-CN" sz="2000" dirty="0">
                <a:cs typeface="Times New Roman" panose="02020603050405020304" pitchFamily="18" charset="0"/>
              </a:rPr>
              <a:t>By using the proposed method, a regular downward trend distribution of the selected intra mode in the non-MPM list is illustrated in Fig3. </a:t>
            </a:r>
          </a:p>
          <a:p>
            <a:pPr marL="0" indent="0" hangingPunct="0">
              <a:lnSpc>
                <a:spcPct val="150000"/>
              </a:lnSpc>
              <a:buNone/>
            </a:pPr>
            <a:endParaRPr lang="en-US" altLang="zh-CN" sz="2000" dirty="0">
              <a:cs typeface="Times New Roman" panose="02020603050405020304" pitchFamily="18" charset="0"/>
            </a:endParaRPr>
          </a:p>
        </p:txBody>
      </p:sp>
      <p:sp>
        <p:nvSpPr>
          <p:cNvPr id="3" name="Rectangle 2">
            <a:extLst>
              <a:ext uri="{FF2B5EF4-FFF2-40B4-BE49-F238E27FC236}">
                <a16:creationId xmlns:a16="http://schemas.microsoft.com/office/drawing/2014/main" id="{E575BE10-AF9F-4B8B-8F3B-BFE95BB701A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文本框 10">
            <a:extLst>
              <a:ext uri="{FF2B5EF4-FFF2-40B4-BE49-F238E27FC236}">
                <a16:creationId xmlns:a16="http://schemas.microsoft.com/office/drawing/2014/main" id="{015482B5-DFDF-4E46-8014-902A38B4CE90}"/>
              </a:ext>
            </a:extLst>
          </p:cNvPr>
          <p:cNvSpPr txBox="1"/>
          <p:nvPr/>
        </p:nvSpPr>
        <p:spPr>
          <a:xfrm>
            <a:off x="2281084" y="6263394"/>
            <a:ext cx="6096000" cy="369332"/>
          </a:xfrm>
          <a:prstGeom prst="rect">
            <a:avLst/>
          </a:prstGeom>
          <a:noFill/>
        </p:spPr>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1800" dirty="0">
                <a:effectLst/>
                <a:latin typeface="Times New Roman" panose="02020603050405020304" pitchFamily="18" charset="0"/>
                <a:ea typeface="等线" panose="02010600030101010101" pitchFamily="2" charset="-122"/>
              </a:rPr>
              <a:t>Figure 3. Distribution using the proposed method</a:t>
            </a:r>
            <a:endParaRPr lang="zh-CN" altLang="zh-CN" sz="2000" dirty="0">
              <a:effectLst/>
              <a:latin typeface="Times New Roman" panose="02020603050405020304" pitchFamily="18" charset="0"/>
              <a:ea typeface="等线" panose="02010600030101010101" pitchFamily="2" charset="-122"/>
            </a:endParaRPr>
          </a:p>
        </p:txBody>
      </p:sp>
      <p:pic>
        <p:nvPicPr>
          <p:cNvPr id="4" name="图片 3">
            <a:extLst>
              <a:ext uri="{FF2B5EF4-FFF2-40B4-BE49-F238E27FC236}">
                <a16:creationId xmlns:a16="http://schemas.microsoft.com/office/drawing/2014/main" id="{CD08F6D7-69E9-47E4-A53A-56305FC47160}"/>
              </a:ext>
            </a:extLst>
          </p:cNvPr>
          <p:cNvPicPr>
            <a:picLocks noChangeAspect="1"/>
          </p:cNvPicPr>
          <p:nvPr/>
        </p:nvPicPr>
        <p:blipFill rotWithShape="1">
          <a:blip r:embed="rId5"/>
          <a:srcRect b="31834"/>
          <a:stretch/>
        </p:blipFill>
        <p:spPr>
          <a:xfrm>
            <a:off x="981513" y="2453921"/>
            <a:ext cx="10572923" cy="3809473"/>
          </a:xfrm>
          <a:prstGeom prst="rect">
            <a:avLst/>
          </a:prstGeom>
        </p:spPr>
      </p:pic>
    </p:spTree>
    <p:extLst>
      <p:ext uri="{BB962C8B-B14F-4D97-AF65-F5344CB8AC3E}">
        <p14:creationId xmlns:p14="http://schemas.microsoft.com/office/powerpoint/2010/main" val="1543228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5A24F47B-CFEB-4549-B4F7-7B59314CD0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8" name="图片 7">
            <a:extLst>
              <a:ext uri="{FF2B5EF4-FFF2-40B4-BE49-F238E27FC236}">
                <a16:creationId xmlns:a16="http://schemas.microsoft.com/office/drawing/2014/main" id="{FEDF38DF-DE66-4009-B396-95C735D79E1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9" name="标题 1">
            <a:extLst>
              <a:ext uri="{FF2B5EF4-FFF2-40B4-BE49-F238E27FC236}">
                <a16:creationId xmlns:a16="http://schemas.microsoft.com/office/drawing/2014/main" id="{CC5D6C19-9662-4344-A511-06197D754458}"/>
              </a:ext>
            </a:extLst>
          </p:cNvPr>
          <p:cNvSpPr>
            <a:spLocks noGrp="1"/>
          </p:cNvSpPr>
          <p:nvPr>
            <p:ph type="title"/>
          </p:nvPr>
        </p:nvSpPr>
        <p:spPr>
          <a:xfrm>
            <a:off x="285226" y="-173102"/>
            <a:ext cx="11068574" cy="1325562"/>
          </a:xfrm>
        </p:spPr>
        <p:txBody>
          <a:bodyPr>
            <a:normAutofit/>
          </a:bodyPr>
          <a:lstStyle/>
          <a:p>
            <a:r>
              <a:rPr lang="en-CA" altLang="zh-CN" sz="3200" b="1" dirty="0">
                <a:solidFill>
                  <a:schemeClr val="bg1"/>
                </a:solidFill>
                <a:latin typeface="+mn-lt"/>
                <a:ea typeface="+mn-ea"/>
                <a:cs typeface="Times New Roman" panose="02020603050405020304" pitchFamily="18" charset="0"/>
              </a:rPr>
              <a:t>Simulation results</a:t>
            </a:r>
            <a:endParaRPr lang="zh-CN" altLang="en-US" sz="3200" b="1" dirty="0">
              <a:solidFill>
                <a:schemeClr val="bg1"/>
              </a:solidFill>
              <a:latin typeface="+mn-lt"/>
              <a:ea typeface="+mn-ea"/>
              <a:cs typeface="Times New Roman" panose="02020603050405020304" pitchFamily="18" charset="0"/>
            </a:endParaRPr>
          </a:p>
        </p:txBody>
      </p:sp>
      <p:sp>
        <p:nvSpPr>
          <p:cNvPr id="10" name="文本框 9">
            <a:extLst>
              <a:ext uri="{FF2B5EF4-FFF2-40B4-BE49-F238E27FC236}">
                <a16:creationId xmlns:a16="http://schemas.microsoft.com/office/drawing/2014/main" id="{FC5F9262-C735-43B0-A655-0CEF328B882E}"/>
              </a:ext>
            </a:extLst>
          </p:cNvPr>
          <p:cNvSpPr txBox="1"/>
          <p:nvPr/>
        </p:nvSpPr>
        <p:spPr>
          <a:xfrm>
            <a:off x="4198223" y="1517382"/>
            <a:ext cx="2599267" cy="369332"/>
          </a:xfrm>
          <a:prstGeom prst="rect">
            <a:avLst/>
          </a:prstGeom>
          <a:noFill/>
        </p:spPr>
        <p:txBody>
          <a:bodyPr wrap="square" rtlCol="0">
            <a:spAutoFit/>
          </a:bodyPr>
          <a:lstStyle/>
          <a:p>
            <a:pPr algn="ctr"/>
            <a:r>
              <a:rPr lang="en-US" altLang="zh-CN" dirty="0"/>
              <a:t>Simulation results</a:t>
            </a:r>
            <a:endParaRPr lang="zh-CN" altLang="en-US" dirty="0"/>
          </a:p>
        </p:txBody>
      </p:sp>
      <p:graphicFrame>
        <p:nvGraphicFramePr>
          <p:cNvPr id="7" name="表格 6">
            <a:extLst>
              <a:ext uri="{FF2B5EF4-FFF2-40B4-BE49-F238E27FC236}">
                <a16:creationId xmlns:a16="http://schemas.microsoft.com/office/drawing/2014/main" id="{F348B3CA-EBE2-4D08-ABA7-9054088D1D70}"/>
              </a:ext>
            </a:extLst>
          </p:cNvPr>
          <p:cNvGraphicFramePr>
            <a:graphicFrameLocks noGrp="1"/>
          </p:cNvGraphicFramePr>
          <p:nvPr>
            <p:extLst>
              <p:ext uri="{D42A27DB-BD31-4B8C-83A1-F6EECF244321}">
                <p14:modId xmlns:p14="http://schemas.microsoft.com/office/powerpoint/2010/main" val="1855745237"/>
              </p:ext>
            </p:extLst>
          </p:nvPr>
        </p:nvGraphicFramePr>
        <p:xfrm>
          <a:off x="3012024" y="2251636"/>
          <a:ext cx="4775018" cy="2117271"/>
        </p:xfrm>
        <a:graphic>
          <a:graphicData uri="http://schemas.openxmlformats.org/drawingml/2006/table">
            <a:tbl>
              <a:tblPr/>
              <a:tblGrid>
                <a:gridCol w="1101464">
                  <a:extLst>
                    <a:ext uri="{9D8B030D-6E8A-4147-A177-3AD203B41FA5}">
                      <a16:colId xmlns:a16="http://schemas.microsoft.com/office/drawing/2014/main" val="2883728787"/>
                    </a:ext>
                  </a:extLst>
                </a:gridCol>
                <a:gridCol w="730778">
                  <a:extLst>
                    <a:ext uri="{9D8B030D-6E8A-4147-A177-3AD203B41FA5}">
                      <a16:colId xmlns:a16="http://schemas.microsoft.com/office/drawing/2014/main" val="4168170867"/>
                    </a:ext>
                  </a:extLst>
                </a:gridCol>
                <a:gridCol w="730778">
                  <a:extLst>
                    <a:ext uri="{9D8B030D-6E8A-4147-A177-3AD203B41FA5}">
                      <a16:colId xmlns:a16="http://schemas.microsoft.com/office/drawing/2014/main" val="1123972391"/>
                    </a:ext>
                  </a:extLst>
                </a:gridCol>
                <a:gridCol w="730778">
                  <a:extLst>
                    <a:ext uri="{9D8B030D-6E8A-4147-A177-3AD203B41FA5}">
                      <a16:colId xmlns:a16="http://schemas.microsoft.com/office/drawing/2014/main" val="1397889428"/>
                    </a:ext>
                  </a:extLst>
                </a:gridCol>
                <a:gridCol w="730778">
                  <a:extLst>
                    <a:ext uri="{9D8B030D-6E8A-4147-A177-3AD203B41FA5}">
                      <a16:colId xmlns:a16="http://schemas.microsoft.com/office/drawing/2014/main" val="48390302"/>
                    </a:ext>
                  </a:extLst>
                </a:gridCol>
                <a:gridCol w="750442">
                  <a:extLst>
                    <a:ext uri="{9D8B030D-6E8A-4147-A177-3AD203B41FA5}">
                      <a16:colId xmlns:a16="http://schemas.microsoft.com/office/drawing/2014/main" val="1871045406"/>
                    </a:ext>
                  </a:extLst>
                </a:gridCol>
              </a:tblGrid>
              <a:tr h="213447">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Arial" panose="020B0604020202020204" pitchFamily="34" charset="0"/>
                          <a:ea typeface="宋体" panose="02010600030101010101" pitchFamily="2" charset="-122"/>
                        </a:rPr>
                        <a:t>All Intra Main 10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141861290"/>
                  </a:ext>
                </a:extLst>
              </a:tr>
              <a:tr h="213447">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Arial" panose="020B0604020202020204" pitchFamily="34" charset="0"/>
                          <a:ea typeface="宋体" panose="02010600030101010101" pitchFamily="2" charset="-122"/>
                        </a:rPr>
                        <a:t>Over ECM-13.0</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0350390"/>
                  </a:ext>
                </a:extLst>
              </a:tr>
              <a:tr h="213447">
                <a:tc>
                  <a:txBody>
                    <a:bodyPr/>
                    <a:lstStyle/>
                    <a:p>
                      <a:pPr algn="ctr" fontAlgn="ctr"/>
                      <a:endParaRPr lang="zh-CN" altLang="en-US" sz="1100" b="0" i="0" u="none" strike="noStrike">
                        <a:solidFill>
                          <a:srgbClr val="000000"/>
                        </a:solidFill>
                        <a:effectLst/>
                        <a:latin typeface="Arial" panose="020B0604020202020204" pitchFamily="34" charset="0"/>
                        <a:ea typeface="宋体" panose="02010600030101010101" pitchFamily="2" charset="-122"/>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DecT</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2217449"/>
                  </a:ext>
                </a:extLst>
              </a:tr>
              <a:tr h="213447">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99.9%</a:t>
                      </a:r>
                      <a:endParaRPr lang="zh-CN" sz="1600" dirty="0">
                        <a:effectLst/>
                        <a:latin typeface="Times New Roman" panose="02020603050405020304" pitchFamily="18" charset="0"/>
                        <a:ea typeface="等线"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100.8%</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67332424"/>
                  </a:ext>
                </a:extLst>
              </a:tr>
              <a:tr h="213447">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a:noFill/>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-0.07%</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99.8%</a:t>
                      </a:r>
                      <a:endParaRPr lang="zh-CN" sz="1600" dirty="0">
                        <a:effectLst/>
                        <a:latin typeface="Times New Roman" panose="02020603050405020304" pitchFamily="18" charset="0"/>
                        <a:ea typeface="等线"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100.0%</a:t>
                      </a:r>
                      <a:endParaRPr lang="zh-CN" sz="1600">
                        <a:effectLst/>
                        <a:latin typeface="Times New Roman" panose="02020603050405020304" pitchFamily="18" charset="0"/>
                        <a:ea typeface="等线"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18857527"/>
                  </a:ext>
                </a:extLst>
              </a:tr>
              <a:tr h="213447">
                <a:tc>
                  <a:txBody>
                    <a:bodyPr/>
                    <a:lstStyle/>
                    <a:p>
                      <a:pPr algn="ctr" fontAlgn="ctr"/>
                      <a:r>
                        <a:rPr lang="en-US" sz="1100" b="0" i="0" u="none" strike="noStrike" dirty="0">
                          <a:solidFill>
                            <a:srgbClr val="000000"/>
                          </a:solidFill>
                          <a:effectLst/>
                          <a:latin typeface="Arial" panose="020B0604020202020204" pitchFamily="34" charset="0"/>
                          <a:ea typeface="宋体" panose="02010600030101010101" pitchFamily="2" charset="-122"/>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-0.01%</a:t>
                      </a:r>
                    </a:p>
                  </a:txBody>
                  <a:tcPr marL="6350" marR="6350" marT="6350" marB="0" anchor="ctr">
                    <a:lnL>
                      <a:noFill/>
                    </a:lnL>
                    <a:lnR>
                      <a:noFill/>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0.04%</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99.0%</a:t>
                      </a:r>
                      <a:endParaRPr lang="zh-CN" sz="1600" dirty="0">
                        <a:effectLst/>
                        <a:latin typeface="Times New Roman" panose="02020603050405020304" pitchFamily="18" charset="0"/>
                        <a:ea typeface="等线"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99.8%</a:t>
                      </a:r>
                      <a:endParaRPr lang="zh-CN" sz="1600" dirty="0">
                        <a:effectLst/>
                        <a:latin typeface="Times New Roman" panose="02020603050405020304" pitchFamily="18" charset="0"/>
                        <a:ea typeface="等线"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91444755"/>
                  </a:ext>
                </a:extLst>
              </a:tr>
              <a:tr h="177982">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-0.06%</a:t>
                      </a:r>
                    </a:p>
                  </a:txBody>
                  <a:tcPr marL="6350" marR="6350" marT="6350" marB="0" anchor="ctr">
                    <a:lnL>
                      <a:noFill/>
                    </a:lnL>
                    <a:lnR>
                      <a:noFill/>
                    </a:lnR>
                    <a:lnT>
                      <a:noFill/>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0.00%</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98.9%</a:t>
                      </a:r>
                      <a:endParaRPr lang="zh-CN" sz="1600" dirty="0">
                        <a:effectLst/>
                        <a:latin typeface="Times New Roman" panose="02020603050405020304" pitchFamily="18" charset="0"/>
                        <a:ea typeface="等线"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98.9%</a:t>
                      </a:r>
                      <a:endParaRPr lang="zh-CN" sz="1600" dirty="0">
                        <a:effectLst/>
                        <a:latin typeface="Times New Roman" panose="02020603050405020304" pitchFamily="18" charset="0"/>
                        <a:ea typeface="等线"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85578161"/>
                  </a:ext>
                </a:extLst>
              </a:tr>
              <a:tr h="213447">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-0.03%</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0.02%</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0.07%</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a:solidFill>
                            <a:srgbClr val="000000"/>
                          </a:solidFill>
                          <a:effectLst/>
                          <a:latin typeface="Arial" panose="020B0604020202020204" pitchFamily="34" charset="0"/>
                          <a:ea typeface="等线" panose="02010600030101010101" pitchFamily="2" charset="-122"/>
                        </a:rPr>
                        <a:t>99.4%</a:t>
                      </a:r>
                      <a:endParaRPr lang="zh-CN" sz="1600">
                        <a:effectLst/>
                        <a:latin typeface="Times New Roman" panose="02020603050405020304" pitchFamily="18" charset="0"/>
                        <a:ea typeface="等线" panose="02010600030101010101" pitchFamily="2" charset="-122"/>
                      </a:endParaRPr>
                    </a:p>
                  </a:txBody>
                  <a:tcPr marL="68580" marR="68580"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100" dirty="0">
                          <a:solidFill>
                            <a:srgbClr val="000000"/>
                          </a:solidFill>
                          <a:effectLst/>
                          <a:latin typeface="Arial" panose="020B0604020202020204" pitchFamily="34" charset="0"/>
                          <a:ea typeface="等线" panose="02010600030101010101" pitchFamily="2" charset="-122"/>
                        </a:rPr>
                        <a:t>98.6%</a:t>
                      </a:r>
                      <a:endParaRPr lang="zh-CN" sz="1600" dirty="0">
                        <a:effectLst/>
                        <a:latin typeface="Times New Roman" panose="02020603050405020304" pitchFamily="18" charset="0"/>
                        <a:ea typeface="等线" panose="02010600030101010101" pitchFamily="2" charset="-122"/>
                      </a:endParaRPr>
                    </a:p>
                  </a:txBody>
                  <a:tcPr marL="68580" marR="68580"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7049795"/>
                  </a:ext>
                </a:extLst>
              </a:tr>
              <a:tr h="267178">
                <a:tc>
                  <a:txBody>
                    <a:bodyPr/>
                    <a:lstStyle/>
                    <a:p>
                      <a:pPr algn="ctr" fontAlgn="ctr"/>
                      <a:r>
                        <a:rPr lang="en-US" sz="1100" b="1" i="0" u="none" strike="noStrike">
                          <a:solidFill>
                            <a:srgbClr val="000000"/>
                          </a:solidFill>
                          <a:effectLst/>
                          <a:latin typeface="Arial" panose="020B0604020202020204" pitchFamily="34" charset="0"/>
                          <a:ea typeface="宋体" panose="02010600030101010101" pitchFamily="2" charset="-122"/>
                        </a:rPr>
                        <a:t>Overall </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1" i="0" u="none" strike="noStrike" dirty="0">
                          <a:solidFill>
                            <a:srgbClr val="000000"/>
                          </a:solidFill>
                          <a:effectLst/>
                          <a:latin typeface="Arial" panose="020B0604020202020204" pitchFamily="34" charset="0"/>
                          <a:ea typeface="宋体" panose="02010600030101010101" pitchFamily="2" charset="-122"/>
                        </a:rPr>
                        <a:t>-0.02%</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1" i="0" u="none" strike="noStrike" dirty="0">
                          <a:solidFill>
                            <a:srgbClr val="000000"/>
                          </a:solidFill>
                          <a:effectLst/>
                          <a:latin typeface="Arial" panose="020B0604020202020204" pitchFamily="34" charset="0"/>
                          <a:ea typeface="宋体" panose="02010600030101010101" pitchFamily="2" charset="-122"/>
                        </a:rPr>
                        <a:t>-0.03%</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1" i="0" u="none" strike="noStrike" dirty="0">
                          <a:solidFill>
                            <a:srgbClr val="000000"/>
                          </a:solidFill>
                          <a:effectLst/>
                          <a:latin typeface="Arial" panose="020B0604020202020204" pitchFamily="34" charset="0"/>
                          <a:ea typeface="宋体" panose="02010600030101010101" pitchFamily="2" charset="-122"/>
                        </a:rPr>
                        <a:t>-0.03%</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99.3%</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99.6%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413966"/>
                  </a:ext>
                </a:extLst>
              </a:tr>
              <a:tr h="177982">
                <a:tc>
                  <a:txBody>
                    <a:bodyPr/>
                    <a:lstStyle/>
                    <a:p>
                      <a:pPr algn="ctr" fontAlgn="ctr"/>
                      <a:r>
                        <a:rPr lang="en-US" sz="1100" b="0" i="0" u="none" strike="noStrike">
                          <a:solidFill>
                            <a:srgbClr val="000000"/>
                          </a:solidFill>
                          <a:effectLst/>
                          <a:latin typeface="Arial" panose="020B0604020202020204" pitchFamily="34" charset="0"/>
                          <a:ea typeface="宋体" panose="02010600030101010101" pitchFamily="2" charset="-122"/>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Arial" panose="020B0604020202020204" pitchFamily="34" charset="0"/>
                          <a:ea typeface="宋体" panose="02010600030101010101" pitchFamily="2" charset="-122"/>
                        </a:rPr>
                        <a:t>-0.01%</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-0.10%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-0.16%</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99.5%</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dirty="0">
                          <a:solidFill>
                            <a:srgbClr val="000000"/>
                          </a:solidFill>
                          <a:effectLst/>
                          <a:latin typeface="Arial" panose="020B0604020202020204" pitchFamily="34" charset="0"/>
                          <a:ea typeface="宋体" panose="02010600030101010101" pitchFamily="2" charset="-122"/>
                        </a:rPr>
                        <a:t>99.7%</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93772408"/>
                  </a:ext>
                </a:extLst>
              </a:tr>
            </a:tbl>
          </a:graphicData>
        </a:graphic>
      </p:graphicFrame>
    </p:spTree>
    <p:extLst>
      <p:ext uri="{BB962C8B-B14F-4D97-AF65-F5344CB8AC3E}">
        <p14:creationId xmlns:p14="http://schemas.microsoft.com/office/powerpoint/2010/main" val="2921171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019BF29-3248-48BB-BEEA-2B55A968E12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979358"/>
          </a:xfrm>
          <a:prstGeom prst="rect">
            <a:avLst/>
          </a:prstGeom>
        </p:spPr>
      </p:pic>
      <p:pic>
        <p:nvPicPr>
          <p:cNvPr id="7" name="图片 6">
            <a:extLst>
              <a:ext uri="{FF2B5EF4-FFF2-40B4-BE49-F238E27FC236}">
                <a16:creationId xmlns:a16="http://schemas.microsoft.com/office/drawing/2014/main" id="{023F2905-EBB8-4AA6-AA3F-65D57ACDE3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34650" y="230537"/>
            <a:ext cx="1415848" cy="373378"/>
          </a:xfrm>
          <a:prstGeom prst="rect">
            <a:avLst/>
          </a:prstGeom>
        </p:spPr>
      </p:pic>
      <p:sp>
        <p:nvSpPr>
          <p:cNvPr id="8" name="内容占位符 2">
            <a:extLst>
              <a:ext uri="{FF2B5EF4-FFF2-40B4-BE49-F238E27FC236}">
                <a16:creationId xmlns:a16="http://schemas.microsoft.com/office/drawing/2014/main" id="{490F9A8D-FEF2-4D93-AC7E-ADD673E99457}"/>
              </a:ext>
            </a:extLst>
          </p:cNvPr>
          <p:cNvSpPr>
            <a:spLocks noGrp="1"/>
          </p:cNvSpPr>
          <p:nvPr>
            <p:ph idx="1"/>
          </p:nvPr>
        </p:nvSpPr>
        <p:spPr>
          <a:xfrm>
            <a:off x="484238" y="1677963"/>
            <a:ext cx="11223524" cy="5078764"/>
          </a:xfrm>
        </p:spPr>
        <p:txBody>
          <a:bodyPr>
            <a:noAutofit/>
          </a:bodyPr>
          <a:lstStyle/>
          <a:p>
            <a:pPr hangingPunct="0"/>
            <a:r>
              <a:rPr lang="en-CA" altLang="zh-CN" sz="2000" dirty="0"/>
              <a:t>This contribution proposes a non-MPM list construction method. </a:t>
            </a:r>
          </a:p>
          <a:p>
            <a:pPr hangingPunct="0">
              <a:lnSpc>
                <a:spcPct val="150000"/>
              </a:lnSpc>
            </a:pPr>
            <a:r>
              <a:rPr lang="en-US" altLang="zh-CN" sz="2000" dirty="0">
                <a:cs typeface="Times New Roman" panose="02020603050405020304" pitchFamily="18" charset="0"/>
              </a:rPr>
              <a:t>It is suggested to investigate it in the next round of EE2.</a:t>
            </a:r>
          </a:p>
          <a:p>
            <a:pPr hangingPunct="0">
              <a:lnSpc>
                <a:spcPct val="150000"/>
              </a:lnSpc>
            </a:pPr>
            <a:r>
              <a:rPr lang="en-US" altLang="zh-CN" sz="2000" dirty="0">
                <a:cs typeface="Times New Roman" panose="02020603050405020304" pitchFamily="18" charset="0"/>
              </a:rPr>
              <a:t>Thanks to PKU for cross-checking.(crosscheck proposal number AJ0296)</a:t>
            </a:r>
          </a:p>
        </p:txBody>
      </p:sp>
      <p:sp>
        <p:nvSpPr>
          <p:cNvPr id="9" name="标题 1">
            <a:extLst>
              <a:ext uri="{FF2B5EF4-FFF2-40B4-BE49-F238E27FC236}">
                <a16:creationId xmlns:a16="http://schemas.microsoft.com/office/drawing/2014/main" id="{5303F4A7-46A7-4A58-84C3-697D41CC6206}"/>
              </a:ext>
            </a:extLst>
          </p:cNvPr>
          <p:cNvSpPr>
            <a:spLocks noGrp="1"/>
          </p:cNvSpPr>
          <p:nvPr>
            <p:ph type="title"/>
          </p:nvPr>
        </p:nvSpPr>
        <p:spPr>
          <a:xfrm>
            <a:off x="285226" y="-173102"/>
            <a:ext cx="11068574" cy="1325562"/>
          </a:xfrm>
        </p:spPr>
        <p:txBody>
          <a:bodyPr>
            <a:normAutofit/>
          </a:bodyPr>
          <a:lstStyle/>
          <a:p>
            <a:r>
              <a:rPr lang="en-CA" altLang="zh-CN" sz="3200" b="1" dirty="0">
                <a:solidFill>
                  <a:schemeClr val="bg1"/>
                </a:solidFill>
                <a:latin typeface="+mn-lt"/>
                <a:ea typeface="+mn-ea"/>
                <a:cs typeface="Times New Roman" panose="02020603050405020304" pitchFamily="18" charset="0"/>
              </a:rPr>
              <a:t>Conclusions</a:t>
            </a:r>
            <a:endParaRPr lang="zh-CN" altLang="en-US" sz="3200" b="1" dirty="0">
              <a:solidFill>
                <a:schemeClr val="bg1"/>
              </a:solidFill>
              <a:latin typeface="+mn-lt"/>
              <a:ea typeface="+mn-ea"/>
              <a:cs typeface="Times New Roman" panose="02020603050405020304" pitchFamily="18" charset="0"/>
            </a:endParaRPr>
          </a:p>
        </p:txBody>
      </p:sp>
    </p:spTree>
    <p:extLst>
      <p:ext uri="{BB962C8B-B14F-4D97-AF65-F5344CB8AC3E}">
        <p14:creationId xmlns:p14="http://schemas.microsoft.com/office/powerpoint/2010/main" val="3636645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42"/>
            <a:ext cx="12192000" cy="6860842"/>
          </a:xfrm>
          <a:prstGeom prst="rect">
            <a:avLst/>
          </a:prstGeom>
        </p:spPr>
      </p:pic>
      <p:pic>
        <p:nvPicPr>
          <p:cNvPr id="16" name="图片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2" name="文本框 1"/>
          <p:cNvSpPr txBox="1"/>
          <p:nvPr/>
        </p:nvSpPr>
        <p:spPr>
          <a:xfrm>
            <a:off x="816076" y="572877"/>
            <a:ext cx="7160136" cy="3631763"/>
          </a:xfrm>
          <a:prstGeom prst="rect">
            <a:avLst/>
          </a:prstGeom>
          <a:noFill/>
        </p:spPr>
        <p:txBody>
          <a:bodyPr wrap="square" rtlCol="0">
            <a:spAutoFit/>
          </a:bodyPr>
          <a:lstStyle/>
          <a:p>
            <a:r>
              <a:rPr lang="en-US" altLang="zh-CN" sz="11500">
                <a:solidFill>
                  <a:schemeClr val="bg1"/>
                </a:solidFill>
                <a:latin typeface="Bodoni MT Condensed" panose="02070606080606020203" pitchFamily="18" charset="0"/>
                <a:cs typeface="Segoe UI Light" panose="020B0502040204020203" pitchFamily="34" charset="0"/>
              </a:rPr>
              <a:t>THANK </a:t>
            </a:r>
          </a:p>
          <a:p>
            <a:r>
              <a:rPr lang="en-US" altLang="zh-CN" sz="11500">
                <a:solidFill>
                  <a:schemeClr val="bg1"/>
                </a:solidFill>
                <a:latin typeface="Bodoni MT Condensed" panose="02070606080606020203" pitchFamily="18" charset="0"/>
                <a:cs typeface="Segoe UI Light" panose="020B0502040204020203" pitchFamily="34" charset="0"/>
              </a:rPr>
              <a:t>YOU</a:t>
            </a:r>
            <a:endParaRPr lang="zh-CN" altLang="en-US" sz="11500" dirty="0">
              <a:solidFill>
                <a:schemeClr val="bg1"/>
              </a:solidFill>
              <a:latin typeface="Bodoni MT Condensed" panose="02070606080606020203" pitchFamily="18" charset="0"/>
              <a:cs typeface="Segoe UI Light" panose="020B0502040204020203" pitchFamily="34" charset="0"/>
            </a:endParaRPr>
          </a:p>
        </p:txBody>
      </p:sp>
    </p:spTree>
    <p:extLst>
      <p:ext uri="{BB962C8B-B14F-4D97-AF65-F5344CB8AC3E}">
        <p14:creationId xmlns:p14="http://schemas.microsoft.com/office/powerpoint/2010/main" val="3678893227"/>
      </p:ext>
    </p:extLst>
  </p:cSld>
  <p:clrMapOvr>
    <a:masterClrMapping/>
  </p:clrMapOvr>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11965</TotalTime>
  <Words>466</Words>
  <Application>Microsoft Office PowerPoint</Application>
  <PresentationFormat>宽屏</PresentationFormat>
  <Paragraphs>85</Paragraphs>
  <Slides>8</Slides>
  <Notes>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等线</vt:lpstr>
      <vt:lpstr>宋体</vt:lpstr>
      <vt:lpstr>Arial</vt:lpstr>
      <vt:lpstr>Bodoni MT Condensed</vt:lpstr>
      <vt:lpstr>Calibri</vt:lpstr>
      <vt:lpstr>Calibri Light</vt:lpstr>
      <vt:lpstr>Times New Roman</vt:lpstr>
      <vt:lpstr>Wingdings 2</vt:lpstr>
      <vt:lpstr>HDOfficeLightV0</vt:lpstr>
      <vt:lpstr>JVET-AJ0169 Non-EE2: Improvement on non-MPM</vt:lpstr>
      <vt:lpstr>Introduction</vt:lpstr>
      <vt:lpstr>Introduction</vt:lpstr>
      <vt:lpstr>non-MPM list construction</vt:lpstr>
      <vt:lpstr>non-MPM list construction</vt:lpstr>
      <vt:lpstr>Simulation results</vt:lpstr>
      <vt:lpstr>Conclusions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JVET-X EE2-related: Optimization on the second mode derivation of DIMD blending mode</dc:title>
  <dc:creator>周川</dc:creator>
  <cp:lastModifiedBy>王贵旗</cp:lastModifiedBy>
  <cp:revision>262</cp:revision>
  <dcterms:created xsi:type="dcterms:W3CDTF">2021-09-24T18:02:39Z</dcterms:created>
  <dcterms:modified xsi:type="dcterms:W3CDTF">2024-11-02T10:21:54Z</dcterms:modified>
</cp:coreProperties>
</file>