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5" r:id="rId5"/>
    <p:sldId id="271" r:id="rId6"/>
    <p:sldId id="272" r:id="rId7"/>
    <p:sldId id="267" r:id="rId8"/>
    <p:sldId id="258" r:id="rId9"/>
    <p:sldId id="269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4660"/>
  </p:normalViewPr>
  <p:slideViewPr>
    <p:cSldViewPr snapToGrid="0">
      <p:cViewPr varScale="1">
        <p:scale>
          <a:sx n="86" d="100"/>
          <a:sy n="86" d="100"/>
        </p:scale>
        <p:origin x="42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1293D-BE7E-46E0-4003-080A923C3C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8450" y="2209125"/>
            <a:ext cx="6915992" cy="174787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A5889B-6DA3-B274-6277-87401AD213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50" y="4017696"/>
            <a:ext cx="6915992" cy="1341254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91D024-9A01-63DC-4826-587E1C298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8C527C-96B1-BC52-BFAE-984C3B413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500555-426A-DF2F-08BD-DB92E5DB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图片 8">
            <a:extLst>
              <a:ext uri="{FF2B5EF4-FFF2-40B4-BE49-F238E27FC236}">
                <a16:creationId xmlns:a16="http://schemas.microsoft.com/office/drawing/2014/main" id="{695C8B7D-939E-BD8F-AAE5-A70CD99546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7" y="1118301"/>
            <a:ext cx="2646628" cy="60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706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D00EDE-EAB1-599D-98B8-649D3782D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pPr/>
              <a:t>05/11/2024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A38FCC-C418-83C8-808E-479188112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539093-BC2C-24FB-002D-BC6913262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图片 10" descr="徽标, 公司名称&#10;&#10;描述已自动生成">
            <a:extLst>
              <a:ext uri="{FF2B5EF4-FFF2-40B4-BE49-F238E27FC236}">
                <a16:creationId xmlns:a16="http://schemas.microsoft.com/office/drawing/2014/main" id="{1DBE108A-E673-D647-510C-087DBD78C3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08600" y="2552700"/>
            <a:ext cx="1574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494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65476-598D-8ABD-BD31-4DF2120F7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920CF0-3E4B-410D-AF6A-2B26010640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01700"/>
            <a:ext cx="10515600" cy="527526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/>
            </a:lvl1pPr>
            <a:lvl2pPr>
              <a:lnSpc>
                <a:spcPct val="120000"/>
              </a:lnSpc>
              <a:defRPr sz="1800"/>
            </a:lvl2pPr>
            <a:lvl3pPr>
              <a:lnSpc>
                <a:spcPct val="120000"/>
              </a:lnSpc>
              <a:defRPr sz="16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27290-70DB-569B-DA08-76D461980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D5ABC-636E-DC05-0919-94F2DC9EB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9C05C9-63F0-4650-ED23-CB2AE1A0A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组合 12">
            <a:extLst>
              <a:ext uri="{FF2B5EF4-FFF2-40B4-BE49-F238E27FC236}">
                <a16:creationId xmlns:a16="http://schemas.microsoft.com/office/drawing/2014/main" id="{1B7E2D5E-73BD-0339-D042-CD2DA42C24A9}"/>
              </a:ext>
            </a:extLst>
          </p:cNvPr>
          <p:cNvGrpSpPr/>
          <p:nvPr userDrawn="1"/>
        </p:nvGrpSpPr>
        <p:grpSpPr>
          <a:xfrm>
            <a:off x="0" y="0"/>
            <a:ext cx="3200400" cy="901700"/>
            <a:chOff x="0" y="0"/>
            <a:chExt cx="3200400" cy="901700"/>
          </a:xfrm>
        </p:grpSpPr>
        <p:pic>
          <p:nvPicPr>
            <p:cNvPr id="8" name="图片 8" descr="图片包含 图形用户界面&#10;&#10;描述已自动生成">
              <a:extLst>
                <a:ext uri="{FF2B5EF4-FFF2-40B4-BE49-F238E27FC236}">
                  <a16:creationId xmlns:a16="http://schemas.microsoft.com/office/drawing/2014/main" id="{A36A4C61-CE7B-C019-FF14-7BD3E2AB90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8049"/>
            <a:stretch>
              <a:fillRect/>
            </a:stretch>
          </p:blipFill>
          <p:spPr>
            <a:xfrm>
              <a:off x="0" y="0"/>
              <a:ext cx="1022559" cy="90170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9" name="直线连接符 9">
              <a:extLst>
                <a:ext uri="{FF2B5EF4-FFF2-40B4-BE49-F238E27FC236}">
                  <a16:creationId xmlns:a16="http://schemas.microsoft.com/office/drawing/2014/main" id="{FF0B1A98-27B1-9ECA-C5D3-BF6F69E64696}"/>
                </a:ext>
              </a:extLst>
            </p:cNvPr>
            <p:cNvCxnSpPr/>
            <p:nvPr/>
          </p:nvCxnSpPr>
          <p:spPr>
            <a:xfrm>
              <a:off x="1108710" y="593368"/>
              <a:ext cx="209169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3">
            <a:extLst>
              <a:ext uri="{FF2B5EF4-FFF2-40B4-BE49-F238E27FC236}">
                <a16:creationId xmlns:a16="http://schemas.microsoft.com/office/drawing/2014/main" id="{29DCF284-3C58-2399-0673-EE609812F5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646" y="-1"/>
            <a:ext cx="2079120" cy="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3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39A4C-416E-3B73-2CF2-938EBA8F0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6F330-1933-41A3-9EF5-FEFBA66B51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1700"/>
            <a:ext cx="5181600" cy="527526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584DB6-7FF2-15E6-50FF-F9251F89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1700"/>
            <a:ext cx="5181600" cy="527526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88AC0E-6F0D-E1A7-78F2-72C1A2AE0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CD6D18-B31D-C0C3-6748-71ED2089A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3AE678-AF8D-0889-161C-F9996BC68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  <p:grpSp>
        <p:nvGrpSpPr>
          <p:cNvPr id="8" name="组合 12">
            <a:extLst>
              <a:ext uri="{FF2B5EF4-FFF2-40B4-BE49-F238E27FC236}">
                <a16:creationId xmlns:a16="http://schemas.microsoft.com/office/drawing/2014/main" id="{F3334F97-6F4F-1DBB-B6BA-DA18DBECC401}"/>
              </a:ext>
            </a:extLst>
          </p:cNvPr>
          <p:cNvGrpSpPr/>
          <p:nvPr userDrawn="1"/>
        </p:nvGrpSpPr>
        <p:grpSpPr>
          <a:xfrm>
            <a:off x="0" y="0"/>
            <a:ext cx="3200400" cy="901700"/>
            <a:chOff x="0" y="0"/>
            <a:chExt cx="3200400" cy="901700"/>
          </a:xfrm>
        </p:grpSpPr>
        <p:pic>
          <p:nvPicPr>
            <p:cNvPr id="9" name="图片 8" descr="图片包含 图形用户界面&#10;&#10;描述已自动生成">
              <a:extLst>
                <a:ext uri="{FF2B5EF4-FFF2-40B4-BE49-F238E27FC236}">
                  <a16:creationId xmlns:a16="http://schemas.microsoft.com/office/drawing/2014/main" id="{6ABAC49D-5E10-D14F-577A-DA9AB838B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8049"/>
            <a:stretch>
              <a:fillRect/>
            </a:stretch>
          </p:blipFill>
          <p:spPr>
            <a:xfrm>
              <a:off x="0" y="0"/>
              <a:ext cx="1022559" cy="90170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id="{765BF04F-1A60-045D-4F4D-AA37CDF823F9}"/>
                </a:ext>
              </a:extLst>
            </p:cNvPr>
            <p:cNvCxnSpPr/>
            <p:nvPr/>
          </p:nvCxnSpPr>
          <p:spPr>
            <a:xfrm>
              <a:off x="1108710" y="593368"/>
              <a:ext cx="209169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3">
            <a:extLst>
              <a:ext uri="{FF2B5EF4-FFF2-40B4-BE49-F238E27FC236}">
                <a16:creationId xmlns:a16="http://schemas.microsoft.com/office/drawing/2014/main" id="{0AA0B3DE-372E-5B7B-DF5D-66A9A1EF13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646" y="-1"/>
            <a:ext cx="2079120" cy="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642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BB257-9DA5-0A36-A420-29BFAB433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9FEFFC-4AC0-E401-4C4D-0CB02531BA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2B5AF6-C451-F228-7ECA-05186FA29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0EC8F-4ECE-8939-B12F-DEB9DB478B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D09AFE-F615-861A-F06C-4595868EF9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B06853-9F01-6C05-21E6-B43567A34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2BAD0E-4D1C-EBCC-9B02-AA0672BED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8F47A8-DD09-2E75-289F-EC0DD1E57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1677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1DB6B-E369-CF63-238C-2A0005A6B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EBA0F5-B338-B888-54B3-C153A95D3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69FBB3-887E-7DB8-1FA6-57788942BE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48ECC-9A89-E0E4-038F-EA0102AB5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47A7C7-4CFE-B00E-4C1C-8514E3038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07A1BA-5848-6806-5C40-A8D0D5493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3492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1F461-5410-98A3-C0FD-78F9B41D7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2D8D1F-087A-4804-CAEA-AB6F3E1DF0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C03702-973D-6DA9-6D0A-714AA12403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118162-1F21-7BF3-73BF-7098758C1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E549D9-41CA-6C27-317D-537F1FFA7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8FD7EA-077B-00C9-050E-5789CB55D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878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2EE09-3C65-A702-7331-2DC5815DB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090317-69FA-B389-E5C9-E756644B50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3B40F-9347-3AE0-22D0-75D611F45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64D5FD-4369-9692-C9B0-3D74BCF02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20273-A40C-EC1A-E98A-81B6F364B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59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943FA3-47D6-A22F-107F-0B0700FF8C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93BB03-03FF-EC89-FC03-4781CAA1D1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834D7E-F0A4-1ED6-21E4-2563F2276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60C1E3-D25C-2DBB-A3F2-24E24AB19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341C49-3CED-C00F-A70E-C4C5CCB2A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8787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aw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2176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CFCF25-8EB1-9188-BC5A-49BA5F45C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16" y="80920"/>
            <a:ext cx="10421983" cy="5124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AFFD8E-32B2-883A-2A41-BFC4E4E4AE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936" y="982620"/>
            <a:ext cx="10485864" cy="51943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EF5D4-AE71-2540-46C3-8E04605F4A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45956" y="6356350"/>
            <a:ext cx="27354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tx1">
                    <a:tint val="75000"/>
                  </a:schemeClr>
                </a:solidFill>
                <a:latin typeface="Gotham Book" pitchFamily="50" charset="0"/>
                <a:ea typeface="HONOR Sans CN" panose="02000500000000000000" pitchFamily="2" charset="-122"/>
                <a:cs typeface="Gotham Book" pitchFamily="50" charset="0"/>
              </a:defRPr>
            </a:lvl1pPr>
          </a:lstStyle>
          <a:p>
            <a:fld id="{BDC79004-0D8D-4D46-AA17-4A5ACD4A6CEF}" type="datetimeFigureOut">
              <a:rPr lang="en-GB" smtClean="0"/>
              <a:pPr/>
              <a:t>05/11/2024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6450E-C7F0-D4EC-A6F0-A4AC9B752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50236" y="6356350"/>
            <a:ext cx="410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tx1">
                    <a:tint val="75000"/>
                  </a:schemeClr>
                </a:solidFill>
                <a:latin typeface="Gotham Book" pitchFamily="50" charset="0"/>
                <a:ea typeface="HONOR Sans CN" panose="02000500000000000000" pitchFamily="2" charset="-122"/>
                <a:cs typeface="Gotham Book" pitchFamily="50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C05606-A1C8-CC37-7C3A-C18AB97AE6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8356" y="6356350"/>
            <a:ext cx="27354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>
                    <a:tint val="75000"/>
                  </a:schemeClr>
                </a:solidFill>
                <a:latin typeface="Gotham Book" pitchFamily="50" charset="0"/>
                <a:ea typeface="HONOR Sans CN" panose="02000500000000000000" pitchFamily="2" charset="-122"/>
                <a:cs typeface="Gotham Book" pitchFamily="50" charset="0"/>
              </a:defRPr>
            </a:lvl1pPr>
          </a:lstStyle>
          <a:p>
            <a:fld id="{23F592DE-FA29-4DD3-8918-9C3390A989B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586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6" r:id="rId5"/>
    <p:sldLayoutId id="2147483657" r:id="rId6"/>
    <p:sldLayoutId id="2147483658" r:id="rId7"/>
    <p:sldLayoutId id="2147483659" r:id="rId8"/>
    <p:sldLayoutId id="2147483661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 baseline="0">
          <a:solidFill>
            <a:schemeClr val="tx1"/>
          </a:solidFill>
          <a:latin typeface="Gotham Book" pitchFamily="50" charset="0"/>
          <a:ea typeface="HONOR Sans CN" panose="02000500000000000000" pitchFamily="2" charset="-122"/>
          <a:cs typeface="Gotham Book" pitchFamily="50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Gotham Book" pitchFamily="50" charset="0"/>
          <a:ea typeface="HONOR Sans CN" panose="02000500000000000000" pitchFamily="2" charset="-122"/>
          <a:cs typeface="Gotham Book" pitchFamily="50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Gotham Book" pitchFamily="50" charset="0"/>
          <a:ea typeface="HONOR Sans CN" panose="02000500000000000000" pitchFamily="2" charset="-122"/>
          <a:cs typeface="Gotham Book" pitchFamily="50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Gotham Book" pitchFamily="50" charset="0"/>
          <a:ea typeface="HONOR Sans CN" panose="02000500000000000000" pitchFamily="2" charset="-122"/>
          <a:cs typeface="Gotham Book" pitchFamily="50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Gotham Book" pitchFamily="50" charset="0"/>
          <a:ea typeface="HONOR Sans CN" panose="02000500000000000000" pitchFamily="2" charset="-122"/>
          <a:cs typeface="Gotham Book" pitchFamily="50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Gotham Book" pitchFamily="50" charset="0"/>
          <a:ea typeface="HONOR Sans CN" panose="02000500000000000000" pitchFamily="2" charset="-122"/>
          <a:cs typeface="Gotham Book" pitchFamily="5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662EB-0B2B-1B76-C85F-85F939E108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8449" y="1824753"/>
            <a:ext cx="6612542" cy="213225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JVET-AJ0156</a:t>
            </a:r>
            <a:br>
              <a:rPr lang="en-US" altLang="zh-CN" sz="2800" dirty="0"/>
            </a:br>
            <a:r>
              <a:rPr lang="en-US" altLang="zh-CN" sz="2800" dirty="0"/>
              <a:t>Non-EE2 Adaptive interpolation filter for reference sample in angular mode</a:t>
            </a:r>
            <a:endParaRPr lang="en-GB" sz="2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53A52B-DB00-B74A-B03D-164FA680F3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48" y="4155260"/>
            <a:ext cx="7096897" cy="1524571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err="1"/>
              <a:t>Tianyu</a:t>
            </a:r>
            <a:r>
              <a:rPr lang="en-US" dirty="0"/>
              <a:t> Dong, Alexey Filippov, Jacek Konieczny, </a:t>
            </a:r>
            <a:r>
              <a:rPr lang="en-US" dirty="0" err="1"/>
              <a:t>Hongdong</a:t>
            </a:r>
            <a:r>
              <a:rPr lang="en-US" dirty="0"/>
              <a:t> Qin, </a:t>
            </a:r>
            <a:r>
              <a:rPr lang="en-US" dirty="0" err="1"/>
              <a:t>Keqin</a:t>
            </a:r>
            <a:r>
              <a:rPr lang="en-US" dirty="0"/>
              <a:t> Ding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dirty="0"/>
              <a:t>2024-11-05, </a:t>
            </a:r>
            <a:r>
              <a:rPr lang="en-GB" dirty="0" err="1"/>
              <a:t>Kemer</a:t>
            </a:r>
            <a:r>
              <a:rPr lang="en-GB" dirty="0"/>
              <a:t>, Türkiye</a:t>
            </a:r>
          </a:p>
        </p:txBody>
      </p:sp>
    </p:spTree>
    <p:extLst>
      <p:ext uri="{BB962C8B-B14F-4D97-AF65-F5344CB8AC3E}">
        <p14:creationId xmlns:p14="http://schemas.microsoft.com/office/powerpoint/2010/main" val="1090900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A42EA-DC0F-D681-FB5F-601F1F920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D1080A-F58C-F7B9-9392-9D8654A237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this contribution, </a:t>
            </a:r>
            <a:r>
              <a:rPr lang="en-US" altLang="zh-CN" dirty="0"/>
              <a:t>an 8-tap interpolation filter and an </a:t>
            </a:r>
            <a:r>
              <a:rPr lang="en-US" altLang="zh-CN" sz="2000" b="0" dirty="0">
                <a:solidFill>
                  <a:schemeClr val="tx1"/>
                </a:solidFill>
                <a:latin typeface="TCL Bold" charset="0"/>
                <a:ea typeface="TCL Bold" charset="0"/>
                <a:cs typeface="TCL Bold" charset="0"/>
              </a:rPr>
              <a:t>adaptive filter selection is proposed and a overall </a:t>
            </a:r>
            <a:r>
              <a:rPr lang="en-US" altLang="zh-CN" sz="2000" b="0" dirty="0">
                <a:latin typeface="TCL Medium" charset="0"/>
                <a:ea typeface="TCL Medium" charset="0"/>
                <a:cs typeface="TCL Medium" charset="0"/>
              </a:rPr>
              <a:t>AI {</a:t>
            </a:r>
            <a:r>
              <a:rPr lang="en-US" altLang="zh-CN" sz="2000" dirty="0">
                <a:latin typeface="TCL Medium" charset="0"/>
                <a:ea typeface="TCL Medium" charset="0"/>
                <a:cs typeface="TCL Medium" charset="0"/>
              </a:rPr>
              <a:t>-0.05%,0.01%,0.01%,	</a:t>
            </a:r>
            <a:r>
              <a:rPr lang="en-US" altLang="zh-CN" sz="2000" b="0" dirty="0">
                <a:latin typeface="TCL Medium" charset="0"/>
                <a:ea typeface="TCL Medium" charset="0"/>
                <a:cs typeface="TCL Medium" charset="0"/>
              </a:rPr>
              <a:t>100.2%,99.0%,	100.8%,100.0%} is achieved</a:t>
            </a:r>
            <a:r>
              <a:rPr lang="en-GB" dirty="0"/>
              <a:t>.</a:t>
            </a:r>
          </a:p>
          <a:p>
            <a:r>
              <a:rPr lang="en-GB" dirty="0"/>
              <a:t>It is recommended that the proposed methods be studied in the next round of EE2.</a:t>
            </a:r>
          </a:p>
          <a:p>
            <a:pPr marL="0" indent="0">
              <a:buNone/>
            </a:pPr>
            <a:endParaRPr lang="en-GB" dirty="0"/>
          </a:p>
          <a:p>
            <a:r>
              <a:rPr lang="en-US" altLang="zh-CN" sz="2000" b="0" dirty="0">
                <a:latin typeface="TCL Medium" charset="0"/>
                <a:ea typeface="TCL Medium" charset="0"/>
                <a:cs typeface="TCL Medium" charset="0"/>
              </a:rPr>
              <a:t>Thanks for Kyungpook National University of Crosschecking:JVET-AJ0322</a:t>
            </a:r>
          </a:p>
          <a:p>
            <a:endParaRPr lang="en-GB" dirty="0"/>
          </a:p>
          <a:p>
            <a:r>
              <a:rPr lang="en-GB" dirty="0"/>
              <a:t>Thank you for your attention.</a:t>
            </a:r>
          </a:p>
        </p:txBody>
      </p:sp>
    </p:spTree>
    <p:extLst>
      <p:ext uri="{BB962C8B-B14F-4D97-AF65-F5344CB8AC3E}">
        <p14:creationId xmlns:p14="http://schemas.microsoft.com/office/powerpoint/2010/main" val="346282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2E983-CAB2-98E4-67E9-B9E5F0C14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635F36-02E0-1BAC-BC49-3E01B8B79D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6-tap Lagrange interpolation filter is used in the process for reference sample in the fractional prediction slope. In this proposal, an 8-tap interpolation filter are implemented with conditional filter switch on top of 6-tap filter.</a:t>
            </a:r>
            <a:endParaRPr lang="en-GB" dirty="0"/>
          </a:p>
          <a:p>
            <a:endParaRPr lang="en-GB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974FEDE-5C67-0674-7AFC-90E93FF70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449899"/>
            <a:ext cx="8268854" cy="315321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E6C7E11-CE81-915B-91FC-5D9F51A50685}"/>
              </a:ext>
            </a:extLst>
          </p:cNvPr>
          <p:cNvSpPr txBox="1"/>
          <p:nvPr/>
        </p:nvSpPr>
        <p:spPr>
          <a:xfrm>
            <a:off x="6252882" y="6596390"/>
            <a:ext cx="593911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0" i="0" dirty="0" err="1">
                <a:solidFill>
                  <a:srgbClr val="000000"/>
                </a:solidFill>
                <a:effectLst/>
                <a:latin typeface="TimesNewRomanPSMT"/>
              </a:rPr>
              <a:t>Bumyoon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TimesNewRomanPSMT"/>
              </a:rPr>
              <a:t> Kim et al.: Intra Coding Tools of Enhanced Compression beyond VVC Capability, 2022</a:t>
            </a:r>
            <a:r>
              <a:rPr lang="en-US" altLang="zh-CN" sz="1100" dirty="0"/>
              <a:t> </a:t>
            </a:r>
            <a:endParaRPr lang="zh-CN" altLang="en-US" sz="11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781097D-9DBE-7220-F953-7FDB8F95103E}"/>
              </a:ext>
            </a:extLst>
          </p:cNvPr>
          <p:cNvSpPr/>
          <p:nvPr/>
        </p:nvSpPr>
        <p:spPr>
          <a:xfrm>
            <a:off x="6702816" y="3085105"/>
            <a:ext cx="4650983" cy="1544713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Proposed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872BB57-1A3D-F04B-A501-1E821CC70F4A}"/>
              </a:ext>
            </a:extLst>
          </p:cNvPr>
          <p:cNvSpPr/>
          <p:nvPr/>
        </p:nvSpPr>
        <p:spPr>
          <a:xfrm>
            <a:off x="9036424" y="3570194"/>
            <a:ext cx="2205318" cy="921124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6E7CFBB-AE68-FA45-B8D9-D7609FD879A0}"/>
              </a:ext>
            </a:extLst>
          </p:cNvPr>
          <p:cNvSpPr/>
          <p:nvPr/>
        </p:nvSpPr>
        <p:spPr>
          <a:xfrm>
            <a:off x="9042441" y="3940756"/>
            <a:ext cx="180000" cy="180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E9B45EF-57C9-D8C0-96F5-E766E337F4BC}"/>
              </a:ext>
            </a:extLst>
          </p:cNvPr>
          <p:cNvSpPr/>
          <p:nvPr/>
        </p:nvSpPr>
        <p:spPr>
          <a:xfrm>
            <a:off x="9222441" y="3940756"/>
            <a:ext cx="180000" cy="180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99F29C7-A356-F4B9-C087-BC48FE9786ED}"/>
              </a:ext>
            </a:extLst>
          </p:cNvPr>
          <p:cNvSpPr/>
          <p:nvPr/>
        </p:nvSpPr>
        <p:spPr>
          <a:xfrm>
            <a:off x="9402441" y="3940756"/>
            <a:ext cx="180000" cy="1800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08A455E-E6D9-0998-BDEC-C7266F5F0648}"/>
              </a:ext>
            </a:extLst>
          </p:cNvPr>
          <p:cNvSpPr/>
          <p:nvPr/>
        </p:nvSpPr>
        <p:spPr>
          <a:xfrm>
            <a:off x="9582441" y="3940756"/>
            <a:ext cx="180000" cy="1800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D47C0D2-9EF6-067F-DE9F-0B03D86C9DF1}"/>
              </a:ext>
            </a:extLst>
          </p:cNvPr>
          <p:cNvSpPr/>
          <p:nvPr/>
        </p:nvSpPr>
        <p:spPr>
          <a:xfrm>
            <a:off x="9762441" y="3940756"/>
            <a:ext cx="180000" cy="1800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83EB443-006C-2DC1-E10E-A6656ED36E76}"/>
              </a:ext>
            </a:extLst>
          </p:cNvPr>
          <p:cNvSpPr/>
          <p:nvPr/>
        </p:nvSpPr>
        <p:spPr>
          <a:xfrm>
            <a:off x="9942441" y="3940756"/>
            <a:ext cx="180000" cy="1800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C0ED03F-95CA-C107-A184-44D5AE2896DE}"/>
              </a:ext>
            </a:extLst>
          </p:cNvPr>
          <p:cNvSpPr/>
          <p:nvPr/>
        </p:nvSpPr>
        <p:spPr>
          <a:xfrm>
            <a:off x="10122441" y="3940756"/>
            <a:ext cx="180000" cy="1800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D7D578B-4AF7-D36D-3A02-53AA260395E6}"/>
              </a:ext>
            </a:extLst>
          </p:cNvPr>
          <p:cNvSpPr/>
          <p:nvPr/>
        </p:nvSpPr>
        <p:spPr>
          <a:xfrm>
            <a:off x="10302441" y="3940756"/>
            <a:ext cx="180000" cy="1800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06E4306-5753-7585-700D-EC5E43329178}"/>
              </a:ext>
            </a:extLst>
          </p:cNvPr>
          <p:cNvSpPr/>
          <p:nvPr/>
        </p:nvSpPr>
        <p:spPr>
          <a:xfrm>
            <a:off x="10482441" y="3940756"/>
            <a:ext cx="180000" cy="1800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0925D66-13B8-E6F7-F18D-BD41BCBF6847}"/>
              </a:ext>
            </a:extLst>
          </p:cNvPr>
          <p:cNvSpPr/>
          <p:nvPr/>
        </p:nvSpPr>
        <p:spPr>
          <a:xfrm>
            <a:off x="10662441" y="3940756"/>
            <a:ext cx="180000" cy="1800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B0B464F-5229-DF10-F6A9-CD05808BB6CB}"/>
              </a:ext>
            </a:extLst>
          </p:cNvPr>
          <p:cNvSpPr/>
          <p:nvPr/>
        </p:nvSpPr>
        <p:spPr>
          <a:xfrm>
            <a:off x="10842441" y="3940756"/>
            <a:ext cx="180000" cy="180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3DB90D0-5A54-189D-4ED7-9A90B952DEE1}"/>
              </a:ext>
            </a:extLst>
          </p:cNvPr>
          <p:cNvSpPr/>
          <p:nvPr/>
        </p:nvSpPr>
        <p:spPr>
          <a:xfrm>
            <a:off x="11022441" y="3940756"/>
            <a:ext cx="180000" cy="180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8AAA011-4C87-97FB-48F3-B44AC9215267}"/>
              </a:ext>
            </a:extLst>
          </p:cNvPr>
          <p:cNvSpPr txBox="1"/>
          <p:nvPr/>
        </p:nvSpPr>
        <p:spPr>
          <a:xfrm>
            <a:off x="8404167" y="3940756"/>
            <a:ext cx="51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OR</a:t>
            </a:r>
            <a:endParaRPr lang="zh-CN" altLang="en-US" dirty="0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1F94FF22-6F5F-5235-424E-98FA941AF6A6}"/>
              </a:ext>
            </a:extLst>
          </p:cNvPr>
          <p:cNvCxnSpPr>
            <a:cxnSpLocks/>
          </p:cNvCxnSpPr>
          <p:nvPr/>
        </p:nvCxnSpPr>
        <p:spPr>
          <a:xfrm flipH="1" flipV="1">
            <a:off x="10161741" y="4030756"/>
            <a:ext cx="270001" cy="46056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8362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2E983-CAB2-98E4-67E9-B9E5F0C14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Proposal: </a:t>
            </a:r>
            <a:r>
              <a:rPr lang="en-US" altLang="zh-CN" sz="2400" b="0" dirty="0">
                <a:solidFill>
                  <a:schemeClr val="tx1"/>
                </a:solidFill>
                <a:latin typeface="TCL Bold" charset="0"/>
                <a:ea typeface="TCL Bold" charset="0"/>
                <a:cs typeface="TCL Bold" charset="0"/>
              </a:rPr>
              <a:t>Adaptive filter selection for reference sample interpolation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635F36-02E0-1BAC-BC49-3E01B8B79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871" y="1359680"/>
            <a:ext cx="9440333" cy="4831257"/>
          </a:xfrm>
        </p:spPr>
        <p:txBody>
          <a:bodyPr>
            <a:normAutofit/>
          </a:bodyPr>
          <a:lstStyle/>
          <a:p>
            <a:r>
              <a:rPr lang="en-GB" dirty="0"/>
              <a:t>It is proposed to introduce an </a:t>
            </a:r>
            <a:r>
              <a:rPr lang="en-US" altLang="zh-CN" sz="2000" b="0" dirty="0">
                <a:solidFill>
                  <a:schemeClr val="tx1"/>
                </a:solidFill>
                <a:latin typeface="TCL Bold" charset="0"/>
                <a:ea typeface="TCL Bold" charset="0"/>
                <a:cs typeface="TCL Bold" charset="0"/>
              </a:rPr>
              <a:t>adaptive filter selection for reference sample interpolation in angular mode of intra prediction</a:t>
            </a:r>
          </a:p>
          <a:p>
            <a:pPr lvl="1"/>
            <a:r>
              <a:rPr lang="en-US" altLang="zh-CN" b="0" kern="0" dirty="0">
                <a:solidFill>
                  <a:srgbClr val="000000"/>
                </a:solidFill>
                <a:latin typeface="TCL Medium" charset="0"/>
                <a:ea typeface="TCL Medium" charset="0"/>
                <a:cs typeface="TCL Medium" charset="0"/>
              </a:rPr>
              <a:t>8-taps Lagrange interpolation filters (Page 4 for coefficients)</a:t>
            </a:r>
          </a:p>
          <a:p>
            <a:pPr lvl="2"/>
            <a:r>
              <a:rPr lang="en-US" altLang="zh-CN" kern="0" dirty="0">
                <a:solidFill>
                  <a:srgbClr val="000000"/>
                </a:solidFill>
                <a:latin typeface="TCL Medium" charset="0"/>
                <a:ea typeface="TCL Medium" charset="0"/>
                <a:cs typeface="TCL Medium" charset="0"/>
              </a:rPr>
              <a:t>2 more sample are used in the interpolation</a:t>
            </a:r>
          </a:p>
          <a:p>
            <a:pPr lvl="2"/>
            <a:r>
              <a:rPr lang="en-US" altLang="zh-CN" dirty="0"/>
              <a:t>Usage of filter coefficients</a:t>
            </a:r>
          </a:p>
          <a:p>
            <a:pPr lvl="3"/>
            <a:endParaRPr lang="en-US" altLang="zh-CN" b="0" dirty="0">
              <a:latin typeface="TCL Medium" charset="0"/>
            </a:endParaRPr>
          </a:p>
          <a:p>
            <a:pPr lvl="1"/>
            <a:r>
              <a:rPr lang="en-US" altLang="zh-CN" b="0" kern="0" dirty="0">
                <a:solidFill>
                  <a:srgbClr val="000000"/>
                </a:solidFill>
                <a:latin typeface="TCL Medium" charset="0"/>
                <a:ea typeface="TCL Medium" charset="0"/>
                <a:cs typeface="TCL Medium" charset="0"/>
              </a:rPr>
              <a:t>Filter adaptive selection (Page 7 for detailed condition)</a:t>
            </a:r>
          </a:p>
          <a:p>
            <a:pPr lvl="2"/>
            <a:r>
              <a:rPr lang="en-US" kern="0" dirty="0">
                <a:solidFill>
                  <a:srgbClr val="000000"/>
                </a:solidFill>
                <a:latin typeface="TCL Medium" charset="0"/>
              </a:rPr>
              <a:t>Prediction angle distance to HOR or VER</a:t>
            </a:r>
          </a:p>
          <a:p>
            <a:pPr lvl="2"/>
            <a:r>
              <a:rPr lang="en-US" kern="0" dirty="0">
                <a:solidFill>
                  <a:srgbClr val="000000"/>
                </a:solidFill>
                <a:latin typeface="TCL Medium" charset="0"/>
              </a:rPr>
              <a:t>Block size</a:t>
            </a:r>
          </a:p>
          <a:p>
            <a:pPr lvl="2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1176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B9654C-A267-FF8C-62E9-FDADE6C1E1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32 phases and 64 phases 8-tap interpolation filter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C15C38-B988-6931-49F6-445F38EDA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8-taps interpolation filter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46162926-AEA2-A1B8-FBEE-9CF170B860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0407"/>
              </p:ext>
            </p:extLst>
          </p:nvPr>
        </p:nvGraphicFramePr>
        <p:xfrm>
          <a:off x="838200" y="1446587"/>
          <a:ext cx="4927401" cy="51942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7489">
                  <a:extLst>
                    <a:ext uri="{9D8B030D-6E8A-4147-A177-3AD203B41FA5}">
                      <a16:colId xmlns:a16="http://schemas.microsoft.com/office/drawing/2014/main" val="1373503979"/>
                    </a:ext>
                  </a:extLst>
                </a:gridCol>
                <a:gridCol w="547489">
                  <a:extLst>
                    <a:ext uri="{9D8B030D-6E8A-4147-A177-3AD203B41FA5}">
                      <a16:colId xmlns:a16="http://schemas.microsoft.com/office/drawing/2014/main" val="1940065656"/>
                    </a:ext>
                  </a:extLst>
                </a:gridCol>
                <a:gridCol w="547489">
                  <a:extLst>
                    <a:ext uri="{9D8B030D-6E8A-4147-A177-3AD203B41FA5}">
                      <a16:colId xmlns:a16="http://schemas.microsoft.com/office/drawing/2014/main" val="2515307651"/>
                    </a:ext>
                  </a:extLst>
                </a:gridCol>
                <a:gridCol w="547489">
                  <a:extLst>
                    <a:ext uri="{9D8B030D-6E8A-4147-A177-3AD203B41FA5}">
                      <a16:colId xmlns:a16="http://schemas.microsoft.com/office/drawing/2014/main" val="2134601905"/>
                    </a:ext>
                  </a:extLst>
                </a:gridCol>
                <a:gridCol w="547489">
                  <a:extLst>
                    <a:ext uri="{9D8B030D-6E8A-4147-A177-3AD203B41FA5}">
                      <a16:colId xmlns:a16="http://schemas.microsoft.com/office/drawing/2014/main" val="4206410441"/>
                    </a:ext>
                  </a:extLst>
                </a:gridCol>
                <a:gridCol w="547489">
                  <a:extLst>
                    <a:ext uri="{9D8B030D-6E8A-4147-A177-3AD203B41FA5}">
                      <a16:colId xmlns:a16="http://schemas.microsoft.com/office/drawing/2014/main" val="2549233711"/>
                    </a:ext>
                  </a:extLst>
                </a:gridCol>
                <a:gridCol w="547489">
                  <a:extLst>
                    <a:ext uri="{9D8B030D-6E8A-4147-A177-3AD203B41FA5}">
                      <a16:colId xmlns:a16="http://schemas.microsoft.com/office/drawing/2014/main" val="1044661706"/>
                    </a:ext>
                  </a:extLst>
                </a:gridCol>
                <a:gridCol w="547489">
                  <a:extLst>
                    <a:ext uri="{9D8B030D-6E8A-4147-A177-3AD203B41FA5}">
                      <a16:colId xmlns:a16="http://schemas.microsoft.com/office/drawing/2014/main" val="843201721"/>
                    </a:ext>
                  </a:extLst>
                </a:gridCol>
                <a:gridCol w="547489">
                  <a:extLst>
                    <a:ext uri="{9D8B030D-6E8A-4147-A177-3AD203B41FA5}">
                      <a16:colId xmlns:a16="http://schemas.microsoft.com/office/drawing/2014/main" val="2819518989"/>
                    </a:ext>
                  </a:extLst>
                </a:gridCol>
              </a:tblGrid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824448901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8192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831554433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-148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8117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262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821397124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-283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8021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-155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485682923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-407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7904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-233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214085214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91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7768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1110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-311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152890672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-617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7612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1410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-387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120995868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128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-705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7438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1716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-462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99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101937144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143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-780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7246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2029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-534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114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131853518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156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-845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7038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2346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-603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128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875745078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168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-898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6815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2667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-669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141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266027479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178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-939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6576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2989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-731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153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741392554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186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-971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6324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3313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-788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164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449266018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-992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6060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3636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-839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173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755042938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-1003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5785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3958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-885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181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874815144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-1004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5498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4276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-924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188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879482956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-996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5203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4590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-956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488698509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-980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4900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4900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-980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715765143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-956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4590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5203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-996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844184192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188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-924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4276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5498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-1004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300248097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181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-885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3958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5785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-1003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627519568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173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-839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3636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6060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-992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191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145261211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164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-788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3313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6324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-971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186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036373714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153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-731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2989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6576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-939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178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714426609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141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-669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2667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6815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-898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168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108679175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128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-603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2346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7038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-845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156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3795014192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114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-534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2029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7246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-780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143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429422756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99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-462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1716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7438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-705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128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190145886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-387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1410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7612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-617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787321887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68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-311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1110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7768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91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309540946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29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-233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818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7904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-407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71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941559936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30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-155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535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8021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-283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2074380706"/>
                  </a:ext>
                </a:extLst>
              </a:tr>
              <a:tr h="157403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cap="all">
                          <a:effectLst/>
                        </a:rPr>
                        <a:t>31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-77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262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8117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-148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-2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1592" marR="61592" marT="0" marB="0"/>
                </a:tc>
                <a:extLst>
                  <a:ext uri="{0D108BD9-81ED-4DB2-BD59-A6C34878D82A}">
                    <a16:rowId xmlns:a16="http://schemas.microsoft.com/office/drawing/2014/main" val="4182217923"/>
                  </a:ext>
                </a:extLst>
              </a:tr>
            </a:tbl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33E7075-474D-18E6-E887-45DEFD76B7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545512"/>
              </p:ext>
            </p:extLst>
          </p:nvPr>
        </p:nvGraphicFramePr>
        <p:xfrm>
          <a:off x="6655460" y="1446606"/>
          <a:ext cx="4808160" cy="5194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4240">
                  <a:extLst>
                    <a:ext uri="{9D8B030D-6E8A-4147-A177-3AD203B41FA5}">
                      <a16:colId xmlns:a16="http://schemas.microsoft.com/office/drawing/2014/main" val="270634184"/>
                    </a:ext>
                  </a:extLst>
                </a:gridCol>
                <a:gridCol w="534240">
                  <a:extLst>
                    <a:ext uri="{9D8B030D-6E8A-4147-A177-3AD203B41FA5}">
                      <a16:colId xmlns:a16="http://schemas.microsoft.com/office/drawing/2014/main" val="1211973752"/>
                    </a:ext>
                  </a:extLst>
                </a:gridCol>
                <a:gridCol w="534240">
                  <a:extLst>
                    <a:ext uri="{9D8B030D-6E8A-4147-A177-3AD203B41FA5}">
                      <a16:colId xmlns:a16="http://schemas.microsoft.com/office/drawing/2014/main" val="4165679300"/>
                    </a:ext>
                  </a:extLst>
                </a:gridCol>
                <a:gridCol w="534240">
                  <a:extLst>
                    <a:ext uri="{9D8B030D-6E8A-4147-A177-3AD203B41FA5}">
                      <a16:colId xmlns:a16="http://schemas.microsoft.com/office/drawing/2014/main" val="1532346701"/>
                    </a:ext>
                  </a:extLst>
                </a:gridCol>
                <a:gridCol w="534240">
                  <a:extLst>
                    <a:ext uri="{9D8B030D-6E8A-4147-A177-3AD203B41FA5}">
                      <a16:colId xmlns:a16="http://schemas.microsoft.com/office/drawing/2014/main" val="863319917"/>
                    </a:ext>
                  </a:extLst>
                </a:gridCol>
                <a:gridCol w="534240">
                  <a:extLst>
                    <a:ext uri="{9D8B030D-6E8A-4147-A177-3AD203B41FA5}">
                      <a16:colId xmlns:a16="http://schemas.microsoft.com/office/drawing/2014/main" val="707736665"/>
                    </a:ext>
                  </a:extLst>
                </a:gridCol>
                <a:gridCol w="534240">
                  <a:extLst>
                    <a:ext uri="{9D8B030D-6E8A-4147-A177-3AD203B41FA5}">
                      <a16:colId xmlns:a16="http://schemas.microsoft.com/office/drawing/2014/main" val="137942372"/>
                    </a:ext>
                  </a:extLst>
                </a:gridCol>
                <a:gridCol w="534240">
                  <a:extLst>
                    <a:ext uri="{9D8B030D-6E8A-4147-A177-3AD203B41FA5}">
                      <a16:colId xmlns:a16="http://schemas.microsoft.com/office/drawing/2014/main" val="339270446"/>
                    </a:ext>
                  </a:extLst>
                </a:gridCol>
                <a:gridCol w="534240">
                  <a:extLst>
                    <a:ext uri="{9D8B030D-6E8A-4147-A177-3AD203B41FA5}">
                      <a16:colId xmlns:a16="http://schemas.microsoft.com/office/drawing/2014/main" val="2519907613"/>
                    </a:ext>
                  </a:extLst>
                </a:gridCol>
              </a:tblGrid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 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6809509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8192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885706000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8157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658591120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-148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253484314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8072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397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959308917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-283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8021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535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782868173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7965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675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61453823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-407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7904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-233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650340592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-464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7839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963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-272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461398889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7768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1110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-311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4085543562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101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7692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1259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-349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48406037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7612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1410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-387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419415618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7528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-424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568167862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-705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7438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4155957463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135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-744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7344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1872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107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206902902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143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-780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7246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2029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-534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92992153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7144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2188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902643797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-845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7038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2346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-603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992612002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-872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6928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2506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-637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135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928590639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168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6815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2667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141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988760153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6696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2828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-700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147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545370549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6576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2989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-731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004562483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-956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6451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3151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-760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88854563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-971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6324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3313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-788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164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438460918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-982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6192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3474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632336642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-992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6060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3636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40751918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5923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3796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-863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67710572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-1003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5785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3958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-885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159827986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-1004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5642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4116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-905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4065930684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-1004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5498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4276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-924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234435919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29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-1001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5352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4434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-941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383934009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-996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5203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4590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-956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626206640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-989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5052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4746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798419257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-980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4900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4900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-980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202861772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4746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5052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-989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66517970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-956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4590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5203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-996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639617634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-941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4434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5352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-1001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848431530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-924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4276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5498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-1004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545353429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-905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4116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5642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-1004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813943936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-885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3958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5785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-1003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553073136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-863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3796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5923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899769184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3636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6060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-992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191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095856031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3474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6192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-982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741317204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164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-788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3313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6324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-971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330543456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-760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3151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6451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-956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310022027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-731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2989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6576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368275453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147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-700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2828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6696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-920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293800584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141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2667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6815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168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91205067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135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-637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2506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6928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-872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54358354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-603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2346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7038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-845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038604814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49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2188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7144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741483056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-534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2029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7246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-780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143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4092418128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107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-498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1872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7344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-744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135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479830180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7438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-705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800782346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-424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1562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7528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119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238340779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-387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1410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7612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307821510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-349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1259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7692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-569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101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719331170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-311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1110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7768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76990762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-272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963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7839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-464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947888448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-233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7904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-407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800863782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59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-194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675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7965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-346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60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3465719018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60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-155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535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8021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-283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49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377958256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61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-116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397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8072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37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-4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18738040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262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8117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-148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25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-2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302475015"/>
                  </a:ext>
                </a:extLst>
              </a:tr>
              <a:tr h="79912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cap="all">
                          <a:effectLst/>
                        </a:rPr>
                        <a:t>63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-1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-39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129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8157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-75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>
                          <a:effectLst/>
                        </a:rPr>
                        <a:t>13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500" dirty="0">
                          <a:effectLst/>
                        </a:rPr>
                        <a:t>-1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1270" marR="31270" marT="0" marB="0"/>
                </a:tc>
                <a:extLst>
                  <a:ext uri="{0D108BD9-81ED-4DB2-BD59-A6C34878D82A}">
                    <a16:rowId xmlns:a16="http://schemas.microsoft.com/office/drawing/2014/main" val="2072099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761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528686-BA7C-58E9-2574-0DB23C690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Frequency responses of </a:t>
            </a:r>
            <a:r>
              <a:rPr lang="en-CA" altLang="zh-CN" b="0" i="0" dirty="0">
                <a:solidFill>
                  <a:srgbClr val="1D1C1D"/>
                </a:solidFill>
                <a:effectLst/>
                <a:latin typeface="NotoSansSC"/>
              </a:rPr>
              <a:t>magnitude</a:t>
            </a:r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011EC29-07FE-2404-E2E1-0599AA857B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9" r="9340"/>
          <a:stretch/>
        </p:blipFill>
        <p:spPr>
          <a:xfrm>
            <a:off x="574190" y="1484161"/>
            <a:ext cx="5568617" cy="3302436"/>
          </a:xfr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FDF4257-C8F1-CF06-285B-29CE3962E2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0" r="9546"/>
          <a:stretch/>
        </p:blipFill>
        <p:spPr>
          <a:xfrm>
            <a:off x="6346006" y="1484161"/>
            <a:ext cx="5601976" cy="329202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32E27B3-2152-9248-E245-C4ADA90F3BD8}"/>
              </a:ext>
            </a:extLst>
          </p:cNvPr>
          <p:cNvSpPr txBox="1"/>
          <p:nvPr/>
        </p:nvSpPr>
        <p:spPr>
          <a:xfrm>
            <a:off x="4766872" y="6352929"/>
            <a:ext cx="7120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Half of the phases are shown in these figures. </a:t>
            </a:r>
            <a:r>
              <a:rPr lang="en-US" altLang="zh-CN" dirty="0">
                <a:solidFill>
                  <a:srgbClr val="FF0000"/>
                </a:solidFill>
              </a:rPr>
              <a:t>RED: 6-taps </a:t>
            </a:r>
            <a:r>
              <a:rPr lang="en-US" altLang="zh-CN" dirty="0">
                <a:solidFill>
                  <a:schemeClr val="accent1"/>
                </a:solidFill>
              </a:rPr>
              <a:t>BLUE: 8-taps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0355887-12C1-3667-A879-13271E60F8E1}"/>
              </a:ext>
            </a:extLst>
          </p:cNvPr>
          <p:cNvSpPr txBox="1"/>
          <p:nvPr/>
        </p:nvSpPr>
        <p:spPr>
          <a:xfrm>
            <a:off x="2785533" y="4779118"/>
            <a:ext cx="772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64 phases						32phases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3606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E7D2C3-8161-B804-E3E9-DF289C7E5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Frequency responses of </a:t>
            </a:r>
            <a:r>
              <a:rPr lang="en-CA" altLang="zh-CN" b="0" i="0" dirty="0">
                <a:solidFill>
                  <a:srgbClr val="1D1C1D"/>
                </a:solidFill>
                <a:effectLst/>
                <a:latin typeface="NotoSansSC"/>
              </a:rPr>
              <a:t>phases</a:t>
            </a:r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7C7024A-51EF-8C2A-9856-5EC419159E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8" r="9500"/>
          <a:stretch/>
        </p:blipFill>
        <p:spPr>
          <a:xfrm>
            <a:off x="397935" y="1519767"/>
            <a:ext cx="5568683" cy="3302436"/>
          </a:xfr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89D64BD-DA1C-A7A2-8205-164FDD5460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2" r="9491"/>
          <a:stretch/>
        </p:blipFill>
        <p:spPr>
          <a:xfrm>
            <a:off x="6096000" y="1530176"/>
            <a:ext cx="5567936" cy="329202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627B30F-A877-360B-F48C-700ECDB51FB0}"/>
              </a:ext>
            </a:extLst>
          </p:cNvPr>
          <p:cNvSpPr txBox="1"/>
          <p:nvPr/>
        </p:nvSpPr>
        <p:spPr>
          <a:xfrm>
            <a:off x="5726243" y="6352929"/>
            <a:ext cx="6160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All phases are shown in these figures. </a:t>
            </a:r>
            <a:r>
              <a:rPr lang="en-US" altLang="zh-CN" dirty="0">
                <a:solidFill>
                  <a:srgbClr val="FF0000"/>
                </a:solidFill>
              </a:rPr>
              <a:t>RED: 6-taps </a:t>
            </a:r>
            <a:r>
              <a:rPr lang="en-US" altLang="zh-CN" dirty="0">
                <a:solidFill>
                  <a:schemeClr val="accent1"/>
                </a:solidFill>
              </a:rPr>
              <a:t>BLUE: 8-taps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5ED4B9-6CF2-EA27-8E9D-A96F6CF9A9BE}"/>
              </a:ext>
            </a:extLst>
          </p:cNvPr>
          <p:cNvSpPr txBox="1"/>
          <p:nvPr/>
        </p:nvSpPr>
        <p:spPr>
          <a:xfrm>
            <a:off x="2785533" y="4779118"/>
            <a:ext cx="772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64 phases						32phases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82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B33C2-4AFD-CB3D-5FAA-9D49FF493F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71700"/>
            <a:ext cx="5818094" cy="4005263"/>
          </a:xfrm>
        </p:spPr>
        <p:txBody>
          <a:bodyPr/>
          <a:lstStyle/>
          <a:p>
            <a:pPr marL="0" lvl="0" indent="0" algn="l">
              <a:buNone/>
            </a:pPr>
            <a:r>
              <a:rPr lang="en-US" altLang="zh-CN" sz="2000" b="0" dirty="0">
                <a:latin typeface="TCL Medium" charset="0"/>
                <a:ea typeface="TCL Medium" charset="0"/>
                <a:cs typeface="TCL Medium" charset="0"/>
              </a:rPr>
              <a:t>a). Intra prediction angle condition</a:t>
            </a:r>
          </a:p>
          <a:p>
            <a:pPr marL="0" lvl="0" indent="0" algn="l">
              <a:buNone/>
            </a:pPr>
            <a:r>
              <a:rPr lang="en-US" altLang="zh-CN" sz="2000" b="0" dirty="0">
                <a:latin typeface="TCL Medium" charset="0"/>
                <a:ea typeface="TCL Medium" charset="0"/>
                <a:cs typeface="TCL Medium" charset="0"/>
              </a:rPr>
              <a:t>Angle distance farther from the horizontal or vertical</a:t>
            </a:r>
          </a:p>
          <a:p>
            <a:pPr marL="0" lvl="0" indent="0" algn="l">
              <a:buNone/>
            </a:pPr>
            <a:r>
              <a:rPr lang="en-US" altLang="zh-CN" sz="2000" b="0" dirty="0">
                <a:latin typeface="TCL Medium" charset="0"/>
                <a:ea typeface="TCL Medium" charset="0"/>
                <a:cs typeface="TCL Medium" charset="0"/>
              </a:rPr>
              <a:t>Adaptive angle distance thresholds on block size</a:t>
            </a:r>
          </a:p>
          <a:p>
            <a:pPr marL="0" lvl="0" indent="0" algn="l">
              <a:buNone/>
            </a:pPr>
            <a:endParaRPr lang="en-US" altLang="zh-CN" sz="2000" b="0" dirty="0">
              <a:latin typeface="TCL Medium" charset="0"/>
              <a:ea typeface="TCL Medium" charset="0"/>
              <a:cs typeface="TCL Medium" charset="0"/>
            </a:endParaRPr>
          </a:p>
          <a:p>
            <a:pPr marL="0" lvl="0" indent="0" algn="l">
              <a:buNone/>
            </a:pPr>
            <a:r>
              <a:rPr lang="en-US" altLang="zh-CN" sz="2000" b="0" dirty="0">
                <a:latin typeface="TCL Medium" charset="0"/>
                <a:ea typeface="TCL Medium" charset="0"/>
                <a:cs typeface="TCL Medium" charset="0"/>
              </a:rPr>
              <a:t>b). Block size condition: Smaller blocks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2C5862-E5FA-D07F-95D6-30C0315F5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Filter adaptive selection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0FC7CA8-B240-CA4C-6F37-4D117C1954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3" t="11411" r="9487" b="10513"/>
          <a:stretch/>
        </p:blipFill>
        <p:spPr bwMode="auto">
          <a:xfrm>
            <a:off x="7327383" y="1583276"/>
            <a:ext cx="3577396" cy="35556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9C684D0-2D48-AF71-6C88-0325CD1055DC}"/>
              </a:ext>
            </a:extLst>
          </p:cNvPr>
          <p:cNvSpPr txBox="1"/>
          <p:nvPr/>
        </p:nvSpPr>
        <p:spPr>
          <a:xfrm>
            <a:off x="6236560" y="5406820"/>
            <a:ext cx="575904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block with possible directions (only on fractional direction)</a:t>
            </a:r>
          </a:p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blue slope, 8-taps interpolation filer</a:t>
            </a:r>
          </a:p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red slope, 6-taps interpolation filter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2210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4B1C6-9EAB-A14D-4263-DA6809EDD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01A0B-94CB-1E24-1375-E1BA07C76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ECM 14.0</a:t>
            </a:r>
          </a:p>
          <a:p>
            <a:pPr lvl="1"/>
            <a:r>
              <a:rPr lang="en-GB" dirty="0"/>
              <a:t>Full AI result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AB6597DA-AE20-C7A9-1539-90E2B1225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224376"/>
              </p:ext>
            </p:extLst>
          </p:nvPr>
        </p:nvGraphicFramePr>
        <p:xfrm>
          <a:off x="998289" y="2419352"/>
          <a:ext cx="9899014" cy="375637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2936">
                  <a:extLst>
                    <a:ext uri="{9D8B030D-6E8A-4147-A177-3AD203B41FA5}">
                      <a16:colId xmlns:a16="http://schemas.microsoft.com/office/drawing/2014/main" val="313614325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2371895014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1206708846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3137000028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3791689928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3101601779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737979636"/>
                    </a:ext>
                  </a:extLst>
                </a:gridCol>
                <a:gridCol w="1245154">
                  <a:extLst>
                    <a:ext uri="{9D8B030D-6E8A-4147-A177-3AD203B41FA5}">
                      <a16:colId xmlns:a16="http://schemas.microsoft.com/office/drawing/2014/main" val="3232384024"/>
                    </a:ext>
                  </a:extLst>
                </a:gridCol>
              </a:tblGrid>
              <a:tr h="228392">
                <a:tc rowSpan="3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All Intra Main 10 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36696"/>
                  </a:ext>
                </a:extLst>
              </a:tr>
              <a:tr h="228392"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Over ECM-14.0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0566082"/>
                  </a:ext>
                </a:extLst>
              </a:tr>
              <a:tr h="347942"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Y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U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V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EncT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DecT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EncVmPeak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DecVmPeak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3931778934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100.5%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99.5%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101.7%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344413342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99.9%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99.7%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361010450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99.9%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99.4%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102.0%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421172679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99.1%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007330211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97.0%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98.9%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100.0%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46909331"/>
                  </a:ext>
                </a:extLst>
              </a:tr>
              <a:tr h="3479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Overall 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100.2%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99.0%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100.8%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100.0%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67174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98.1%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101.0%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100.0%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361252160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F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99.1%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26162692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TGM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99.3%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102.5%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100.1%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6547189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7635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271EC-AE72-D565-9D71-1299B2989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FEE4A-BA87-7031-DDD5-13D7F50B9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47D996-753A-A425-C750-2DC567B74C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911129"/>
            <a:ext cx="10515600" cy="5275263"/>
          </a:xfrm>
        </p:spPr>
        <p:txBody>
          <a:bodyPr/>
          <a:lstStyle/>
          <a:p>
            <a:r>
              <a:rPr lang="en-GB" dirty="0"/>
              <a:t>RA </a:t>
            </a:r>
            <a:r>
              <a:rPr lang="en-GB"/>
              <a:t>partial result</a:t>
            </a:r>
            <a:endParaRPr lang="en-GB" dirty="0"/>
          </a:p>
          <a:p>
            <a:pPr lvl="1"/>
            <a:endParaRPr lang="en-GB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5BA3579-9136-85D0-93D1-FE5739F16F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55600"/>
              </p:ext>
            </p:extLst>
          </p:nvPr>
        </p:nvGraphicFramePr>
        <p:xfrm>
          <a:off x="1066800" y="2168802"/>
          <a:ext cx="9848850" cy="37900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1100">
                  <a:extLst>
                    <a:ext uri="{9D8B030D-6E8A-4147-A177-3AD203B41FA5}">
                      <a16:colId xmlns:a16="http://schemas.microsoft.com/office/drawing/2014/main" val="2148486407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1327680012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4158318066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331345025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155555932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903561658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491960549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565508447"/>
                    </a:ext>
                  </a:extLst>
                </a:gridCol>
              </a:tblGrid>
              <a:tr h="63950">
                <a:tc rowSpan="3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Random Access Main 10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3201868"/>
                  </a:ext>
                </a:extLst>
              </a:tr>
              <a:tr h="63950"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Over ECM-14.0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592674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EncVmPeak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DecVmPeak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3364732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Class A1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0476462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Class A2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0489347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-0.01%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99.9%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99.9%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02530397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-0.20%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0.22%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97.8%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99.6%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48612574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 dirty="0">
                          <a:effectLst/>
                        </a:rPr>
                        <a:t>　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02044319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Overall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#VALUE!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#VALUE!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#VALUE!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#DIV/0!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#DIV/0!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#DIV/0!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#DIV/0!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12684670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-0.05%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100.0%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29190164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F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0.12%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99.0%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97.3%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99.9%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345692481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Class TGM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#VALUE!</a:t>
                      </a:r>
                      <a:endParaRPr lang="zh-CN" sz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#DIV/0!</a:t>
                      </a:r>
                      <a:endParaRPr lang="zh-CN" sz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7085" marR="27085" marT="0" marB="0" anchor="ctr"/>
                </a:tc>
                <a:extLst>
                  <a:ext uri="{0D108BD9-81ED-4DB2-BD59-A6C34878D82A}">
                    <a16:rowId xmlns:a16="http://schemas.microsoft.com/office/drawing/2014/main" val="30389144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090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5048</TotalTime>
  <Words>2008</Words>
  <Application>Microsoft Office PowerPoint</Application>
  <PresentationFormat>宽屏</PresentationFormat>
  <Paragraphs>1088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Gotham Book</vt:lpstr>
      <vt:lpstr>NotoSansSC</vt:lpstr>
      <vt:lpstr>TCL Bold</vt:lpstr>
      <vt:lpstr>TCL Medium</vt:lpstr>
      <vt:lpstr>TimesNewRomanPSMT</vt:lpstr>
      <vt:lpstr>Arial</vt:lpstr>
      <vt:lpstr>Times New Roman</vt:lpstr>
      <vt:lpstr>Office Theme</vt:lpstr>
      <vt:lpstr>JVET-AJ0156 Non-EE2 Adaptive interpolation filter for reference sample in angular mode</vt:lpstr>
      <vt:lpstr>Introduction</vt:lpstr>
      <vt:lpstr>Proposal: Adaptive filter selection for reference sample interpolation</vt:lpstr>
      <vt:lpstr>8-taps interpolation filter</vt:lpstr>
      <vt:lpstr>Frequency responses of magnitude</vt:lpstr>
      <vt:lpstr>Frequency responses of phases</vt:lpstr>
      <vt:lpstr>Filter adaptive selection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AhG12: An alternative TIMD mode from common reference samples</dc:title>
  <dc:creator>覃泓胨</dc:creator>
  <cp:lastModifiedBy>董天宇</cp:lastModifiedBy>
  <cp:revision>156</cp:revision>
  <dcterms:created xsi:type="dcterms:W3CDTF">2023-04-17T03:13:44Z</dcterms:created>
  <dcterms:modified xsi:type="dcterms:W3CDTF">2024-11-05T06:50:47Z</dcterms:modified>
</cp:coreProperties>
</file>