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</p:sldMasterIdLst>
  <p:notesMasterIdLst>
    <p:notesMasterId r:id="rId10"/>
  </p:notesMasterIdLst>
  <p:handoutMasterIdLst>
    <p:handoutMasterId r:id="rId11"/>
  </p:handoutMasterIdLst>
  <p:sldIdLst>
    <p:sldId id="310" r:id="rId2"/>
    <p:sldId id="308" r:id="rId3"/>
    <p:sldId id="309" r:id="rId4"/>
    <p:sldId id="314" r:id="rId5"/>
    <p:sldId id="282" r:id="rId6"/>
    <p:sldId id="315" r:id="rId7"/>
    <p:sldId id="316" r:id="rId8"/>
    <p:sldId id="313" r:id="rId9"/>
  </p:sldIdLst>
  <p:sldSz cx="11520488" cy="6480175"/>
  <p:notesSz cx="6858000" cy="9144000"/>
  <p:defaultTextStyle>
    <a:defPPr marL="0" marR="0" indent="0" algn="l" defTabSz="457145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899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14287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228572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342858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457145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571430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685717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800002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914289" algn="ctr" defTabSz="412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A0B4"/>
    <a:srgbClr val="DC3E33"/>
    <a:srgbClr val="F08001"/>
    <a:srgbClr val="0364AF"/>
    <a:srgbClr val="DC3C32"/>
    <a:srgbClr val="D9DAD9"/>
    <a:srgbClr val="D14A4A"/>
    <a:srgbClr val="E48A7E"/>
    <a:srgbClr val="E50012"/>
    <a:srgbClr val="BC47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3" autoAdjust="0"/>
    <p:restoredTop sz="94686"/>
  </p:normalViewPr>
  <p:slideViewPr>
    <p:cSldViewPr snapToGrid="0" snapToObjects="1">
      <p:cViewPr>
        <p:scale>
          <a:sx n="80" d="100"/>
          <a:sy n="80" d="100"/>
        </p:scale>
        <p:origin x="845" y="28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2" d="100"/>
        <a:sy n="152" d="100"/>
      </p:scale>
      <p:origin x="0" y="4288"/>
    </p:cViewPr>
  </p:sorterViewPr>
  <p:notesViewPr>
    <p:cSldViewPr snapToGrid="0" snapToObjects="1">
      <p:cViewPr varScale="1">
        <p:scale>
          <a:sx n="110" d="100"/>
          <a:sy n="110" d="100"/>
        </p:scale>
        <p:origin x="43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FE889-57E1-264B-B934-285A8336C86F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B2056-3F78-EC4D-9E7F-852E522C4545}" type="datetimeFigureOut">
              <a:rPr kumimoji="1" lang="zh-CN" altLang="en-US" smtClean="0"/>
              <a:t>2024/11/3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8042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9150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1pPr>
    <a:lvl2pPr indent="114287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2pPr>
    <a:lvl3pPr indent="228572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3pPr>
    <a:lvl4pPr indent="342858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4pPr>
    <a:lvl5pPr indent="457145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5pPr>
    <a:lvl6pPr indent="571430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6pPr>
    <a:lvl7pPr indent="685717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7pPr>
    <a:lvl8pPr indent="800002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8pPr>
    <a:lvl9pPr indent="914289" defTabSz="228572" latinLnBrk="0">
      <a:lnSpc>
        <a:spcPct val="117999"/>
      </a:lnSpc>
      <a:defRPr sz="11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3271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637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4257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与项目符号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形">
            <a:extLst>
              <a:ext uri="{FF2B5EF4-FFF2-40B4-BE49-F238E27FC236}">
                <a16:creationId xmlns:a16="http://schemas.microsoft.com/office/drawing/2014/main" id="{55F43960-8A2E-974D-ACC3-5F6895CDA8A6}"/>
              </a:ext>
            </a:extLst>
          </p:cNvPr>
          <p:cNvSpPr/>
          <p:nvPr userDrawn="1"/>
        </p:nvSpPr>
        <p:spPr>
          <a:xfrm>
            <a:off x="304232" y="1179870"/>
            <a:ext cx="4629746" cy="4693645"/>
          </a:xfrm>
          <a:prstGeom prst="ellipse">
            <a:avLst/>
          </a:prstGeom>
          <a:blipFill>
            <a:blip r:embed="rId2"/>
            <a:srcRect/>
            <a:stretch>
              <a:fillRect l="-27358" t="-13404" r="-524" b="-4060"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512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圆形">
            <a:extLst>
              <a:ext uri="{FF2B5EF4-FFF2-40B4-BE49-F238E27FC236}">
                <a16:creationId xmlns:a16="http://schemas.microsoft.com/office/drawing/2014/main" id="{D6DA0F5E-8E76-1146-9E2D-5BF8FA2DFF17}"/>
              </a:ext>
            </a:extLst>
          </p:cNvPr>
          <p:cNvSpPr/>
          <p:nvPr userDrawn="1"/>
        </p:nvSpPr>
        <p:spPr>
          <a:xfrm>
            <a:off x="3423034" y="2357350"/>
            <a:ext cx="2841994" cy="2881218"/>
          </a:xfrm>
          <a:prstGeom prst="ellipse">
            <a:avLst/>
          </a:prstGeom>
          <a:solidFill>
            <a:srgbClr val="DC3E33">
              <a:alpha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512" dirty="0">
              <a:solidFill>
                <a:schemeClr val="tx2">
                  <a:lumMod val="60000"/>
                  <a:lumOff val="40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5067" y="1"/>
            <a:ext cx="107035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2566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形状 13">
            <a:extLst>
              <a:ext uri="{FF2B5EF4-FFF2-40B4-BE49-F238E27FC236}">
                <a16:creationId xmlns:a16="http://schemas.microsoft.com/office/drawing/2014/main" id="{C2EED473-6033-3A4C-9748-082E2F231AD4}"/>
              </a:ext>
            </a:extLst>
          </p:cNvPr>
          <p:cNvSpPr/>
          <p:nvPr userDrawn="1"/>
        </p:nvSpPr>
        <p:spPr>
          <a:xfrm>
            <a:off x="2" y="211792"/>
            <a:ext cx="264159" cy="542003"/>
          </a:xfrm>
          <a:custGeom>
            <a:avLst/>
            <a:gdLst>
              <a:gd name="connsiteX0" fmla="*/ 0 w 573604"/>
              <a:gd name="connsiteY0" fmla="*/ 0 h 1147208"/>
              <a:gd name="connsiteX1" fmla="*/ 573604 w 573604"/>
              <a:gd name="connsiteY1" fmla="*/ 573604 h 1147208"/>
              <a:gd name="connsiteX2" fmla="*/ 0 w 573604"/>
              <a:gd name="connsiteY2" fmla="*/ 1147208 h 1147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3604" h="1147208">
                <a:moveTo>
                  <a:pt x="0" y="0"/>
                </a:moveTo>
                <a:cubicBezTo>
                  <a:pt x="316793" y="0"/>
                  <a:pt x="573604" y="256811"/>
                  <a:pt x="573604" y="573604"/>
                </a:cubicBezTo>
                <a:cubicBezTo>
                  <a:pt x="573604" y="890397"/>
                  <a:pt x="316793" y="1147208"/>
                  <a:pt x="0" y="1147208"/>
                </a:cubicBezTo>
                <a:close/>
              </a:path>
            </a:pathLst>
          </a:custGeom>
          <a:solidFill>
            <a:srgbClr val="DC3E33">
              <a:alpha val="69804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noAutofit/>
          </a:bodyPr>
          <a:lstStyle/>
          <a:p>
            <a:endParaRPr lang="zh-CN" altLang="en-US" sz="1512" b="0">
              <a:solidFill>
                <a:schemeClr val="tx1">
                  <a:lumMod val="65000"/>
                  <a:lumOff val="35000"/>
                </a:schemeClr>
              </a:solidFill>
              <a:latin typeface="Microsoft YaHei" charset="-122"/>
              <a:ea typeface="Microsoft YaHei" charset="-122"/>
              <a:cs typeface="Microsoft YaHei" charset="-122"/>
              <a:sym typeface="Helvetica Neue Medium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21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135938" y="6132513"/>
            <a:ext cx="3067050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fld id="{22E6D20B-5538-E34D-91FE-E40835CF0C83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8812" y="0"/>
            <a:ext cx="1019389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0359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135938" y="6132513"/>
            <a:ext cx="3067050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fld id="{22E6D20B-5538-E34D-91FE-E40835CF0C83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8812" y="0"/>
            <a:ext cx="1019389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9532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4.png" descr="image1.png">
            <a:extLst>
              <a:ext uri="{FF2B5EF4-FFF2-40B4-BE49-F238E27FC236}">
                <a16:creationId xmlns:a16="http://schemas.microsoft.com/office/drawing/2014/main" id="{35B4EC1D-DE52-E743-970A-1DF40759CB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4"/>
          <a:stretch/>
        </p:blipFill>
        <p:spPr bwMode="auto">
          <a:xfrm>
            <a:off x="19968651" y="1"/>
            <a:ext cx="1169189" cy="65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9" name="圆形"/>
          <p:cNvSpPr/>
          <p:nvPr userDrawn="1"/>
        </p:nvSpPr>
        <p:spPr>
          <a:xfrm>
            <a:off x="3398127" y="1394971"/>
            <a:ext cx="3690234" cy="3690232"/>
          </a:xfrm>
          <a:prstGeom prst="ellipse">
            <a:avLst/>
          </a:prstGeom>
          <a:blipFill>
            <a:blip r:embed="rId3"/>
            <a:srcRect/>
            <a:stretch>
              <a:fillRect l="-3703" r="-2547"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698" dirty="0">
              <a:latin typeface="FZLanTingHei-M-GBK" charset="-122"/>
              <a:ea typeface="FZLanTingHei-M-GBK" charset="-122"/>
              <a:cs typeface="FZLanTingHei-M-GBK" charset="-122"/>
            </a:endParaRPr>
          </a:p>
        </p:txBody>
      </p:sp>
      <p:sp>
        <p:nvSpPr>
          <p:cNvPr id="10" name="圆形"/>
          <p:cNvSpPr/>
          <p:nvPr userDrawn="1"/>
        </p:nvSpPr>
        <p:spPr>
          <a:xfrm>
            <a:off x="2152892" y="2149106"/>
            <a:ext cx="2711526" cy="2711526"/>
          </a:xfrm>
          <a:prstGeom prst="ellipse">
            <a:avLst/>
          </a:prstGeom>
          <a:solidFill>
            <a:srgbClr val="DC3E33">
              <a:alpha val="60000"/>
            </a:srgbClr>
          </a:solidFill>
          <a:ln w="28575">
            <a:noFill/>
            <a:miter lim="400000"/>
          </a:ln>
        </p:spPr>
        <p:txBody>
          <a:bodyPr wrap="none"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698" dirty="0">
              <a:solidFill>
                <a:srgbClr val="E60002"/>
              </a:solidFill>
              <a:latin typeface="FZLanTingHei-M-GBK" charset="-122"/>
              <a:ea typeface="FZLanTingHei-M-GBK" charset="-122"/>
              <a:cs typeface="FZLanTingHei-M-GBK" charset="-122"/>
            </a:endParaRPr>
          </a:p>
        </p:txBody>
      </p: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id="{35CAD984-0B8B-1749-A813-4B317A92391E}"/>
              </a:ext>
            </a:extLst>
          </p:cNvPr>
          <p:cNvCxnSpPr>
            <a:cxnSpLocks/>
          </p:cNvCxnSpPr>
          <p:nvPr userDrawn="1"/>
        </p:nvCxnSpPr>
        <p:spPr>
          <a:xfrm>
            <a:off x="7426700" y="3412450"/>
            <a:ext cx="19698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7361385" y="2614557"/>
            <a:ext cx="246574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500" spc="300">
                <a:latin typeface="TCL Book" charset="0"/>
                <a:ea typeface="TCL Book" charset="0"/>
                <a:cs typeface="TCL Book" charset="0"/>
              </a:rPr>
              <a:t>THANKS</a:t>
            </a:r>
            <a:endParaRPr kumimoji="1" lang="zh-CN" altLang="en-US" sz="4500" spc="300" dirty="0">
              <a:latin typeface="TCL Book" charset="0"/>
              <a:ea typeface="TCL Book" charset="0"/>
              <a:cs typeface="TCL Book" charset="0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369156" y="3535018"/>
            <a:ext cx="1364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800" spc="300">
                <a:latin typeface="TCL Book" charset="0"/>
                <a:ea typeface="TCL Book" charset="0"/>
                <a:cs typeface="TCL Book" charset="0"/>
              </a:rPr>
              <a:t>TCL.COM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35067" y="1"/>
            <a:ext cx="107035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2692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1"/>
          <p:cNvSpPr>
            <a:spLocks noGrp="1"/>
          </p:cNvSpPr>
          <p:nvPr>
            <p:ph type="title"/>
          </p:nvPr>
        </p:nvSpPr>
        <p:spPr>
          <a:xfrm>
            <a:off x="317501" y="344489"/>
            <a:ext cx="5443538" cy="265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135938" y="6132513"/>
            <a:ext cx="3067050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fld id="{22E6D20B-5538-E34D-91FE-E40835CF0C83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4441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4" r:id="rId3"/>
    <p:sldLayoutId id="2147483674" r:id="rId4"/>
  </p:sldLayoutIdLst>
  <p:hf hdr="0" ftr="0" dt="0"/>
  <p:txStyles>
    <p:titleStyle>
      <a:lvl1pPr marL="0" marR="0" indent="0" algn="l" defTabSz="520011" rtl="0" eaLnBrk="1" fontAlgn="auto" latinLnBrk="0" hangingPunct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99715" indent="-99715" algn="l" defTabSz="398862" rtl="0" eaLnBrk="1" latinLnBrk="0" hangingPunct="1">
        <a:lnSpc>
          <a:spcPct val="90000"/>
        </a:lnSpc>
        <a:spcBef>
          <a:spcPts val="436"/>
        </a:spcBef>
        <a:buFont typeface="Arial"/>
        <a:buChar char="•"/>
        <a:defRPr sz="1221" kern="1200">
          <a:solidFill>
            <a:schemeClr val="tx1"/>
          </a:solidFill>
          <a:latin typeface="+mn-lt"/>
          <a:ea typeface="+mn-ea"/>
          <a:cs typeface="+mn-cs"/>
        </a:defRPr>
      </a:lvl1pPr>
      <a:lvl2pPr marL="299144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1047" kern="1200">
          <a:solidFill>
            <a:schemeClr val="tx1"/>
          </a:solidFill>
          <a:latin typeface="+mn-lt"/>
          <a:ea typeface="+mn-ea"/>
          <a:cs typeface="+mn-cs"/>
        </a:defRPr>
      </a:lvl2pPr>
      <a:lvl3pPr marL="498575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872" kern="1200">
          <a:solidFill>
            <a:schemeClr val="tx1"/>
          </a:solidFill>
          <a:latin typeface="+mn-lt"/>
          <a:ea typeface="+mn-ea"/>
          <a:cs typeface="+mn-cs"/>
        </a:defRPr>
      </a:lvl3pPr>
      <a:lvl4pPr marL="698006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785" kern="1200">
          <a:solidFill>
            <a:schemeClr val="tx1"/>
          </a:solidFill>
          <a:latin typeface="+mn-lt"/>
          <a:ea typeface="+mn-ea"/>
          <a:cs typeface="+mn-cs"/>
        </a:defRPr>
      </a:lvl4pPr>
      <a:lvl5pPr marL="897437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785" kern="1200">
          <a:solidFill>
            <a:schemeClr val="tx1"/>
          </a:solidFill>
          <a:latin typeface="+mn-lt"/>
          <a:ea typeface="+mn-ea"/>
          <a:cs typeface="+mn-cs"/>
        </a:defRPr>
      </a:lvl5pPr>
      <a:lvl6pPr marL="1096866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785" kern="1200">
          <a:solidFill>
            <a:schemeClr val="tx1"/>
          </a:solidFill>
          <a:latin typeface="+mn-lt"/>
          <a:ea typeface="+mn-ea"/>
          <a:cs typeface="+mn-cs"/>
        </a:defRPr>
      </a:lvl6pPr>
      <a:lvl7pPr marL="1296297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785" kern="1200">
          <a:solidFill>
            <a:schemeClr val="tx1"/>
          </a:solidFill>
          <a:latin typeface="+mn-lt"/>
          <a:ea typeface="+mn-ea"/>
          <a:cs typeface="+mn-cs"/>
        </a:defRPr>
      </a:lvl7pPr>
      <a:lvl8pPr marL="1495727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785" kern="1200">
          <a:solidFill>
            <a:schemeClr val="tx1"/>
          </a:solidFill>
          <a:latin typeface="+mn-lt"/>
          <a:ea typeface="+mn-ea"/>
          <a:cs typeface="+mn-cs"/>
        </a:defRPr>
      </a:lvl8pPr>
      <a:lvl9pPr marL="1695159" indent="-99715" algn="l" defTabSz="398862" rtl="0" eaLnBrk="1" latinLnBrk="0" hangingPunct="1">
        <a:lnSpc>
          <a:spcPct val="90000"/>
        </a:lnSpc>
        <a:spcBef>
          <a:spcPts val="218"/>
        </a:spcBef>
        <a:buFont typeface="Arial"/>
        <a:buChar char="•"/>
        <a:defRPr sz="7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1pPr>
      <a:lvl2pPr marL="199430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2pPr>
      <a:lvl3pPr marL="398862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3pPr>
      <a:lvl4pPr marL="598291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4pPr>
      <a:lvl5pPr marL="797721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5pPr>
      <a:lvl6pPr marL="997150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6pPr>
      <a:lvl7pPr marL="1196581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7pPr>
      <a:lvl8pPr marL="1396012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8pPr>
      <a:lvl9pPr marL="1595443" algn="l" defTabSz="398862" rtl="0" eaLnBrk="1" latinLnBrk="0" hangingPunct="1">
        <a:defRPr sz="7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9" userDrawn="1">
          <p15:clr>
            <a:srgbClr val="F26B43"/>
          </p15:clr>
        </p15:guide>
        <p15:guide id="2" pos="200" userDrawn="1">
          <p15:clr>
            <a:srgbClr val="F26B43"/>
          </p15:clr>
        </p15:guide>
        <p15:guide id="3" pos="7057" userDrawn="1">
          <p15:clr>
            <a:srgbClr val="F26B43"/>
          </p15:clr>
        </p15:guide>
        <p15:guide id="4" pos="3629" userDrawn="1">
          <p15:clr>
            <a:srgbClr val="F26B43"/>
          </p15:clr>
        </p15:guide>
        <p15:guide id="5" orient="horz" pos="2041" userDrawn="1">
          <p15:clr>
            <a:srgbClr val="F26B43"/>
          </p15:clr>
        </p15:guide>
        <p15:guide id="7" orient="horz" pos="38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6"/>
          <p:cNvSpPr txBox="1">
            <a:spLocks/>
          </p:cNvSpPr>
          <p:nvPr/>
        </p:nvSpPr>
        <p:spPr>
          <a:xfrm>
            <a:off x="6492240" y="2290027"/>
            <a:ext cx="4710746" cy="332708"/>
          </a:xfrm>
          <a:prstGeom prst="rect">
            <a:avLst/>
          </a:prstGeom>
        </p:spPr>
        <p:txBody>
          <a:bodyPr vert="horz" lIns="19940" tIns="9971" rIns="19940" bIns="9971" rtlCol="0" anchor="ctr">
            <a:noAutofit/>
          </a:bodyPr>
          <a:lstStyle>
            <a:lvl1pPr marL="0" indent="0" algn="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b="1" dirty="0" err="1">
                <a:latin typeface="TCL Bold" charset="0"/>
                <a:ea typeface="TCL Bold" charset="0"/>
                <a:cs typeface="TCL Bold" charset="0"/>
              </a:rPr>
              <a:t>Tianyu</a:t>
            </a:r>
            <a:r>
              <a:rPr lang="en-US" altLang="zh-CN" sz="1400" b="1" dirty="0">
                <a:latin typeface="TCL Bold" charset="0"/>
                <a:ea typeface="TCL Bold" charset="0"/>
                <a:cs typeface="TCL Bold" charset="0"/>
              </a:rPr>
              <a:t> Dong</a:t>
            </a:r>
            <a:r>
              <a:rPr lang="en-US" altLang="zh-CN" sz="1400" dirty="0">
                <a:latin typeface="TCL Bold" charset="0"/>
                <a:ea typeface="TCL Bold" charset="0"/>
                <a:cs typeface="TCL Bold" charset="0"/>
              </a:rPr>
              <a:t>, Alexey Filippov, Jacek Konieczny, </a:t>
            </a:r>
            <a:r>
              <a:rPr lang="en-US" altLang="zh-CN" sz="1400" dirty="0" err="1">
                <a:latin typeface="TCL Bold" charset="0"/>
                <a:ea typeface="TCL Bold" charset="0"/>
                <a:cs typeface="TCL Bold" charset="0"/>
              </a:rPr>
              <a:t>Hongdong</a:t>
            </a:r>
            <a:r>
              <a:rPr lang="en-US" altLang="zh-CN" sz="1400" dirty="0">
                <a:latin typeface="TCL Bold" charset="0"/>
                <a:ea typeface="TCL Bold" charset="0"/>
                <a:cs typeface="TCL Bold" charset="0"/>
              </a:rPr>
              <a:t> Qin, </a:t>
            </a:r>
            <a:r>
              <a:rPr lang="en-US" altLang="zh-CN" sz="1400" dirty="0" err="1">
                <a:latin typeface="TCL Bold" charset="0"/>
                <a:ea typeface="TCL Bold" charset="0"/>
                <a:cs typeface="TCL Bold" charset="0"/>
              </a:rPr>
              <a:t>Keqin</a:t>
            </a:r>
            <a:r>
              <a:rPr lang="en-US" altLang="zh-CN" sz="1400" dirty="0">
                <a:latin typeface="TCL Bold" charset="0"/>
                <a:ea typeface="TCL Bold" charset="0"/>
                <a:cs typeface="TCL Bold" charset="0"/>
              </a:rPr>
              <a:t> Ding </a:t>
            </a:r>
            <a:endParaRPr lang="x-none" altLang="zh-CN" sz="1400" dirty="0">
              <a:latin typeface="TCL Bold" charset="0"/>
              <a:ea typeface="TCL Bold" charset="0"/>
              <a:cs typeface="TCL Bold" charset="0"/>
            </a:endParaRPr>
          </a:p>
        </p:txBody>
      </p:sp>
      <p:sp>
        <p:nvSpPr>
          <p:cNvPr id="9" name="鲲鹏展翅 比翼齐飞…"/>
          <p:cNvSpPr txBox="1"/>
          <p:nvPr/>
        </p:nvSpPr>
        <p:spPr>
          <a:xfrm>
            <a:off x="4676503" y="1320532"/>
            <a:ext cx="6526486" cy="945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11078" tIns="11078" rIns="11078" bIns="11078" anchor="t">
            <a:spAutoFit/>
          </a:bodyPr>
          <a:lstStyle/>
          <a:p>
            <a:pPr algn="r"/>
            <a:r>
              <a:rPr lang="en-US" altLang="zh-CN" sz="3000" b="0" dirty="0">
                <a:solidFill>
                  <a:schemeClr val="tx1"/>
                </a:solidFill>
                <a:latin typeface="TCL Bold" charset="0"/>
                <a:ea typeface="TCL Bold" charset="0"/>
                <a:cs typeface="TCL Bold" charset="0"/>
              </a:rPr>
              <a:t>Non-EE2 Adaptive interpolation filter for reference sample in angular mode</a:t>
            </a:r>
            <a:endParaRPr lang="x-none" altLang="zh-CN" sz="3000" b="0" dirty="0">
              <a:solidFill>
                <a:schemeClr val="tx1"/>
              </a:solidFill>
              <a:latin typeface="TCL Bold" charset="0"/>
              <a:ea typeface="TCL Bold" charset="0"/>
              <a:cs typeface="TCL Bold" charset="0"/>
            </a:endParaRPr>
          </a:p>
        </p:txBody>
      </p:sp>
      <p:sp>
        <p:nvSpPr>
          <p:cNvPr id="10" name="线条"/>
          <p:cNvSpPr/>
          <p:nvPr/>
        </p:nvSpPr>
        <p:spPr>
          <a:xfrm>
            <a:off x="5353397" y="1220988"/>
            <a:ext cx="5849590" cy="1419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698" dirty="0"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1" name="线条"/>
          <p:cNvSpPr/>
          <p:nvPr/>
        </p:nvSpPr>
        <p:spPr>
          <a:xfrm flipV="1">
            <a:off x="6805750" y="2661924"/>
            <a:ext cx="439723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698" dirty="0"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14F6B1-664F-8C41-AF96-D843D76D2980}"/>
              </a:ext>
            </a:extLst>
          </p:cNvPr>
          <p:cNvSpPr txBox="1"/>
          <p:nvPr/>
        </p:nvSpPr>
        <p:spPr>
          <a:xfrm>
            <a:off x="8627633" y="5438332"/>
            <a:ext cx="2575352" cy="2070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078" tIns="11078" rIns="11078" bIns="11078" numCol="1" spcCol="38100" rtlCol="0" anchor="ctr">
            <a:spAutoFit/>
          </a:bodyPr>
          <a:lstStyle/>
          <a:p>
            <a:pPr algn="r" defTabSz="199426" hangingPunct="1">
              <a:lnSpc>
                <a:spcPct val="150000"/>
              </a:lnSpc>
            </a:pPr>
            <a:r>
              <a:rPr lang="en" altLang="zh-CN" sz="800" b="0" kern="1200" dirty="0">
                <a:solidFill>
                  <a:schemeClr val="bg1">
                    <a:lumMod val="50000"/>
                  </a:schemeClr>
                </a:solidFill>
                <a:latin typeface="SimHei" charset="-122"/>
                <a:ea typeface="SimHei" charset="-122"/>
                <a:cs typeface="SimHei" charset="-122"/>
              </a:rPr>
              <a:t>CONFIDENTIAL INFORMATION</a:t>
            </a:r>
            <a:endParaRPr lang="zh-CN" altLang="en-US" sz="800" b="0" kern="1200" dirty="0">
              <a:solidFill>
                <a:schemeClr val="bg1">
                  <a:lumMod val="50000"/>
                </a:schemeClr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3BCFB08-4BDD-C64E-8DFB-05A472F02512}"/>
              </a:ext>
            </a:extLst>
          </p:cNvPr>
          <p:cNvSpPr/>
          <p:nvPr/>
        </p:nvSpPr>
        <p:spPr>
          <a:xfrm>
            <a:off x="3368040" y="3322901"/>
            <a:ext cx="2483599" cy="344710"/>
          </a:xfrm>
          <a:prstGeom prst="rect">
            <a:avLst/>
          </a:prstGeom>
        </p:spPr>
        <p:txBody>
          <a:bodyPr wrap="square" lIns="72000" tIns="0" rIns="0" bIns="0">
            <a:spAutoFit/>
          </a:bodyPr>
          <a:lstStyle/>
          <a:p>
            <a:pPr lvl="0" algn="r" defTabSz="825485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JVET-AJ0156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F2C6169-22AC-A347-BA42-C8E93C85DF73}"/>
              </a:ext>
            </a:extLst>
          </p:cNvPr>
          <p:cNvSpPr/>
          <p:nvPr/>
        </p:nvSpPr>
        <p:spPr>
          <a:xfrm>
            <a:off x="3125166" y="4229830"/>
            <a:ext cx="2726473" cy="172355"/>
          </a:xfrm>
          <a:prstGeom prst="rect">
            <a:avLst/>
          </a:prstGeom>
        </p:spPr>
        <p:txBody>
          <a:bodyPr wrap="square" lIns="72000" tIns="0" rIns="0" bIns="0">
            <a:spAutoFit/>
          </a:bodyPr>
          <a:lstStyle/>
          <a:p>
            <a:pPr lvl="0" algn="r" defTabSz="825485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36th Meeting, </a:t>
            </a:r>
            <a:r>
              <a:rPr lang="en-US" altLang="zh-CN" sz="1000" dirty="0" err="1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Kemer</a:t>
            </a:r>
            <a:r>
              <a:rPr lang="en-US" altLang="zh-CN" sz="1000" dirty="0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, 1–8 November 2024</a:t>
            </a:r>
          </a:p>
        </p:txBody>
      </p: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id="{ABBCA972-B2FC-F140-A8D1-7E01466AB987}"/>
              </a:ext>
            </a:extLst>
          </p:cNvPr>
          <p:cNvCxnSpPr>
            <a:cxnSpLocks/>
          </p:cNvCxnSpPr>
          <p:nvPr/>
        </p:nvCxnSpPr>
        <p:spPr>
          <a:xfrm>
            <a:off x="3792733" y="4145697"/>
            <a:ext cx="20518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32508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7501" y="344489"/>
            <a:ext cx="5443538" cy="265112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TCL Medium" charset="0"/>
                <a:ea typeface="TCL Medium" charset="0"/>
                <a:cs typeface="TCL Medium" charset="0"/>
              </a:rPr>
              <a:t>Summary</a:t>
            </a:r>
            <a:endParaRPr kumimoji="1" lang="zh-CN" altLang="en-US" sz="1400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2E6D20B-5538-E34D-91FE-E40835CF0C83}" type="slidenum">
              <a:rPr kumimoji="1" lang="zh-CN" altLang="en-US" smtClean="0">
                <a:latin typeface="TCL Book" charset="0"/>
                <a:ea typeface="TCL Book" charset="0"/>
                <a:cs typeface="TCL Book" charset="0"/>
              </a:rPr>
              <a:pPr/>
              <a:t>2</a:t>
            </a:fld>
            <a:endParaRPr kumimoji="1" lang="zh-CN" altLang="en-US" dirty="0">
              <a:latin typeface="TCL Book" charset="0"/>
              <a:ea typeface="TCL Book" charset="0"/>
              <a:cs typeface="TCL Book" charset="0"/>
            </a:endParaRPr>
          </a:p>
        </p:txBody>
      </p:sp>
      <p:sp>
        <p:nvSpPr>
          <p:cNvPr id="25" name="Shape 246">
            <a:extLst>
              <a:ext uri="{FF2B5EF4-FFF2-40B4-BE49-F238E27FC236}">
                <a16:creationId xmlns:a16="http://schemas.microsoft.com/office/drawing/2014/main" id="{F67C33A2-0189-4B8B-A3F4-F6A21D40B8B5}"/>
              </a:ext>
            </a:extLst>
          </p:cNvPr>
          <p:cNvSpPr txBox="1">
            <a:spLocks/>
          </p:cNvSpPr>
          <p:nvPr/>
        </p:nvSpPr>
        <p:spPr>
          <a:xfrm>
            <a:off x="416410" y="1239144"/>
            <a:ext cx="8064675" cy="346249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 b="0" dirty="0">
                <a:latin typeface="TCL Medium" charset="0"/>
                <a:ea typeface="TCL Medium" charset="0"/>
                <a:cs typeface="TCL Medium" charset="0"/>
              </a:rPr>
              <a:t>Abstract</a:t>
            </a:r>
            <a:endParaRPr lang="x-none" altLang="zh-CN" sz="2500" b="0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7593" y="2061019"/>
            <a:ext cx="8174345" cy="984885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/>
          <a:p>
            <a:pPr lvl="0" algn="l"/>
            <a:r>
              <a:rPr lang="en-US" altLang="zh-CN" sz="1600" b="0" dirty="0">
                <a:latin typeface="TCL Medium" charset="0"/>
                <a:ea typeface="TCL Medium" charset="0"/>
                <a:cs typeface="TCL Medium" charset="0"/>
              </a:rPr>
              <a:t>This document reports the results of applying 8-tap interpolation filter with adaptive condition on reference sample filtering in angular mode of intra prediction. The performance is listed below.</a:t>
            </a:r>
          </a:p>
          <a:p>
            <a:pPr lvl="0" algn="l"/>
            <a:endParaRPr lang="en-US" altLang="zh-CN" sz="1600" b="0" dirty="0">
              <a:latin typeface="TCL Medium" charset="0"/>
              <a:ea typeface="TCL Medium" charset="0"/>
              <a:cs typeface="TCL Medium" charset="0"/>
            </a:endParaRPr>
          </a:p>
          <a:p>
            <a:pPr lvl="0" algn="l"/>
            <a:r>
              <a:rPr lang="en-US" altLang="zh-CN" sz="1600" b="0" dirty="0">
                <a:latin typeface="TCL Medium" charset="0"/>
                <a:ea typeface="TCL Medium" charset="0"/>
                <a:cs typeface="TCL Medium" charset="0"/>
              </a:rPr>
              <a:t>AI {</a:t>
            </a:r>
            <a:r>
              <a:rPr lang="en-US" altLang="zh-CN" sz="1600" dirty="0">
                <a:latin typeface="TCL Medium" charset="0"/>
                <a:ea typeface="TCL Medium" charset="0"/>
                <a:cs typeface="TCL Medium" charset="0"/>
              </a:rPr>
              <a:t>-0.050%,0.01%,0.01%,	</a:t>
            </a:r>
            <a:r>
              <a:rPr lang="en-US" altLang="zh-CN" sz="1600" b="0" dirty="0">
                <a:latin typeface="TCL Medium" charset="0"/>
                <a:ea typeface="TCL Medium" charset="0"/>
                <a:cs typeface="TCL Medium" charset="0"/>
              </a:rPr>
              <a:t>100.2%,99.0%,	100.8%,100.0%}</a:t>
            </a:r>
          </a:p>
        </p:txBody>
      </p:sp>
    </p:spTree>
    <p:extLst>
      <p:ext uri="{BB962C8B-B14F-4D97-AF65-F5344CB8AC3E}">
        <p14:creationId xmlns:p14="http://schemas.microsoft.com/office/powerpoint/2010/main" val="46100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CL Medium" charset="0"/>
                <a:ea typeface="TCL Medium" charset="0"/>
                <a:cs typeface="TCL Medium" charset="0"/>
              </a:rPr>
              <a:t>Proposed Method</a:t>
            </a:r>
            <a:endParaRPr kumimoji="1" lang="zh-CN" altLang="en-US" b="1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2E6D20B-5538-E34D-91FE-E40835CF0C83}" type="slidenum">
              <a:rPr kumimoji="1" lang="zh-CN" altLang="en-US" smtClean="0">
                <a:latin typeface="TCL Medium" charset="0"/>
                <a:ea typeface="TCL Medium" charset="0"/>
                <a:cs typeface="TCL Medium" charset="0"/>
              </a:rPr>
              <a:pPr/>
              <a:t>3</a:t>
            </a:fld>
            <a:endParaRPr kumimoji="1" lang="zh-CN" altLang="en-US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16" name="Shape 246">
            <a:extLst>
              <a:ext uri="{FF2B5EF4-FFF2-40B4-BE49-F238E27FC236}">
                <a16:creationId xmlns:a16="http://schemas.microsoft.com/office/drawing/2014/main" id="{2C406691-4682-3BC3-CABE-369115D6728B}"/>
              </a:ext>
            </a:extLst>
          </p:cNvPr>
          <p:cNvSpPr txBox="1">
            <a:spLocks/>
          </p:cNvSpPr>
          <p:nvPr/>
        </p:nvSpPr>
        <p:spPr>
          <a:xfrm>
            <a:off x="416410" y="1837444"/>
            <a:ext cx="8638673" cy="249299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0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1. Additional 8-taps interpolation filters in angular mode</a:t>
            </a:r>
            <a:endParaRPr lang="en-US" altLang="zh-CN" sz="1800" b="0" dirty="0">
              <a:solidFill>
                <a:srgbClr val="05A0B4"/>
              </a:solidFill>
              <a:highlight>
                <a:srgbClr val="FFFF00"/>
              </a:highlight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17" name="Shape 246">
            <a:extLst>
              <a:ext uri="{FF2B5EF4-FFF2-40B4-BE49-F238E27FC236}">
                <a16:creationId xmlns:a16="http://schemas.microsoft.com/office/drawing/2014/main" id="{48091CE9-3FE9-B3E1-6FF3-71CBDF4A4CB7}"/>
              </a:ext>
            </a:extLst>
          </p:cNvPr>
          <p:cNvSpPr txBox="1">
            <a:spLocks/>
          </p:cNvSpPr>
          <p:nvPr/>
        </p:nvSpPr>
        <p:spPr>
          <a:xfrm>
            <a:off x="416410" y="1239144"/>
            <a:ext cx="8064675" cy="346249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 b="0" dirty="0">
                <a:latin typeface="TCL Medium" charset="0"/>
                <a:ea typeface="TCL Medium" charset="0"/>
                <a:cs typeface="TCL Medium" charset="0"/>
              </a:rPr>
              <a:t>Method details</a:t>
            </a:r>
            <a:endParaRPr lang="x-none" altLang="zh-CN" sz="2500" b="0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18" name="Shape 246">
            <a:extLst>
              <a:ext uri="{FF2B5EF4-FFF2-40B4-BE49-F238E27FC236}">
                <a16:creationId xmlns:a16="http://schemas.microsoft.com/office/drawing/2014/main" id="{29A5DEEC-5657-666C-ACEF-19DFACAC13E2}"/>
              </a:ext>
            </a:extLst>
          </p:cNvPr>
          <p:cNvSpPr txBox="1">
            <a:spLocks/>
          </p:cNvSpPr>
          <p:nvPr/>
        </p:nvSpPr>
        <p:spPr>
          <a:xfrm>
            <a:off x="416410" y="3335193"/>
            <a:ext cx="8638673" cy="249299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0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2. Filter adaptive selection </a:t>
            </a:r>
            <a:endParaRPr lang="en-US" altLang="zh-CN" sz="1800" b="0" dirty="0">
              <a:solidFill>
                <a:srgbClr val="05A0B4"/>
              </a:solidFill>
              <a:highlight>
                <a:srgbClr val="FFFF00"/>
              </a:highlight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F8E46E0-0A93-94CE-C07A-059EAEF22677}"/>
              </a:ext>
            </a:extLst>
          </p:cNvPr>
          <p:cNvSpPr/>
          <p:nvPr/>
        </p:nvSpPr>
        <p:spPr>
          <a:xfrm>
            <a:off x="647700" y="3802793"/>
            <a:ext cx="10710994" cy="2154436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/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a). Intra prediction angle condition</a:t>
            </a:r>
          </a:p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	Angle distance farther from the horizontal or vertical</a:t>
            </a:r>
          </a:p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		min( abs( </a:t>
            </a:r>
            <a:r>
              <a:rPr lang="en-US" altLang="zh-CN" sz="1400" b="0" dirty="0" err="1">
                <a:latin typeface="TCL Medium" charset="0"/>
                <a:ea typeface="TCL Medium" charset="0"/>
                <a:cs typeface="TCL Medium" charset="0"/>
              </a:rPr>
              <a:t>intraPredAngle</a:t>
            </a:r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 - (</a:t>
            </a:r>
            <a:r>
              <a:rPr lang="en-US" altLang="zh-CN" sz="1400" b="0" dirty="0" err="1">
                <a:latin typeface="TCL Medium" charset="0"/>
                <a:ea typeface="TCL Medium" charset="0"/>
                <a:cs typeface="TCL Medium" charset="0"/>
              </a:rPr>
              <a:t>bExtIntraDir</a:t>
            </a:r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 ? EXT_HOR_IDX : HOR_IDX) ), abs( </a:t>
            </a:r>
            <a:r>
              <a:rPr lang="en-US" altLang="zh-CN" sz="1400" b="0" dirty="0" err="1">
                <a:latin typeface="TCL Medium" charset="0"/>
                <a:ea typeface="TCL Medium" charset="0"/>
                <a:cs typeface="TCL Medium" charset="0"/>
              </a:rPr>
              <a:t>intraPredAngle</a:t>
            </a:r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 - (</a:t>
            </a:r>
            <a:r>
              <a:rPr lang="en-US" altLang="zh-CN" sz="1400" b="0" dirty="0" err="1">
                <a:latin typeface="TCL Medium" charset="0"/>
                <a:ea typeface="TCL Medium" charset="0"/>
                <a:cs typeface="TCL Medium" charset="0"/>
              </a:rPr>
              <a:t>bExtIntraDir</a:t>
            </a:r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 ? EXT_VER_IDX : VER_IDX) ) )</a:t>
            </a:r>
          </a:p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	Adaptive angle distance thresholds on block size</a:t>
            </a:r>
          </a:p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		diff &gt; ((</a:t>
            </a:r>
            <a:r>
              <a:rPr lang="en-US" altLang="zh-CN" sz="1400" b="0" dirty="0" err="1">
                <a:latin typeface="TCL Medium" charset="0"/>
                <a:ea typeface="TCL Medium" charset="0"/>
                <a:cs typeface="TCL Medium" charset="0"/>
              </a:rPr>
              <a:t>bExtIntraDir</a:t>
            </a:r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 ? log2Size : log2Size/2))</a:t>
            </a:r>
          </a:p>
          <a:p>
            <a:pPr lvl="0" algn="l"/>
            <a:endParaRPr lang="en-US" altLang="zh-CN" sz="1400" b="0" dirty="0">
              <a:latin typeface="TCL Medium" charset="0"/>
              <a:ea typeface="TCL Medium" charset="0"/>
              <a:cs typeface="TCL Medium" charset="0"/>
            </a:endParaRPr>
          </a:p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b). Block size condition</a:t>
            </a:r>
          </a:p>
          <a:p>
            <a:pPr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	Smaller blocks</a:t>
            </a:r>
          </a:p>
          <a:p>
            <a:pPr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		log2Size &lt; ( </a:t>
            </a:r>
            <a:r>
              <a:rPr lang="en-US" altLang="zh-CN" sz="1400" b="0" dirty="0" err="1">
                <a:latin typeface="TCL Medium" charset="0"/>
                <a:ea typeface="TCL Medium" charset="0"/>
                <a:cs typeface="TCL Medium" charset="0"/>
              </a:rPr>
              <a:t>bExtIntraDir</a:t>
            </a:r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 ? 6 : 4)</a:t>
            </a:r>
          </a:p>
          <a:p>
            <a:pPr lvl="0" algn="r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* log2Size = ((floorLog2(width) + floorLog2(height)) &gt;&gt; 1)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C59CB22-A367-A987-6F53-CD596F9483DC}"/>
              </a:ext>
            </a:extLst>
          </p:cNvPr>
          <p:cNvSpPr/>
          <p:nvPr/>
        </p:nvSpPr>
        <p:spPr>
          <a:xfrm>
            <a:off x="647700" y="2305044"/>
            <a:ext cx="7943055" cy="861774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/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32 phases and 64 phases 8-tap interpolation filter</a:t>
            </a:r>
          </a:p>
          <a:p>
            <a:pPr lvl="0" algn="l"/>
            <a:endParaRPr lang="en-US" altLang="zh-CN" sz="1400" b="0" dirty="0">
              <a:latin typeface="TCL Medium" charset="0"/>
              <a:ea typeface="TCL Medium" charset="0"/>
              <a:cs typeface="TCL Medium" charset="0"/>
            </a:endParaRPr>
          </a:p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Implemented in the function of </a:t>
            </a:r>
            <a:r>
              <a:rPr lang="en-US" altLang="zh-CN" sz="1400" b="0" i="1" dirty="0" err="1">
                <a:latin typeface="TCL Medium" charset="0"/>
                <a:ea typeface="TCL Medium" charset="0"/>
                <a:cs typeface="TCL Medium" charset="0"/>
              </a:rPr>
              <a:t>xPredIntraAng</a:t>
            </a:r>
            <a:r>
              <a:rPr lang="en-US" altLang="zh-CN" sz="1400" b="0" i="1" dirty="0">
                <a:latin typeface="TCL Medium" charset="0"/>
                <a:ea typeface="TCL Medium" charset="0"/>
                <a:cs typeface="TCL Medium" charset="0"/>
              </a:rPr>
              <a:t>() </a:t>
            </a:r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along with existing 6-taps interpolation filter</a:t>
            </a:r>
          </a:p>
          <a:p>
            <a:pPr lvl="0" algn="l"/>
            <a:r>
              <a:rPr lang="en-US" altLang="zh-CN" sz="1400" b="0" dirty="0">
                <a:latin typeface="TCL Medium" charset="0"/>
                <a:ea typeface="TCL Medium" charset="0"/>
                <a:cs typeface="TCL Medium" charset="0"/>
              </a:rPr>
              <a:t>	affected tools: DIMD, OBIC, TIMD, SGPM, and conventional intra prediction</a:t>
            </a:r>
          </a:p>
        </p:txBody>
      </p:sp>
    </p:spTree>
    <p:extLst>
      <p:ext uri="{BB962C8B-B14F-4D97-AF65-F5344CB8AC3E}">
        <p14:creationId xmlns:p14="http://schemas.microsoft.com/office/powerpoint/2010/main" val="10661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CL Medium" charset="0"/>
                <a:ea typeface="TCL Medium" charset="0"/>
                <a:cs typeface="TCL Medium" charset="0"/>
              </a:rPr>
              <a:t>Diagram of adaptive filter selection</a:t>
            </a:r>
            <a:endParaRPr kumimoji="1" lang="zh-CN" altLang="en-US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2E6D20B-5538-E34D-91FE-E40835CF0C83}" type="slidenum">
              <a:rPr kumimoji="1" lang="zh-CN" altLang="en-US" smtClean="0">
                <a:latin typeface="TCL Medium" charset="0"/>
                <a:ea typeface="TCL Medium" charset="0"/>
                <a:cs typeface="TCL Medium" charset="0"/>
              </a:rPr>
              <a:pPr/>
              <a:t>4</a:t>
            </a:fld>
            <a:endParaRPr kumimoji="1" lang="zh-CN" altLang="en-US" dirty="0">
              <a:latin typeface="TCL Medium" charset="0"/>
              <a:ea typeface="TCL Medium" charset="0"/>
              <a:cs typeface="TCL Medium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2CB46C8-2993-B524-57C1-2FE9C4258F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3" t="11411" r="9487" b="10513"/>
          <a:stretch/>
        </p:blipFill>
        <p:spPr bwMode="auto">
          <a:xfrm>
            <a:off x="3972341" y="1462253"/>
            <a:ext cx="3577396" cy="35556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D9CA715-43B2-62B4-C58B-26E9BD6159A1}"/>
              </a:ext>
            </a:extLst>
          </p:cNvPr>
          <p:cNvSpPr txBox="1"/>
          <p:nvPr/>
        </p:nvSpPr>
        <p:spPr>
          <a:xfrm>
            <a:off x="2881518" y="5285797"/>
            <a:ext cx="57590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block with possible directions (only on fractional direction)</a:t>
            </a: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blue slope, 8-taps interpolation filer</a:t>
            </a: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red slope, 6-taps interpolation filter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117181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线条"/>
          <p:cNvSpPr/>
          <p:nvPr/>
        </p:nvSpPr>
        <p:spPr>
          <a:xfrm flipV="1">
            <a:off x="1660386" y="1008304"/>
            <a:ext cx="954260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36000" tIns="36000" rIns="36000" bIns="36000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92" dirty="0">
              <a:solidFill>
                <a:schemeClr val="bg2">
                  <a:lumMod val="50000"/>
                </a:schemeClr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6" name="圆形"/>
          <p:cNvSpPr>
            <a:spLocks noChangeAspect="1"/>
          </p:cNvSpPr>
          <p:nvPr/>
        </p:nvSpPr>
        <p:spPr>
          <a:xfrm>
            <a:off x="445319" y="332520"/>
            <a:ext cx="1317203" cy="131720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</p:spPr>
        <p:txBody>
          <a:bodyPr wrap="square" lIns="36000" tIns="36000" rIns="36000" bIns="3600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92" dirty="0">
              <a:solidFill>
                <a:schemeClr val="tx1">
                  <a:lumMod val="65000"/>
                  <a:lumOff val="35000"/>
                </a:schemeClr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8" name="CONTENTS"/>
          <p:cNvSpPr txBox="1"/>
          <p:nvPr/>
        </p:nvSpPr>
        <p:spPr>
          <a:xfrm>
            <a:off x="445319" y="822741"/>
            <a:ext cx="1317203" cy="37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noAutofit/>
          </a:bodyPr>
          <a:lstStyle>
            <a:lvl1pPr defTabSz="457200">
              <a:defRPr sz="4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defTabSz="914400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800" b="0" kern="1200" dirty="0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Result</a:t>
            </a:r>
            <a:endParaRPr lang="x-none" altLang="zh-CN" sz="1800" b="0" kern="1200" dirty="0">
              <a:solidFill>
                <a:schemeClr val="bg1"/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10" name="圆形"/>
          <p:cNvSpPr>
            <a:spLocks noChangeAspect="1"/>
          </p:cNvSpPr>
          <p:nvPr/>
        </p:nvSpPr>
        <p:spPr>
          <a:xfrm>
            <a:off x="2018472" y="1403489"/>
            <a:ext cx="130344" cy="130342"/>
          </a:xfrm>
          <a:prstGeom prst="ellipse">
            <a:avLst/>
          </a:prstGeom>
          <a:solidFill>
            <a:srgbClr val="DC3E33">
              <a:alpha val="50000"/>
            </a:srgbClr>
          </a:solidFill>
          <a:ln w="12700">
            <a:miter lim="400000"/>
          </a:ln>
        </p:spPr>
        <p:txBody>
          <a:bodyPr lIns="36000" tIns="36000" rIns="36000" bIns="36000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92" dirty="0">
              <a:solidFill>
                <a:schemeClr val="tx1"/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11" name="圆形"/>
          <p:cNvSpPr>
            <a:spLocks noChangeAspect="1"/>
          </p:cNvSpPr>
          <p:nvPr/>
        </p:nvSpPr>
        <p:spPr>
          <a:xfrm>
            <a:off x="1898924" y="1231769"/>
            <a:ext cx="260684" cy="260684"/>
          </a:xfrm>
          <a:prstGeom prst="ellipse">
            <a:avLst/>
          </a:prstGeom>
          <a:solidFill>
            <a:srgbClr val="DC3E33"/>
          </a:solidFill>
          <a:ln w="12700">
            <a:miter lim="400000"/>
          </a:ln>
        </p:spPr>
        <p:txBody>
          <a:bodyPr lIns="0" tIns="0" rIns="18000" bIns="18000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rPr lang="en-US" altLang="zh-CN" sz="1221" i="1" dirty="0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1</a:t>
            </a:r>
            <a:endParaRPr sz="1221" i="1" dirty="0">
              <a:solidFill>
                <a:schemeClr val="bg1"/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12" name="TCL概况"/>
          <p:cNvSpPr txBox="1"/>
          <p:nvPr/>
        </p:nvSpPr>
        <p:spPr>
          <a:xfrm>
            <a:off x="1924591" y="1570336"/>
            <a:ext cx="3862255" cy="1083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36000" rIns="36000" bIns="36000" anchor="t">
            <a:noAutofit/>
          </a:bodyPr>
          <a:lstStyle>
            <a:lvl1pPr algn="l" defTabSz="457200">
              <a:defRPr sz="4000" b="0">
                <a:solidFill>
                  <a:srgbClr val="5E5E5E"/>
                </a:solidFill>
                <a:latin typeface="FZLanTingHeiS-DB1-GBK"/>
                <a:ea typeface="FZLanTingHeiS-DB1-GBK"/>
                <a:cs typeface="FZLanTingHeiS-DB1-GBK"/>
                <a:sym typeface="FZLanTingHeiS-DB1-GBK"/>
              </a:defRPr>
            </a:lvl1pPr>
          </a:lstStyle>
          <a:p>
            <a:pPr defTabSz="531801" hangingPunct="1">
              <a:lnSpc>
                <a:spcPct val="120000"/>
              </a:lnSpc>
            </a:pPr>
            <a:r>
              <a:rPr kumimoji="1" lang="en-US" altLang="zh-CN" sz="2000" kern="1200" dirty="0">
                <a:solidFill>
                  <a:schemeClr val="tx1"/>
                </a:solidFill>
                <a:latin typeface="TCL Medium" charset="0"/>
                <a:ea typeface="TCL Medium" charset="0"/>
                <a:cs typeface="TCL Medium" charset="0"/>
              </a:rPr>
              <a:t>ECM 14.0 </a:t>
            </a:r>
          </a:p>
        </p:txBody>
      </p:sp>
      <p:sp>
        <p:nvSpPr>
          <p:cNvPr id="39" name="圆形"/>
          <p:cNvSpPr>
            <a:spLocks noChangeAspect="1"/>
          </p:cNvSpPr>
          <p:nvPr/>
        </p:nvSpPr>
        <p:spPr>
          <a:xfrm>
            <a:off x="6348609" y="1425242"/>
            <a:ext cx="130344" cy="130342"/>
          </a:xfrm>
          <a:prstGeom prst="ellipse">
            <a:avLst/>
          </a:prstGeom>
          <a:solidFill>
            <a:srgbClr val="DC3E33">
              <a:alpha val="50000"/>
            </a:srgbClr>
          </a:solidFill>
          <a:ln w="12700">
            <a:miter lim="400000"/>
          </a:ln>
        </p:spPr>
        <p:txBody>
          <a:bodyPr lIns="36000" tIns="36000" rIns="36000" bIns="36000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92" dirty="0">
              <a:solidFill>
                <a:schemeClr val="tx1"/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40" name="圆形"/>
          <p:cNvSpPr>
            <a:spLocks noChangeAspect="1"/>
          </p:cNvSpPr>
          <p:nvPr/>
        </p:nvSpPr>
        <p:spPr>
          <a:xfrm>
            <a:off x="6229059" y="1253524"/>
            <a:ext cx="260684" cy="260684"/>
          </a:xfrm>
          <a:prstGeom prst="ellipse">
            <a:avLst/>
          </a:prstGeom>
          <a:solidFill>
            <a:srgbClr val="DC3E33"/>
          </a:solidFill>
          <a:ln w="12700">
            <a:miter lim="400000"/>
          </a:ln>
        </p:spPr>
        <p:txBody>
          <a:bodyPr lIns="0" tIns="0" rIns="18000" bIns="18000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rPr lang="en-US" altLang="zh-CN" sz="1221" i="1" dirty="0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2</a:t>
            </a:r>
            <a:endParaRPr sz="1221" i="1" dirty="0">
              <a:solidFill>
                <a:schemeClr val="bg1"/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23" name="TCL概况">
            <a:extLst>
              <a:ext uri="{FF2B5EF4-FFF2-40B4-BE49-F238E27FC236}">
                <a16:creationId xmlns:a16="http://schemas.microsoft.com/office/drawing/2014/main" id="{F284CC3C-9A2D-1A48-BE43-530CF10F2BEC}"/>
              </a:ext>
            </a:extLst>
          </p:cNvPr>
          <p:cNvSpPr txBox="1"/>
          <p:nvPr/>
        </p:nvSpPr>
        <p:spPr>
          <a:xfrm>
            <a:off x="6233882" y="1570336"/>
            <a:ext cx="3902895" cy="1083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36000" rIns="36000" bIns="36000" anchor="t">
            <a:noAutofit/>
          </a:bodyPr>
          <a:lstStyle>
            <a:lvl1pPr algn="l" defTabSz="457200">
              <a:defRPr sz="4000" b="0">
                <a:solidFill>
                  <a:srgbClr val="5E5E5E"/>
                </a:solidFill>
                <a:latin typeface="FZLanTingHeiS-DB1-GBK"/>
                <a:ea typeface="FZLanTingHeiS-DB1-GBK"/>
                <a:cs typeface="FZLanTingHeiS-DB1-GBK"/>
                <a:sym typeface="FZLanTingHeiS-DB1-GBK"/>
              </a:defRPr>
            </a:lvl1pPr>
          </a:lstStyle>
          <a:p>
            <a:pPr lvl="0" defTabSz="531801" hangingPunct="1">
              <a:lnSpc>
                <a:spcPct val="120000"/>
              </a:lnSpc>
            </a:pPr>
            <a:r>
              <a:rPr kumimoji="1" lang="en-US" altLang="zh-CN" sz="2000" kern="1200" dirty="0">
                <a:solidFill>
                  <a:prstClr val="black"/>
                </a:solidFill>
                <a:latin typeface="TCL Medium" charset="0"/>
                <a:ea typeface="TCL Medium" charset="0"/>
                <a:cs typeface="TCL Medium" charset="0"/>
                <a:sym typeface="Helvetica Neue"/>
              </a:rPr>
              <a:t>CTC AI condition</a:t>
            </a:r>
          </a:p>
          <a:p>
            <a:pPr lvl="0" defTabSz="531801" hangingPunct="1">
              <a:lnSpc>
                <a:spcPct val="120000"/>
              </a:lnSpc>
            </a:pPr>
            <a:r>
              <a:rPr kumimoji="1" lang="en-US" altLang="zh-CN" sz="2000" kern="1200" dirty="0">
                <a:solidFill>
                  <a:prstClr val="black"/>
                </a:solidFill>
                <a:latin typeface="TCL Medium" charset="0"/>
                <a:ea typeface="TCL Medium" charset="0"/>
                <a:cs typeface="TCL Medium" charset="0"/>
                <a:sym typeface="Helvetica Neue"/>
              </a:rPr>
              <a:t>&amp; partial RA condition result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10B25F7-8346-69CB-58AB-0FD25A001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340421"/>
              </p:ext>
            </p:extLst>
          </p:nvPr>
        </p:nvGraphicFramePr>
        <p:xfrm>
          <a:off x="998289" y="2419352"/>
          <a:ext cx="9899014" cy="37563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2936">
                  <a:extLst>
                    <a:ext uri="{9D8B030D-6E8A-4147-A177-3AD203B41FA5}">
                      <a16:colId xmlns:a16="http://schemas.microsoft.com/office/drawing/2014/main" val="313614325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2371895014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1206708846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137000028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791689928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101601779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737979636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232384024"/>
                    </a:ext>
                  </a:extLst>
                </a:gridCol>
              </a:tblGrid>
              <a:tr h="228392">
                <a:tc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All Intra Main 10 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36696"/>
                  </a:ext>
                </a:extLst>
              </a:tr>
              <a:tr h="228392">
                <a:tc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Over ECM-14.0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566082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Y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U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V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EncVmPeak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DecVmPeak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931778934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-0.023%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0.099%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-0.029%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101.7%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344413342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-0.015%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361010450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0.071%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421172679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-0.107%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07330211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-0.081%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97.0%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98.9%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46909331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Overall 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-0.050%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0.01%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0.01%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100.2%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99.0%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100.8%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100.0%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67174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-0.079%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-0.093%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-0.159%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98.1%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101.0%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6125216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-0.116%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-0.219%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-0.047%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2616269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-0.056%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-0.050%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102.5%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654718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24239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线条"/>
          <p:cNvSpPr/>
          <p:nvPr/>
        </p:nvSpPr>
        <p:spPr>
          <a:xfrm flipV="1">
            <a:off x="1660386" y="1008304"/>
            <a:ext cx="954260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36000" tIns="36000" rIns="36000" bIns="36000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92" dirty="0">
              <a:solidFill>
                <a:schemeClr val="bg2">
                  <a:lumMod val="50000"/>
                </a:schemeClr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6" name="圆形"/>
          <p:cNvSpPr>
            <a:spLocks noChangeAspect="1"/>
          </p:cNvSpPr>
          <p:nvPr/>
        </p:nvSpPr>
        <p:spPr>
          <a:xfrm>
            <a:off x="445319" y="332520"/>
            <a:ext cx="1317203" cy="131720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</p:spPr>
        <p:txBody>
          <a:bodyPr wrap="square" lIns="36000" tIns="36000" rIns="36000" bIns="3600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92" dirty="0">
              <a:solidFill>
                <a:schemeClr val="tx1">
                  <a:lumMod val="65000"/>
                  <a:lumOff val="35000"/>
                </a:schemeClr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8" name="CONTENTS"/>
          <p:cNvSpPr txBox="1"/>
          <p:nvPr/>
        </p:nvSpPr>
        <p:spPr>
          <a:xfrm>
            <a:off x="445319" y="822741"/>
            <a:ext cx="1317203" cy="37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noAutofit/>
          </a:bodyPr>
          <a:lstStyle>
            <a:lvl1pPr defTabSz="457200">
              <a:defRPr sz="4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defTabSz="914400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800" b="0" kern="1200" dirty="0">
                <a:solidFill>
                  <a:schemeClr val="bg1"/>
                </a:solidFill>
                <a:latin typeface="TCL Medium" charset="0"/>
                <a:ea typeface="TCL Medium" charset="0"/>
                <a:cs typeface="TCL Medium" charset="0"/>
              </a:rPr>
              <a:t>Result</a:t>
            </a:r>
            <a:endParaRPr lang="x-none" altLang="zh-CN" sz="1800" b="0" kern="1200" dirty="0">
              <a:solidFill>
                <a:schemeClr val="bg1"/>
              </a:solidFill>
              <a:latin typeface="TCL Medium" charset="0"/>
              <a:ea typeface="TCL Medium" charset="0"/>
              <a:cs typeface="TCL Medium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8AC50F7-0CBE-3C0E-6512-70BE22B044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128324"/>
              </p:ext>
            </p:extLst>
          </p:nvPr>
        </p:nvGraphicFramePr>
        <p:xfrm>
          <a:off x="1066800" y="2168802"/>
          <a:ext cx="9848850" cy="3790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>
                  <a:extLst>
                    <a:ext uri="{9D8B030D-6E8A-4147-A177-3AD203B41FA5}">
                      <a16:colId xmlns:a16="http://schemas.microsoft.com/office/drawing/2014/main" val="2148486407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1327680012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4158318066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331345025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155555932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903561658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491960549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565508447"/>
                    </a:ext>
                  </a:extLst>
                </a:gridCol>
              </a:tblGrid>
              <a:tr h="63950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Random Access Main 10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201868"/>
                  </a:ext>
                </a:extLst>
              </a:tr>
              <a:tr h="63950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Over ECM-14.0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59267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3364732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A1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0476462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A2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489347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2530397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0.22%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97.8%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48612574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02044319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Overall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#VALUE!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#DIV/0!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2684670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9190164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97.3%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45692481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TGM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038914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60856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CL Medium" charset="0"/>
                <a:ea typeface="TCL Medium" charset="0"/>
                <a:cs typeface="TCL Medium" charset="0"/>
              </a:rPr>
              <a:t>Conclusion</a:t>
            </a:r>
            <a:endParaRPr kumimoji="1" lang="zh-CN" altLang="en-US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2E6D20B-5538-E34D-91FE-E40835CF0C83}" type="slidenum">
              <a:rPr kumimoji="1" lang="zh-CN" altLang="en-US" smtClean="0">
                <a:latin typeface="TCL Medium" charset="0"/>
                <a:ea typeface="TCL Medium" charset="0"/>
                <a:cs typeface="TCL Medium" charset="0"/>
              </a:rPr>
              <a:pPr/>
              <a:t>7</a:t>
            </a:fld>
            <a:endParaRPr kumimoji="1" lang="zh-CN" altLang="en-US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2" name="Shape 246">
            <a:extLst>
              <a:ext uri="{FF2B5EF4-FFF2-40B4-BE49-F238E27FC236}">
                <a16:creationId xmlns:a16="http://schemas.microsoft.com/office/drawing/2014/main" id="{68A57893-B394-6598-6F7F-B05BE668B74B}"/>
              </a:ext>
            </a:extLst>
          </p:cNvPr>
          <p:cNvSpPr txBox="1">
            <a:spLocks/>
          </p:cNvSpPr>
          <p:nvPr/>
        </p:nvSpPr>
        <p:spPr>
          <a:xfrm>
            <a:off x="416410" y="1239144"/>
            <a:ext cx="8064675" cy="346249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 b="0" dirty="0">
                <a:latin typeface="TCL Medium" charset="0"/>
                <a:ea typeface="TCL Medium" charset="0"/>
                <a:cs typeface="TCL Medium" charset="0"/>
              </a:rPr>
              <a:t>Recommendation</a:t>
            </a:r>
            <a:endParaRPr lang="x-none" altLang="zh-CN" sz="2500" b="0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20C4C50-4207-48D7-1F03-7DFCF1D3E665}"/>
              </a:ext>
            </a:extLst>
          </p:cNvPr>
          <p:cNvSpPr/>
          <p:nvPr/>
        </p:nvSpPr>
        <p:spPr>
          <a:xfrm>
            <a:off x="407593" y="2061019"/>
            <a:ext cx="8174345" cy="246221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/>
          <a:p>
            <a:pPr lvl="0" algn="l"/>
            <a:r>
              <a:rPr lang="en-US" altLang="zh-CN" sz="1600" b="0" dirty="0">
                <a:latin typeface="TCL Medium" charset="0"/>
                <a:ea typeface="TCL Medium" charset="0"/>
                <a:cs typeface="TCL Medium" charset="0"/>
              </a:rPr>
              <a:t>It is recommended to include this proposal into next round of EE2.</a:t>
            </a:r>
          </a:p>
        </p:txBody>
      </p:sp>
      <p:sp>
        <p:nvSpPr>
          <p:cNvPr id="7" name="Shape 246">
            <a:extLst>
              <a:ext uri="{FF2B5EF4-FFF2-40B4-BE49-F238E27FC236}">
                <a16:creationId xmlns:a16="http://schemas.microsoft.com/office/drawing/2014/main" id="{94E47C55-44B6-7A88-0383-F112771B7B35}"/>
              </a:ext>
            </a:extLst>
          </p:cNvPr>
          <p:cNvSpPr txBox="1">
            <a:spLocks/>
          </p:cNvSpPr>
          <p:nvPr/>
        </p:nvSpPr>
        <p:spPr>
          <a:xfrm>
            <a:off x="425227" y="3685828"/>
            <a:ext cx="8064675" cy="346249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 b="0" dirty="0">
                <a:latin typeface="TCL Medium" charset="0"/>
                <a:ea typeface="TCL Medium" charset="0"/>
                <a:cs typeface="TCL Medium" charset="0"/>
              </a:rPr>
              <a:t>Crosscheck</a:t>
            </a:r>
            <a:endParaRPr lang="x-none" altLang="zh-CN" sz="2500" b="0" dirty="0">
              <a:latin typeface="TCL Medium" charset="0"/>
              <a:ea typeface="TCL Medium" charset="0"/>
              <a:cs typeface="TCL Medium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CE1144B-C1ED-6EA6-CBE2-5538DD73D349}"/>
              </a:ext>
            </a:extLst>
          </p:cNvPr>
          <p:cNvSpPr/>
          <p:nvPr/>
        </p:nvSpPr>
        <p:spPr>
          <a:xfrm>
            <a:off x="416410" y="4507703"/>
            <a:ext cx="8174345" cy="246221"/>
          </a:xfrm>
          <a:prstGeom prst="rect">
            <a:avLst/>
          </a:prstGeom>
        </p:spPr>
        <p:txBody>
          <a:bodyPr wrap="square" lIns="36000" tIns="0" rIns="0" bIns="0" anchor="t">
            <a:spAutoFit/>
          </a:bodyPr>
          <a:lstStyle/>
          <a:p>
            <a:pPr lvl="0" algn="l"/>
            <a:r>
              <a:rPr lang="en-US" altLang="zh-CN" sz="1600" b="0" dirty="0">
                <a:latin typeface="TCL Medium" charset="0"/>
                <a:ea typeface="TCL Medium" charset="0"/>
                <a:cs typeface="TCL Medium" charset="0"/>
              </a:rPr>
              <a:t>JVET-AJ0322 by Kyungpook National University (On-going) </a:t>
            </a:r>
          </a:p>
        </p:txBody>
      </p:sp>
    </p:spTree>
    <p:extLst>
      <p:ext uri="{BB962C8B-B14F-4D97-AF65-F5344CB8AC3E}">
        <p14:creationId xmlns:p14="http://schemas.microsoft.com/office/powerpoint/2010/main" val="193068834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86006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9773</TotalTime>
  <Words>709</Words>
  <Application>Microsoft Office PowerPoint</Application>
  <PresentationFormat>自定义</PresentationFormat>
  <Paragraphs>208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FZLanTingHei-M-GBK</vt:lpstr>
      <vt:lpstr>Helvetica Neue</vt:lpstr>
      <vt:lpstr>TCL Bold</vt:lpstr>
      <vt:lpstr>TCL Book</vt:lpstr>
      <vt:lpstr>TCL Medium</vt:lpstr>
      <vt:lpstr>黑体</vt:lpstr>
      <vt:lpstr>微软雅黑</vt:lpstr>
      <vt:lpstr>Arial</vt:lpstr>
      <vt:lpstr>Times New Roman</vt:lpstr>
      <vt:lpstr>自定义设计方案</vt:lpstr>
      <vt:lpstr>PowerPoint 演示文稿</vt:lpstr>
      <vt:lpstr>Summary</vt:lpstr>
      <vt:lpstr>Proposed Method</vt:lpstr>
      <vt:lpstr>Diagram of adaptive filter selection</vt:lpstr>
      <vt:lpstr>PowerPoint 演示文稿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董天宇</dc:creator>
  <cp:lastModifiedBy>董天宇</cp:lastModifiedBy>
  <cp:revision>714</cp:revision>
  <cp:lastPrinted>2020-02-24T04:47:53Z</cp:lastPrinted>
  <dcterms:modified xsi:type="dcterms:W3CDTF">2024-11-03T06:58:41Z</dcterms:modified>
</cp:coreProperties>
</file>