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sldIdLst>
    <p:sldId id="256" r:id="rId2"/>
    <p:sldId id="257" r:id="rId3"/>
    <p:sldId id="265" r:id="rId4"/>
    <p:sldId id="259" r:id="rId5"/>
    <p:sldId id="258" r:id="rId6"/>
    <p:sldId id="263" r:id="rId7"/>
  </p:sldIdLst>
  <p:sldSz cx="12192000" cy="6858000"/>
  <p:notesSz cx="6858000" cy="9144000"/>
  <p:embeddedFontLst>
    <p:embeddedFont>
      <p:font typeface="Cambria Math" panose="02040503050406030204" pitchFamily="18" charset="0"/>
      <p:regular r:id="rId8"/>
    </p:embeddedFont>
    <p:embeddedFont>
      <p:font typeface="Gotham Book" pitchFamily="50" charset="0"/>
      <p:regular r:id="rId9"/>
    </p:embeddedFont>
    <p:embeddedFont>
      <p:font typeface="Gotham Medium" pitchFamily="50" charset="0"/>
      <p:regular r:id="rId10"/>
    </p:embeddedFont>
    <p:embeddedFont>
      <p:font typeface="Segoe UI" panose="020B0502040204020203" pitchFamily="34" charset="0"/>
      <p:regular r:id="rId11"/>
      <p:bold r:id="rId12"/>
      <p:italic r:id="rId13"/>
      <p:boldItalic r:id="rId14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0BB9B10A-EEC0-4946-AFEB-084AFD805CBE}">
          <p14:sldIdLst>
            <p14:sldId id="256"/>
            <p14:sldId id="257"/>
            <p14:sldId id="265"/>
            <p14:sldId id="259"/>
            <p14:sldId id="258"/>
            <p14:sldId id="263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–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EC20E35-A176-4012-BC5E-935CFFF8708E}" styleName="Medium Style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1E4AEA4-8DFA-4A89-87EB-49C32662AFE0}" styleName="Medium Style 2 –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973" autoAdjust="0"/>
    <p:restoredTop sz="93826" autoAdjust="0"/>
  </p:normalViewPr>
  <p:slideViewPr>
    <p:cSldViewPr snapToGrid="0">
      <p:cViewPr varScale="1">
        <p:scale>
          <a:sx n="63" d="100"/>
          <a:sy n="63" d="100"/>
        </p:scale>
        <p:origin x="688" y="48"/>
      </p:cViewPr>
      <p:guideLst/>
    </p:cSldViewPr>
  </p:slideViewPr>
  <p:outlineViewPr>
    <p:cViewPr>
      <p:scale>
        <a:sx n="33" d="100"/>
        <a:sy n="33" d="100"/>
      </p:scale>
      <p:origin x="0" y="-2236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font" Target="fonts/font5.fntdata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font" Target="fonts/font3.fntdata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31293D-BE7E-46E0-4003-080A923C3CA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08450" y="2209125"/>
            <a:ext cx="6915992" cy="1747879"/>
          </a:xfrm>
        </p:spPr>
        <p:txBody>
          <a:bodyPr anchor="b">
            <a:normAutofit/>
          </a:bodyPr>
          <a:lstStyle>
            <a:lvl1pPr algn="l">
              <a:defRPr sz="3600">
                <a:solidFill>
                  <a:schemeClr val="bg1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en-GB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5A5889B-6DA3-B274-6277-87401AD2136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08450" y="4017696"/>
            <a:ext cx="6915992" cy="1341254"/>
          </a:xfrm>
        </p:spPr>
        <p:txBody>
          <a:bodyPr/>
          <a:lstStyle>
            <a:lvl1pPr marL="0" indent="0" algn="l">
              <a:buNone/>
              <a:defRPr sz="20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291D024-9A01-63DC-4826-587E1C2980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C79004-0D8D-4D46-AA17-4A5ACD4A6CEF}" type="datetimeFigureOut">
              <a:rPr lang="en-GB" smtClean="0"/>
              <a:t>03/11/2024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78C527C-96B1-BC52-BFAE-984C3B4137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A500555-426A-DF2F-08BD-DB92E5DB3F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F592DE-FA29-4DD3-8918-9C3390A989B1}" type="slidenum">
              <a:rPr lang="en-GB" smtClean="0"/>
              <a:t>‹#›</a:t>
            </a:fld>
            <a:endParaRPr lang="en-GB"/>
          </a:p>
        </p:txBody>
      </p:sp>
      <p:pic>
        <p:nvPicPr>
          <p:cNvPr id="7" name="图片 8">
            <a:extLst>
              <a:ext uri="{FF2B5EF4-FFF2-40B4-BE49-F238E27FC236}">
                <a16:creationId xmlns:a16="http://schemas.microsoft.com/office/drawing/2014/main" id="{695C8B7D-939E-BD8F-AAE5-A70CD995469E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87" y="1118301"/>
            <a:ext cx="2646628" cy="6085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57067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6D00EDE-EAB1-599D-98B8-649D3782DC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C79004-0D8D-4D46-AA17-4A5ACD4A6CEF}" type="datetimeFigureOut">
              <a:rPr lang="en-GB" smtClean="0"/>
              <a:pPr/>
              <a:t>03/11/2024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6A38FCC-C418-83C8-808E-479188112B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1539093-BC2C-24FB-002D-BC69132627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F592DE-FA29-4DD3-8918-9C3390A989B1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6" name="图片 10" descr="徽标, 公司名称&#10;&#10;描述已自动生成">
            <a:extLst>
              <a:ext uri="{FF2B5EF4-FFF2-40B4-BE49-F238E27FC236}">
                <a16:creationId xmlns:a16="http://schemas.microsoft.com/office/drawing/2014/main" id="{1DBE108A-E673-D647-510C-087DBD78C3A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308600" y="2552700"/>
            <a:ext cx="1574800" cy="1752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44947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B65476-598D-8ABD-BD31-4DF2120F74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920CF0-3E4B-410D-AF6A-2B260106404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901700"/>
            <a:ext cx="10515600" cy="5275263"/>
          </a:xfrm>
        </p:spPr>
        <p:txBody>
          <a:bodyPr/>
          <a:lstStyle>
            <a:lvl1pPr>
              <a:lnSpc>
                <a:spcPct val="120000"/>
              </a:lnSpc>
              <a:defRPr/>
            </a:lvl1pPr>
            <a:lvl2pPr>
              <a:lnSpc>
                <a:spcPct val="120000"/>
              </a:lnSpc>
              <a:defRPr/>
            </a:lvl2pPr>
            <a:lvl3pPr>
              <a:lnSpc>
                <a:spcPct val="120000"/>
              </a:lnSpc>
              <a:defRPr/>
            </a:lvl3pPr>
            <a:lvl4pPr>
              <a:lnSpc>
                <a:spcPct val="120000"/>
              </a:lnSpc>
              <a:defRPr/>
            </a:lvl4pPr>
            <a:lvl5pPr>
              <a:lnSpc>
                <a:spcPct val="120000"/>
              </a:lnSpc>
              <a:defRPr/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9527290-70DB-569B-DA08-76D4619803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C79004-0D8D-4D46-AA17-4A5ACD4A6CEF}" type="datetimeFigureOut">
              <a:rPr lang="en-GB" smtClean="0"/>
              <a:t>03/11/2024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F9D5ABC-636E-DC05-0919-94F2DC9EBF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89C05C9-63F0-4650-ED23-CB2AE1A0A7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F592DE-FA29-4DD3-8918-9C3390A989B1}" type="slidenum">
              <a:rPr lang="en-GB" smtClean="0"/>
              <a:t>‹#›</a:t>
            </a:fld>
            <a:endParaRPr lang="en-GB"/>
          </a:p>
        </p:txBody>
      </p:sp>
      <p:grpSp>
        <p:nvGrpSpPr>
          <p:cNvPr id="7" name="组合 12">
            <a:extLst>
              <a:ext uri="{FF2B5EF4-FFF2-40B4-BE49-F238E27FC236}">
                <a16:creationId xmlns:a16="http://schemas.microsoft.com/office/drawing/2014/main" id="{1B7E2D5E-73BD-0339-D042-CD2DA42C24A9}"/>
              </a:ext>
            </a:extLst>
          </p:cNvPr>
          <p:cNvGrpSpPr/>
          <p:nvPr userDrawn="1"/>
        </p:nvGrpSpPr>
        <p:grpSpPr>
          <a:xfrm>
            <a:off x="0" y="0"/>
            <a:ext cx="3200400" cy="901700"/>
            <a:chOff x="0" y="0"/>
            <a:chExt cx="3200400" cy="901700"/>
          </a:xfrm>
        </p:grpSpPr>
        <p:pic>
          <p:nvPicPr>
            <p:cNvPr id="8" name="图片 8" descr="图片包含 图形用户界面&#10;&#10;描述已自动生成">
              <a:extLst>
                <a:ext uri="{FF2B5EF4-FFF2-40B4-BE49-F238E27FC236}">
                  <a16:creationId xmlns:a16="http://schemas.microsoft.com/office/drawing/2014/main" id="{A36A4C61-CE7B-C019-FF14-7BD3E2AB90B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r="68049"/>
            <a:stretch>
              <a:fillRect/>
            </a:stretch>
          </p:blipFill>
          <p:spPr>
            <a:xfrm>
              <a:off x="0" y="0"/>
              <a:ext cx="1022559" cy="901700"/>
            </a:xfrm>
            <a:prstGeom prst="rect">
              <a:avLst/>
            </a:prstGeom>
            <a:ln>
              <a:noFill/>
            </a:ln>
          </p:spPr>
        </p:pic>
        <p:cxnSp>
          <p:nvCxnSpPr>
            <p:cNvPr id="9" name="直线连接符 9">
              <a:extLst>
                <a:ext uri="{FF2B5EF4-FFF2-40B4-BE49-F238E27FC236}">
                  <a16:creationId xmlns:a16="http://schemas.microsoft.com/office/drawing/2014/main" id="{FF0B1A98-27B1-9ECA-C5D3-BF6F69E64696}"/>
                </a:ext>
              </a:extLst>
            </p:cNvPr>
            <p:cNvCxnSpPr/>
            <p:nvPr/>
          </p:nvCxnSpPr>
          <p:spPr>
            <a:xfrm>
              <a:off x="1108710" y="593368"/>
              <a:ext cx="209169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1" name="图片 3">
            <a:extLst>
              <a:ext uri="{FF2B5EF4-FFF2-40B4-BE49-F238E27FC236}">
                <a16:creationId xmlns:a16="http://schemas.microsoft.com/office/drawing/2014/main" id="{29DCF284-3C58-2399-0673-EE609812F581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80646" y="-1"/>
            <a:ext cx="2079120" cy="60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32300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339A4C-416E-3B73-2CF2-938EBA8F03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46F330-1933-41A3-9EF5-FEFBA66B516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901700"/>
            <a:ext cx="5181600" cy="527526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GB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3584DB6-7FF2-15E6-50FF-F9251F89826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901700"/>
            <a:ext cx="5181600" cy="527526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788AC0E-6F0D-E1A7-78F2-72C1A2AE09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C79004-0D8D-4D46-AA17-4A5ACD4A6CEF}" type="datetimeFigureOut">
              <a:rPr lang="en-GB" smtClean="0"/>
              <a:t>03/11/2024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ECD6D18-B31D-C0C3-6748-71ED2089A8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23AE678-AF8D-0889-161C-F9996BC681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F592DE-FA29-4DD3-8918-9C3390A989B1}" type="slidenum">
              <a:rPr lang="en-GB" smtClean="0"/>
              <a:t>‹#›</a:t>
            </a:fld>
            <a:endParaRPr lang="en-GB"/>
          </a:p>
        </p:txBody>
      </p:sp>
      <p:grpSp>
        <p:nvGrpSpPr>
          <p:cNvPr id="8" name="组合 12">
            <a:extLst>
              <a:ext uri="{FF2B5EF4-FFF2-40B4-BE49-F238E27FC236}">
                <a16:creationId xmlns:a16="http://schemas.microsoft.com/office/drawing/2014/main" id="{F3334F97-6F4F-1DBB-B6BA-DA18DBECC401}"/>
              </a:ext>
            </a:extLst>
          </p:cNvPr>
          <p:cNvGrpSpPr/>
          <p:nvPr userDrawn="1"/>
        </p:nvGrpSpPr>
        <p:grpSpPr>
          <a:xfrm>
            <a:off x="0" y="0"/>
            <a:ext cx="3200400" cy="901700"/>
            <a:chOff x="0" y="0"/>
            <a:chExt cx="3200400" cy="901700"/>
          </a:xfrm>
        </p:grpSpPr>
        <p:pic>
          <p:nvPicPr>
            <p:cNvPr id="9" name="图片 8" descr="图片包含 图形用户界面&#10;&#10;描述已自动生成">
              <a:extLst>
                <a:ext uri="{FF2B5EF4-FFF2-40B4-BE49-F238E27FC236}">
                  <a16:creationId xmlns:a16="http://schemas.microsoft.com/office/drawing/2014/main" id="{6ABAC49D-5E10-D14F-577A-DA9AB838B53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r="68049"/>
            <a:stretch>
              <a:fillRect/>
            </a:stretch>
          </p:blipFill>
          <p:spPr>
            <a:xfrm>
              <a:off x="0" y="0"/>
              <a:ext cx="1022559" cy="901700"/>
            </a:xfrm>
            <a:prstGeom prst="rect">
              <a:avLst/>
            </a:prstGeom>
            <a:ln>
              <a:noFill/>
            </a:ln>
          </p:spPr>
        </p:pic>
        <p:cxnSp>
          <p:nvCxnSpPr>
            <p:cNvPr id="10" name="直线连接符 9">
              <a:extLst>
                <a:ext uri="{FF2B5EF4-FFF2-40B4-BE49-F238E27FC236}">
                  <a16:creationId xmlns:a16="http://schemas.microsoft.com/office/drawing/2014/main" id="{765BF04F-1A60-045D-4F4D-AA37CDF823F9}"/>
                </a:ext>
              </a:extLst>
            </p:cNvPr>
            <p:cNvCxnSpPr/>
            <p:nvPr/>
          </p:nvCxnSpPr>
          <p:spPr>
            <a:xfrm>
              <a:off x="1108710" y="593368"/>
              <a:ext cx="209169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2" name="图片 3">
            <a:extLst>
              <a:ext uri="{FF2B5EF4-FFF2-40B4-BE49-F238E27FC236}">
                <a16:creationId xmlns:a16="http://schemas.microsoft.com/office/drawing/2014/main" id="{0AA0B3DE-372E-5B7B-DF5D-66A9A1EF137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80646" y="-1"/>
            <a:ext cx="2079120" cy="60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16423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46BB257-9DA5-0A36-A420-29BFAB4332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39FEFFC-4AC0-E401-4C4D-0CB02531BAA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B2B5AF6-C451-F228-7ECA-05186FA29DE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6B0EC8F-4ECE-8939-B12F-DEB9DB478BC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0D09AFE-F615-861A-F06C-4595868EF96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6B06853-9F01-6C05-21E6-B43567A34A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C79004-0D8D-4D46-AA17-4A5ACD4A6CEF}" type="datetimeFigureOut">
              <a:rPr lang="en-GB" smtClean="0"/>
              <a:t>03/11/2024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92BAD0E-4D1C-EBCC-9B02-AA0672BED9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C8F47A8-DD09-2E75-289F-EC0DD1E571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F592DE-FA29-4DD3-8918-9C3390A989B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316777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81DB6B-E369-CF63-238C-2A0005A6BC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6EBA0F5-B338-B888-54B3-C153A95D345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069FBB3-887E-7DB8-1FA6-57788942BE9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6248ECC-9A89-E0E4-038F-EA0102AB55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C79004-0D8D-4D46-AA17-4A5ACD4A6CEF}" type="datetimeFigureOut">
              <a:rPr lang="en-GB" smtClean="0"/>
              <a:t>03/11/2024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447A7C7-4CFE-B00E-4C1C-8514E30386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507A1BA-5848-6806-5C40-A8D0D54935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F592DE-FA29-4DD3-8918-9C3390A989B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634926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51F461-5410-98A3-C0FD-78F9B41D73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22D8D1F-087A-4804-CAEA-AB6F3E1DF06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3C03702-973D-6DA9-6D0A-714AA12403C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E118162-1F21-7BF3-73BF-7098758C16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C79004-0D8D-4D46-AA17-4A5ACD4A6CEF}" type="datetimeFigureOut">
              <a:rPr lang="en-GB" smtClean="0"/>
              <a:t>03/11/2024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8E549D9-41CA-6C27-317D-537F1FFA73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C8FD7EA-077B-00C9-050E-5789CB55D2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F592DE-FA29-4DD3-8918-9C3390A989B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838784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D2EE09-3C65-A702-7331-2DC5815DBD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4090317-69FA-B389-E5C9-E756644B50D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EF3B40F-9347-3AE0-22D0-75D611F452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C79004-0D8D-4D46-AA17-4A5ACD4A6CEF}" type="datetimeFigureOut">
              <a:rPr lang="en-GB" smtClean="0"/>
              <a:t>03/11/2024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F64D5FD-4369-9692-C9B0-3D74BCF024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BD20273-A40C-EC1A-E98A-81B6F364BE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F592DE-FA29-4DD3-8918-9C3390A989B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595902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A9943FA3-47D6-A22F-107F-0B0700FF8CD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093BB03-03FF-EC89-FC03-4781CAA1D19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9834D7E-F0A4-1ED6-21E4-2563F22765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C79004-0D8D-4D46-AA17-4A5ACD4A6CEF}" type="datetimeFigureOut">
              <a:rPr lang="en-GB" smtClean="0"/>
              <a:t>03/11/2024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860C1E3-D25C-2DBB-A3F2-24E24AB191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8341C49-3CED-C00F-A70E-C4C5CCB2A1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F592DE-FA29-4DD3-8918-9C3390A989B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887875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rawing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921760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2CFCF25-8EB1-9188-BC5A-49BA5F45C1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31816" y="80920"/>
            <a:ext cx="10421983" cy="51244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/>
              <a:t>单击此处编辑母版标题样式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8AFFD8E-32B2-883A-2A41-BFC4E4E4AE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67936" y="982620"/>
            <a:ext cx="10485864" cy="519434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GB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A9EF5D4-AE71-2540-46C3-8E04605F4A1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45956" y="6356350"/>
            <a:ext cx="273544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1">
                    <a:tint val="75000"/>
                  </a:schemeClr>
                </a:solidFill>
                <a:latin typeface="Segoe UI" panose="020B0502040204020203" pitchFamily="34" charset="0"/>
                <a:ea typeface="HONOR Sans CN" panose="02000500000000000000" pitchFamily="2" charset="-122"/>
              </a:defRPr>
            </a:lvl1pPr>
          </a:lstStyle>
          <a:p>
            <a:fld id="{BDC79004-0D8D-4D46-AA17-4A5ACD4A6CEF}" type="datetimeFigureOut">
              <a:rPr lang="en-GB" smtClean="0"/>
              <a:pPr/>
              <a:t>03/11/2024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646450E-C7F0-D4EC-A6F0-A4AC9B752A5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50236" y="6356350"/>
            <a:ext cx="410316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aseline="0">
                <a:solidFill>
                  <a:schemeClr val="tx1">
                    <a:tint val="75000"/>
                  </a:schemeClr>
                </a:solidFill>
                <a:latin typeface="Segoe UI" panose="020B0502040204020203" pitchFamily="34" charset="0"/>
                <a:ea typeface="HONOR Sans CN" panose="02000500000000000000" pitchFamily="2" charset="-122"/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FC05606-A1C8-CC37-7C3A-C18AB97AE6D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8356" y="6356350"/>
            <a:ext cx="273544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aseline="0">
                <a:solidFill>
                  <a:schemeClr val="tx1">
                    <a:tint val="75000"/>
                  </a:schemeClr>
                </a:solidFill>
                <a:latin typeface="Segoe UI" panose="020B0502040204020203" pitchFamily="34" charset="0"/>
                <a:ea typeface="HONOR Sans CN" panose="02000500000000000000" pitchFamily="2" charset="-122"/>
              </a:defRPr>
            </a:lvl1pPr>
          </a:lstStyle>
          <a:p>
            <a:fld id="{23F592DE-FA29-4DD3-8918-9C3390A989B1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535861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2" r:id="rId3"/>
    <p:sldLayoutId id="2147483653" r:id="rId4"/>
    <p:sldLayoutId id="2147483656" r:id="rId5"/>
    <p:sldLayoutId id="2147483657" r:id="rId6"/>
    <p:sldLayoutId id="2147483658" r:id="rId7"/>
    <p:sldLayoutId id="2147483659" r:id="rId8"/>
    <p:sldLayoutId id="2147483661" r:id="rId9"/>
    <p:sldLayoutId id="2147483660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800" kern="1200" baseline="0">
          <a:solidFill>
            <a:schemeClr val="tx1"/>
          </a:solidFill>
          <a:latin typeface="Segoe UI" panose="020B0502040204020203" pitchFamily="34" charset="0"/>
          <a:ea typeface="HONOR Sans CN" panose="02000500000000000000" pitchFamily="2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1000"/>
        </a:spcBef>
        <a:buFont typeface="Arial" panose="020B0604020202020204" pitchFamily="34" charset="0"/>
        <a:buChar char="•"/>
        <a:defRPr sz="2400" kern="1200" baseline="0">
          <a:solidFill>
            <a:schemeClr val="tx1"/>
          </a:solidFill>
          <a:latin typeface="Segoe UI" panose="020B0502040204020203" pitchFamily="34" charset="0"/>
          <a:ea typeface="HONOR Sans CN" panose="02000500000000000000" pitchFamily="2" charset="-122"/>
          <a:cs typeface="+mn-cs"/>
        </a:defRPr>
      </a:lvl1pPr>
      <a:lvl2pPr marL="685800" indent="-228600" algn="l" defTabSz="914400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sz="2000" kern="1200" baseline="0">
          <a:solidFill>
            <a:schemeClr val="tx1"/>
          </a:solidFill>
          <a:latin typeface="Segoe UI" panose="020B0502040204020203" pitchFamily="34" charset="0"/>
          <a:ea typeface="HONOR Sans CN" panose="02000500000000000000" pitchFamily="2" charset="-122"/>
          <a:cs typeface="+mn-cs"/>
        </a:defRPr>
      </a:lvl2pPr>
      <a:lvl3pPr marL="1143000" indent="-228600" algn="l" defTabSz="914400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sz="1800" kern="1200" baseline="0">
          <a:solidFill>
            <a:schemeClr val="tx1"/>
          </a:solidFill>
          <a:latin typeface="Segoe UI" panose="020B0502040204020203" pitchFamily="34" charset="0"/>
          <a:ea typeface="HONOR Sans CN" panose="02000500000000000000" pitchFamily="2" charset="-122"/>
          <a:cs typeface="+mn-cs"/>
        </a:defRPr>
      </a:lvl3pPr>
      <a:lvl4pPr marL="1600200" indent="-228600" algn="l" defTabSz="914400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Segoe UI" panose="020B0502040204020203" pitchFamily="34" charset="0"/>
          <a:ea typeface="HONOR Sans CN" panose="02000500000000000000" pitchFamily="2" charset="-122"/>
          <a:cs typeface="+mn-cs"/>
        </a:defRPr>
      </a:lvl4pPr>
      <a:lvl5pPr marL="2057400" indent="-228600" algn="l" defTabSz="914400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Segoe UI" panose="020B0502040204020203" pitchFamily="34" charset="0"/>
          <a:ea typeface="HONOR Sans CN" panose="02000500000000000000" pitchFamily="2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E662EB-0B2B-1B76-C85F-85F939E1081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08449" y="1824753"/>
            <a:ext cx="6612542" cy="2132252"/>
          </a:xfrm>
        </p:spPr>
        <p:txBody>
          <a:bodyPr>
            <a:normAutofit/>
          </a:bodyPr>
          <a:lstStyle/>
          <a:p>
            <a:r>
              <a:rPr lang="en-US" altLang="zh-CN" sz="3200" dirty="0">
                <a:latin typeface="Gotham Medium" pitchFamily="50" charset="0"/>
              </a:rPr>
              <a:t>JVET-AJ0155</a:t>
            </a:r>
            <a:br>
              <a:rPr lang="en-US" altLang="zh-CN" sz="3200" dirty="0">
                <a:latin typeface="Gotham Medium" pitchFamily="50" charset="0"/>
              </a:rPr>
            </a:br>
            <a:r>
              <a:rPr lang="en-US" altLang="zh-CN" sz="3200" dirty="0">
                <a:latin typeface="Gotham Medium" pitchFamily="50" charset="0"/>
              </a:rPr>
              <a:t>AhG12: SGPM Improvements</a:t>
            </a:r>
            <a:endParaRPr lang="en-GB" sz="3200" dirty="0">
              <a:latin typeface="Gotham Medium" pitchFamily="50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E53A52B-DB00-B74A-B03D-164FA680F30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08447" y="4155260"/>
            <a:ext cx="6612543" cy="1203690"/>
          </a:xfrm>
        </p:spPr>
        <p:txBody>
          <a:bodyPr/>
          <a:lstStyle/>
          <a:p>
            <a:r>
              <a:rPr lang="en-GB" altLang="zh-CN" dirty="0" err="1">
                <a:latin typeface="Gotham Book" pitchFamily="50" charset="0"/>
              </a:rPr>
              <a:t>Keqin</a:t>
            </a:r>
            <a:r>
              <a:rPr lang="en-GB" altLang="zh-CN" dirty="0">
                <a:latin typeface="Gotham Book" pitchFamily="50" charset="0"/>
              </a:rPr>
              <a:t> Ding, </a:t>
            </a:r>
            <a:r>
              <a:rPr lang="en-GB" dirty="0" err="1">
                <a:latin typeface="Gotham Book" pitchFamily="50" charset="0"/>
              </a:rPr>
              <a:t>Hongdong</a:t>
            </a:r>
            <a:r>
              <a:rPr lang="en-GB" dirty="0">
                <a:latin typeface="Gotham Book" pitchFamily="50" charset="0"/>
              </a:rPr>
              <a:t> Qin, Jacek Konieczny, Alexey </a:t>
            </a:r>
            <a:r>
              <a:rPr lang="en-US" altLang="zh-CN" dirty="0">
                <a:latin typeface="Gotham Book" pitchFamily="50" charset="0"/>
              </a:rPr>
              <a:t>Filippov</a:t>
            </a:r>
            <a:r>
              <a:rPr lang="en-GB" dirty="0">
                <a:latin typeface="Gotham Book" pitchFamily="50" charset="0"/>
              </a:rPr>
              <a:t>, Vasily </a:t>
            </a:r>
            <a:r>
              <a:rPr lang="en-US" altLang="zh-CN" dirty="0" err="1">
                <a:latin typeface="Gotham Book" pitchFamily="50" charset="0"/>
              </a:rPr>
              <a:t>Rufitskiy</a:t>
            </a:r>
            <a:r>
              <a:rPr lang="en-GB" dirty="0">
                <a:latin typeface="Gotham Book" pitchFamily="50" charset="0"/>
              </a:rPr>
              <a:t>, </a:t>
            </a:r>
            <a:r>
              <a:rPr lang="en-GB" altLang="zh-CN" dirty="0" err="1">
                <a:latin typeface="Gotham Book" pitchFamily="50" charset="0"/>
              </a:rPr>
              <a:t>Tianyu</a:t>
            </a:r>
            <a:r>
              <a:rPr lang="en-GB" altLang="zh-CN" dirty="0">
                <a:latin typeface="Gotham Book" pitchFamily="50" charset="0"/>
              </a:rPr>
              <a:t> Dong</a:t>
            </a:r>
          </a:p>
          <a:p>
            <a:r>
              <a:rPr lang="en-GB" altLang="zh-CN" dirty="0">
                <a:latin typeface="Gotham Book" pitchFamily="50" charset="0"/>
              </a:rPr>
              <a:t>2024-11-03</a:t>
            </a:r>
            <a:endParaRPr lang="en-GB" dirty="0">
              <a:latin typeface="Gotham Book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9090091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42E983-CAB2-98E4-67E9-B9E5F0C14F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latin typeface="Gotham Book" pitchFamily="50" charset="0"/>
              </a:rPr>
              <a:t>Introduction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B0635F36-02E0-1BAC-BC49-3E01B8B79D4E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r>
                  <a:rPr lang="en-US" dirty="0">
                    <a:latin typeface="Gotham Book" pitchFamily="50" charset="0"/>
                  </a:rPr>
                  <a:t>SGPM [JVET-AB0155] is an intra mode which partitions a coding block into two parts and generates two corresponding intra prediction</a:t>
                </a:r>
                <a:r>
                  <a:rPr lang="en-US" altLang="zh-CN" dirty="0">
                    <a:latin typeface="Gotham Book" pitchFamily="50" charset="0"/>
                  </a:rPr>
                  <a:t>s</a:t>
                </a:r>
                <a:r>
                  <a:rPr lang="en-US" dirty="0">
                    <a:latin typeface="Gotham Book" pitchFamily="50" charset="0"/>
                  </a:rPr>
                  <a:t>. </a:t>
                </a:r>
              </a:p>
              <a:p>
                <a:pPr lvl="1"/>
                <a:r>
                  <a:rPr lang="en-US" dirty="0">
                    <a:latin typeface="Gotham Book" pitchFamily="50" charset="0"/>
                  </a:rPr>
                  <a:t>A SPGM index is </a:t>
                </a:r>
                <a:r>
                  <a:rPr lang="en-US" altLang="zh-CN" dirty="0">
                    <a:latin typeface="Gotham Book" pitchFamily="50" charset="0"/>
                  </a:rPr>
                  <a:t>uniformly</a:t>
                </a:r>
                <a:r>
                  <a:rPr lang="en-US" dirty="0">
                    <a:latin typeface="Gotham Book" pitchFamily="50" charset="0"/>
                  </a:rPr>
                  <a:t> coded to determine the combination of two intra modes and a partition line in the SGPM </a:t>
                </a:r>
                <a:r>
                  <a:rPr lang="en-US" altLang="zh-CN" dirty="0">
                    <a:latin typeface="Gotham Book" pitchFamily="50" charset="0"/>
                  </a:rPr>
                  <a:t>candidate list</a:t>
                </a:r>
                <a:r>
                  <a:rPr lang="en-US" dirty="0">
                    <a:latin typeface="Gotham Book" pitchFamily="50" charset="0"/>
                  </a:rPr>
                  <a:t>.</a:t>
                </a:r>
              </a:p>
              <a:p>
                <a:pPr lvl="1"/>
                <a:endParaRPr lang="en-US" dirty="0">
                  <a:latin typeface="Gotham Book" pitchFamily="50" charset="0"/>
                </a:endParaRPr>
              </a:p>
              <a:p>
                <a:pPr lvl="1"/>
                <a:r>
                  <a:rPr lang="en-US" dirty="0">
                    <a:latin typeface="Gotham Book" pitchFamily="50" charset="0"/>
                  </a:rPr>
                  <a:t>As to transform coding, the LFNST transform kernel is determined by the direction of its partitioning mode.</a:t>
                </a:r>
              </a:p>
              <a:p>
                <a:pPr lvl="1"/>
                <a:endParaRPr lang="en-US" dirty="0">
                  <a:latin typeface="Gotham Book" pitchFamily="50" charset="0"/>
                </a:endParaRP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i="1" dirty="0">
                          <a:latin typeface="Cambria Math" panose="02040503050406030204" pitchFamily="18" charset="0"/>
                        </a:rPr>
                        <m:t>𝑃𝑎𝑟𝑡𝑖𝑡𝑖𝑜𝑛</m:t>
                      </m:r>
                      <m:r>
                        <a:rPr lang="en-US" altLang="zh-CN" b="0" i="1" dirty="0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GB" i="1" smtClean="0">
                          <a:latin typeface="Cambria Math" panose="02040503050406030204" pitchFamily="18" charset="0"/>
                        </a:rPr>
                        <m:t>𝐴</m:t>
                      </m:r>
                      <m:r>
                        <a:rPr lang="en-GB" i="1">
                          <a:latin typeface="Cambria Math" panose="02040503050406030204" pitchFamily="18" charset="0"/>
                        </a:rPr>
                        <m:t>𝑛𝑔𝑙𝑒</m:t>
                      </m:r>
                      <m:r>
                        <a:rPr lang="en-GB" i="1">
                          <a:latin typeface="Cambria Math" panose="02040503050406030204" pitchFamily="18" charset="0"/>
                        </a:rPr>
                        <m:t>→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𝑉𝐼𝑃𝑀</m:t>
                      </m:r>
                      <m:r>
                        <a:rPr lang="en-GB" altLang="zh-CN" i="1">
                          <a:latin typeface="Cambria Math" panose="02040503050406030204" pitchFamily="18" charset="0"/>
                        </a:rPr>
                        <m:t>→</m:t>
                      </m:r>
                      <m:r>
                        <a:rPr lang="en-US" altLang="zh-CN" b="0" i="1" smtClean="0">
                          <a:latin typeface="Cambria Math" panose="02040503050406030204" pitchFamily="18" charset="0"/>
                        </a:rPr>
                        <m:t>𝑇</m:t>
                      </m:r>
                      <m:r>
                        <a:rPr lang="en-GB" altLang="zh-CN" i="1">
                          <a:latin typeface="Cambria Math" panose="02040503050406030204" pitchFamily="18" charset="0"/>
                        </a:rPr>
                        <m:t>𝑟𝑎𝑛𝑠𝑓𝑜𝑟𝑚</m:t>
                      </m:r>
                      <m:r>
                        <a:rPr lang="en-US" altLang="zh-CN" b="0" i="1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GB" i="1">
                          <a:latin typeface="Cambria Math" panose="02040503050406030204" pitchFamily="18" charset="0"/>
                        </a:rPr>
                        <m:t>𝑠𝑒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𝑡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𝑖𝑛𝑑𝑒𝑥</m:t>
                      </m:r>
                    </m:oMath>
                  </m:oMathPara>
                </a14:m>
                <a:endParaRPr lang="en-GB" i="1" dirty="0">
                  <a:latin typeface="Gotham Book" pitchFamily="50" charset="0"/>
                </a:endParaRPr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B0635F36-02E0-1BAC-BC49-3E01B8B79D4E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812" t="-231" r="-6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43836293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C0FEFE-68BC-AC36-A863-DE9EE44682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latin typeface="Gotham Book" pitchFamily="50" charset="0"/>
              </a:rPr>
              <a:t>Proposal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A34BD4E-3351-2192-718F-32FB811A004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901700"/>
            <a:ext cx="10306050" cy="5480049"/>
          </a:xfrm>
        </p:spPr>
        <p:txBody>
          <a:bodyPr>
            <a:normAutofit/>
          </a:bodyPr>
          <a:lstStyle/>
          <a:p>
            <a:r>
              <a:rPr lang="en-GB" dirty="0">
                <a:latin typeface="Gotham Book" pitchFamily="50" charset="0"/>
              </a:rPr>
              <a:t>It is proposed to </a:t>
            </a:r>
            <a:r>
              <a:rPr lang="en-US" dirty="0">
                <a:latin typeface="Gotham Book" pitchFamily="50" charset="0"/>
              </a:rPr>
              <a:t>introduce binary coding with context for SGPM index</a:t>
            </a:r>
            <a:r>
              <a:rPr lang="en-GB" dirty="0">
                <a:latin typeface="Gotham Book" pitchFamily="50" charset="0"/>
              </a:rPr>
              <a:t>. </a:t>
            </a:r>
          </a:p>
          <a:p>
            <a:endParaRPr lang="en-GB" dirty="0">
              <a:latin typeface="Gotham Book" pitchFamily="50" charset="0"/>
            </a:endParaRPr>
          </a:p>
          <a:p>
            <a:endParaRPr lang="en-GB" dirty="0">
              <a:latin typeface="Gotham Book" pitchFamily="50" charset="0"/>
            </a:endParaRPr>
          </a:p>
          <a:p>
            <a:endParaRPr lang="en-GB" dirty="0">
              <a:latin typeface="Gotham Book" pitchFamily="50" charset="0"/>
            </a:endParaRPr>
          </a:p>
          <a:p>
            <a:endParaRPr lang="en-GB" dirty="0">
              <a:latin typeface="Gotham Book" pitchFamily="50" charset="0"/>
            </a:endParaRPr>
          </a:p>
          <a:p>
            <a:endParaRPr lang="en-GB" dirty="0">
              <a:latin typeface="Gotham Book" pitchFamily="50" charset="0"/>
            </a:endParaRPr>
          </a:p>
          <a:p>
            <a:endParaRPr lang="en-GB" dirty="0">
              <a:latin typeface="Gotham Book" pitchFamily="50" charset="0"/>
            </a:endParaRPr>
          </a:p>
          <a:p>
            <a:endParaRPr lang="en-GB" dirty="0">
              <a:latin typeface="Gotham Book" pitchFamily="50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6" name="表格 5">
                <a:extLst>
                  <a:ext uri="{FF2B5EF4-FFF2-40B4-BE49-F238E27FC236}">
                    <a16:creationId xmlns:a16="http://schemas.microsoft.com/office/drawing/2014/main" id="{F0D9C73C-A2CE-E7AE-A344-5CAA8238A71E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568371445"/>
                  </p:ext>
                </p:extLst>
              </p:nvPr>
            </p:nvGraphicFramePr>
            <p:xfrm>
              <a:off x="1412136" y="2384425"/>
              <a:ext cx="9367728" cy="238125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3143487">
                      <a:extLst>
                        <a:ext uri="{9D8B030D-6E8A-4147-A177-3AD203B41FA5}">
                          <a16:colId xmlns:a16="http://schemas.microsoft.com/office/drawing/2014/main" val="2645843109"/>
                        </a:ext>
                      </a:extLst>
                    </a:gridCol>
                    <a:gridCol w="3143487">
                      <a:extLst>
                        <a:ext uri="{9D8B030D-6E8A-4147-A177-3AD203B41FA5}">
                          <a16:colId xmlns:a16="http://schemas.microsoft.com/office/drawing/2014/main" val="1433123653"/>
                        </a:ext>
                      </a:extLst>
                    </a:gridCol>
                    <a:gridCol w="3080754">
                      <a:extLst>
                        <a:ext uri="{9D8B030D-6E8A-4147-A177-3AD203B41FA5}">
                          <a16:colId xmlns:a16="http://schemas.microsoft.com/office/drawing/2014/main" val="1911515674"/>
                        </a:ext>
                      </a:extLst>
                    </a:gridCol>
                  </a:tblGrid>
                  <a:tr h="396875">
                    <a:tc>
                      <a:txBody>
                        <a:bodyPr/>
                        <a:lstStyle/>
                        <a:p>
                          <a:pPr algn="just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  <a:tab pos="3597275" algn="l"/>
                            </a:tabLst>
                          </a:pPr>
                          <a:r>
                            <a:rPr lang="en-CA" sz="1900" dirty="0">
                              <a:effectLst/>
                              <a:latin typeface="Gotham Medium" pitchFamily="50" charset="0"/>
                              <a:ea typeface="宋体" panose="02010600030101010101" pitchFamily="2" charset="-122"/>
                            </a:rPr>
                            <a:t>SG</a:t>
                          </a:r>
                          <a:r>
                            <a:rPr lang="en-US" altLang="zh-CN" sz="1900" dirty="0">
                              <a:effectLst/>
                              <a:latin typeface="Gotham Medium" pitchFamily="50" charset="0"/>
                              <a:ea typeface="宋体" panose="02010600030101010101" pitchFamily="2" charset="-122"/>
                            </a:rPr>
                            <a:t>PM </a:t>
                          </a:r>
                          <a:r>
                            <a:rPr lang="en-CA" altLang="zh-CN" sz="1900" dirty="0">
                              <a:effectLst/>
                              <a:latin typeface="Gotham Medium" pitchFamily="50" charset="0"/>
                              <a:ea typeface="宋体" panose="02010600030101010101" pitchFamily="2" charset="-122"/>
                            </a:rPr>
                            <a:t>i</a:t>
                          </a:r>
                          <a:r>
                            <a:rPr lang="en-CA" sz="1900" dirty="0">
                              <a:effectLst/>
                              <a:latin typeface="Gotham Medium" pitchFamily="50" charset="0"/>
                              <a:ea typeface="宋体" panose="02010600030101010101" pitchFamily="2" charset="-122"/>
                            </a:rPr>
                            <a:t>ndex</a:t>
                          </a:r>
                          <a:endParaRPr lang="zh-CN" sz="1900" dirty="0">
                            <a:effectLst/>
                            <a:latin typeface="Gotham Medium" pitchFamily="50" charset="0"/>
                            <a:ea typeface="宋体" panose="02010600030101010101" pitchFamily="2" charset="-122"/>
                          </a:endParaRPr>
                        </a:p>
                      </a:txBody>
                      <a:tcPr marL="117345" marR="117345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just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  <a:tab pos="3597275" algn="l"/>
                            </a:tabLst>
                          </a:pPr>
                          <a:r>
                            <a:rPr lang="en-CA" sz="1900" dirty="0">
                              <a:effectLst/>
                              <a:latin typeface="Gotham Medium" pitchFamily="50" charset="0"/>
                              <a:ea typeface="宋体" panose="02010600030101010101" pitchFamily="2" charset="-122"/>
                            </a:rPr>
                            <a:t>Code word</a:t>
                          </a:r>
                          <a:endParaRPr lang="zh-CN" sz="1900" dirty="0">
                            <a:effectLst/>
                            <a:latin typeface="Gotham Medium" pitchFamily="50" charset="0"/>
                            <a:ea typeface="宋体" panose="02010600030101010101" pitchFamily="2" charset="-122"/>
                          </a:endParaRPr>
                        </a:p>
                      </a:txBody>
                      <a:tcPr marL="117345" marR="117345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just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  <a:tab pos="3597275" algn="l"/>
                            </a:tabLst>
                          </a:pPr>
                          <a:r>
                            <a:rPr lang="en-CA" sz="1900" dirty="0">
                              <a:effectLst/>
                              <a:latin typeface="Gotham Medium" pitchFamily="50" charset="0"/>
                              <a:ea typeface="宋体" panose="02010600030101010101" pitchFamily="2" charset="-122"/>
                            </a:rPr>
                            <a:t>Context</a:t>
                          </a:r>
                          <a:endParaRPr lang="zh-CN" sz="1900" dirty="0">
                            <a:effectLst/>
                            <a:latin typeface="Gotham Medium" pitchFamily="50" charset="0"/>
                            <a:ea typeface="宋体" panose="02010600030101010101" pitchFamily="2" charset="-122"/>
                          </a:endParaRPr>
                        </a:p>
                      </a:txBody>
                      <a:tcPr marL="117345" marR="117345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253715758"/>
                      </a:ext>
                    </a:extLst>
                  </a:tr>
                  <a:tr h="396875">
                    <a:tc>
                      <a:txBody>
                        <a:bodyPr/>
                        <a:lstStyle/>
                        <a:p>
                          <a:pPr algn="just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  <a:tab pos="3597275" algn="l"/>
                            </a:tabLst>
                          </a:pPr>
                          <a:r>
                            <a:rPr lang="en-US" altLang="zh-CN" sz="1900" dirty="0">
                              <a:solidFill>
                                <a:schemeClr val="tx1">
                                  <a:lumMod val="85000"/>
                                  <a:lumOff val="15000"/>
                                </a:schemeClr>
                              </a:solidFill>
                              <a:effectLst/>
                              <a:latin typeface="Gotham Book" pitchFamily="50" charset="0"/>
                              <a:ea typeface="宋体" panose="02010600030101010101" pitchFamily="2" charset="-122"/>
                            </a:rPr>
                            <a:t>0</a:t>
                          </a:r>
                          <a:endParaRPr lang="zh-CN" sz="1900" dirty="0">
                            <a:solidFill>
                              <a:schemeClr val="tx1">
                                <a:lumMod val="85000"/>
                                <a:lumOff val="15000"/>
                              </a:schemeClr>
                            </a:solidFill>
                            <a:effectLst/>
                            <a:latin typeface="Gotham Book" pitchFamily="50" charset="0"/>
                            <a:ea typeface="宋体" panose="02010600030101010101" pitchFamily="2" charset="-122"/>
                          </a:endParaRPr>
                        </a:p>
                      </a:txBody>
                      <a:tcPr marL="117345" marR="117345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just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  <a:tab pos="3597275" algn="l"/>
                            </a:tabLst>
                          </a:pPr>
                          <a:r>
                            <a:rPr lang="en-CA" sz="1900" dirty="0">
                              <a:solidFill>
                                <a:schemeClr val="tx1">
                                  <a:lumMod val="85000"/>
                                  <a:lumOff val="15000"/>
                                </a:schemeClr>
                              </a:solidFill>
                              <a:effectLst/>
                              <a:latin typeface="Gotham Book" pitchFamily="50" charset="0"/>
                              <a:ea typeface="宋体" panose="02010600030101010101" pitchFamily="2" charset="-122"/>
                            </a:rPr>
                            <a:t>0000</a:t>
                          </a:r>
                          <a:endParaRPr lang="zh-CN" sz="1900" dirty="0">
                            <a:solidFill>
                              <a:schemeClr val="tx1">
                                <a:lumMod val="85000"/>
                                <a:lumOff val="15000"/>
                              </a:schemeClr>
                            </a:solidFill>
                            <a:effectLst/>
                            <a:latin typeface="Gotham Book" pitchFamily="50" charset="0"/>
                            <a:ea typeface="宋体" panose="02010600030101010101" pitchFamily="2" charset="-122"/>
                          </a:endParaRPr>
                        </a:p>
                      </a:txBody>
                      <a:tcPr marL="117345" marR="117345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just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  <a:tab pos="3597275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zh-CN" sz="1900" i="1" smtClean="0">
                                        <a:solidFill>
                                          <a:schemeClr val="tx1">
                                            <a:lumMod val="85000"/>
                                            <a:lumOff val="15000"/>
                                          </a:schemeClr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CA" sz="1900" i="1">
                                        <a:solidFill>
                                          <a:schemeClr val="tx1">
                                            <a:lumMod val="85000"/>
                                            <a:lumOff val="15000"/>
                                          </a:schemeClr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宋体" panose="02010600030101010101" pitchFamily="2" charset="-122"/>
                                      </a:rPr>
                                      <m:t>𝐶</m:t>
                                    </m:r>
                                  </m:e>
                                  <m:sub>
                                    <m:r>
                                      <a:rPr lang="en-CA" sz="1900" i="1">
                                        <a:solidFill>
                                          <a:schemeClr val="tx1">
                                            <a:lumMod val="85000"/>
                                            <a:lumOff val="15000"/>
                                          </a:schemeClr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宋体" panose="02010600030101010101" pitchFamily="2" charset="-122"/>
                                      </a:rPr>
                                      <m:t>0</m:t>
                                    </m:r>
                                  </m:sub>
                                </m:sSub>
                                <m:sSub>
                                  <m:sSubPr>
                                    <m:ctrlPr>
                                      <a:rPr lang="zh-CN" sz="1900" i="1">
                                        <a:solidFill>
                                          <a:schemeClr val="tx1">
                                            <a:lumMod val="85000"/>
                                            <a:lumOff val="15000"/>
                                          </a:schemeClr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CA" sz="1900" i="1">
                                        <a:solidFill>
                                          <a:schemeClr val="tx1">
                                            <a:lumMod val="85000"/>
                                            <a:lumOff val="15000"/>
                                          </a:schemeClr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宋体" panose="02010600030101010101" pitchFamily="2" charset="-122"/>
                                      </a:rPr>
                                      <m:t>𝐶</m:t>
                                    </m:r>
                                  </m:e>
                                  <m:sub>
                                    <m:r>
                                      <a:rPr lang="en-CA" sz="1900" i="1">
                                        <a:solidFill>
                                          <a:schemeClr val="tx1">
                                            <a:lumMod val="85000"/>
                                            <a:lumOff val="15000"/>
                                          </a:schemeClr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宋体" panose="02010600030101010101" pitchFamily="2" charset="-122"/>
                                      </a:rPr>
                                      <m:t>1</m:t>
                                    </m:r>
                                  </m:sub>
                                </m:sSub>
                                <m:sSub>
                                  <m:sSubPr>
                                    <m:ctrlPr>
                                      <a:rPr lang="zh-CN" sz="1900" i="1">
                                        <a:solidFill>
                                          <a:schemeClr val="tx1">
                                            <a:lumMod val="85000"/>
                                            <a:lumOff val="15000"/>
                                          </a:schemeClr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CA" sz="1900" i="1">
                                        <a:solidFill>
                                          <a:schemeClr val="tx1">
                                            <a:lumMod val="85000"/>
                                            <a:lumOff val="15000"/>
                                          </a:schemeClr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宋体" panose="02010600030101010101" pitchFamily="2" charset="-122"/>
                                      </a:rPr>
                                      <m:t>𝐶</m:t>
                                    </m:r>
                                  </m:e>
                                  <m:sub>
                                    <m:r>
                                      <a:rPr lang="en-CA" sz="1900" i="1">
                                        <a:solidFill>
                                          <a:schemeClr val="tx1">
                                            <a:lumMod val="85000"/>
                                            <a:lumOff val="15000"/>
                                          </a:schemeClr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宋体" panose="02010600030101010101" pitchFamily="2" charset="-122"/>
                                      </a:rPr>
                                      <m:t>2</m:t>
                                    </m:r>
                                  </m:sub>
                                </m:sSub>
                                <m:sSub>
                                  <m:sSubPr>
                                    <m:ctrlPr>
                                      <a:rPr lang="zh-CN" altLang="zh-CN" sz="1900" i="1" smtClean="0">
                                        <a:solidFill>
                                          <a:schemeClr val="tx1">
                                            <a:lumMod val="85000"/>
                                            <a:lumOff val="15000"/>
                                          </a:schemeClr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CA" altLang="zh-CN" sz="1900" i="1">
                                        <a:solidFill>
                                          <a:schemeClr val="tx1">
                                            <a:lumMod val="85000"/>
                                            <a:lumOff val="15000"/>
                                          </a:schemeClr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宋体" panose="02010600030101010101" pitchFamily="2" charset="-122"/>
                                      </a:rPr>
                                      <m:t>𝐶</m:t>
                                    </m:r>
                                  </m:e>
                                  <m:sub>
                                    <m:r>
                                      <a:rPr lang="en-US" altLang="zh-CN" sz="1900" b="0" i="1" smtClean="0">
                                        <a:solidFill>
                                          <a:schemeClr val="tx1">
                                            <a:lumMod val="85000"/>
                                            <a:lumOff val="15000"/>
                                          </a:schemeClr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宋体" panose="02010600030101010101" pitchFamily="2" charset="-122"/>
                                      </a:rPr>
                                      <m:t>3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zh-CN" sz="1900" dirty="0">
                            <a:solidFill>
                              <a:schemeClr val="tx1">
                                <a:lumMod val="85000"/>
                                <a:lumOff val="15000"/>
                              </a:schemeClr>
                            </a:solidFill>
                            <a:effectLst/>
                            <a:latin typeface="Gotham Book" pitchFamily="50" charset="0"/>
                            <a:ea typeface="宋体" panose="02010600030101010101" pitchFamily="2" charset="-122"/>
                          </a:endParaRPr>
                        </a:p>
                      </a:txBody>
                      <a:tcPr marL="117345" marR="117345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27216331"/>
                      </a:ext>
                    </a:extLst>
                  </a:tr>
                  <a:tr h="396875">
                    <a:tc>
                      <a:txBody>
                        <a:bodyPr/>
                        <a:lstStyle/>
                        <a:p>
                          <a:pPr algn="just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  <a:tab pos="3597275" algn="l"/>
                            </a:tabLst>
                          </a:pPr>
                          <a:r>
                            <a:rPr lang="en-US" altLang="zh-CN" sz="1900" dirty="0">
                              <a:solidFill>
                                <a:schemeClr val="tx1">
                                  <a:lumMod val="85000"/>
                                  <a:lumOff val="15000"/>
                                </a:schemeClr>
                              </a:solidFill>
                              <a:effectLst/>
                              <a:latin typeface="Gotham Book" pitchFamily="50" charset="0"/>
                              <a:ea typeface="宋体" panose="02010600030101010101" pitchFamily="2" charset="-122"/>
                            </a:rPr>
                            <a:t>1</a:t>
                          </a:r>
                          <a:endParaRPr lang="zh-CN" sz="1900" dirty="0">
                            <a:solidFill>
                              <a:schemeClr val="tx1">
                                <a:lumMod val="85000"/>
                                <a:lumOff val="15000"/>
                              </a:schemeClr>
                            </a:solidFill>
                            <a:effectLst/>
                            <a:latin typeface="Gotham Book" pitchFamily="50" charset="0"/>
                            <a:ea typeface="宋体" panose="02010600030101010101" pitchFamily="2" charset="-122"/>
                          </a:endParaRPr>
                        </a:p>
                      </a:txBody>
                      <a:tcPr marL="117345" marR="117345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just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  <a:tab pos="3597275" algn="l"/>
                            </a:tabLst>
                          </a:pPr>
                          <a:r>
                            <a:rPr lang="en-CA" sz="1900" dirty="0">
                              <a:solidFill>
                                <a:schemeClr val="tx1">
                                  <a:lumMod val="85000"/>
                                  <a:lumOff val="15000"/>
                                </a:schemeClr>
                              </a:solidFill>
                              <a:effectLst/>
                              <a:latin typeface="Gotham Book" pitchFamily="50" charset="0"/>
                              <a:ea typeface="宋体" panose="02010600030101010101" pitchFamily="2" charset="-122"/>
                            </a:rPr>
                            <a:t>0001</a:t>
                          </a:r>
                          <a:endParaRPr lang="zh-CN" sz="1900" dirty="0">
                            <a:solidFill>
                              <a:schemeClr val="tx1">
                                <a:lumMod val="85000"/>
                                <a:lumOff val="15000"/>
                              </a:schemeClr>
                            </a:solidFill>
                            <a:effectLst/>
                            <a:latin typeface="Gotham Book" pitchFamily="50" charset="0"/>
                            <a:ea typeface="宋体" panose="02010600030101010101" pitchFamily="2" charset="-122"/>
                          </a:endParaRPr>
                        </a:p>
                      </a:txBody>
                      <a:tcPr marL="117345" marR="117345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just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  <a:tab pos="3597275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zh-CN" sz="1900" i="1" smtClean="0">
                                        <a:solidFill>
                                          <a:schemeClr val="tx1">
                                            <a:lumMod val="85000"/>
                                            <a:lumOff val="15000"/>
                                          </a:schemeClr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CA" sz="1900" i="1">
                                        <a:solidFill>
                                          <a:schemeClr val="tx1">
                                            <a:lumMod val="85000"/>
                                            <a:lumOff val="15000"/>
                                          </a:schemeClr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宋体" panose="02010600030101010101" pitchFamily="2" charset="-122"/>
                                      </a:rPr>
                                      <m:t>𝐶</m:t>
                                    </m:r>
                                  </m:e>
                                  <m:sub>
                                    <m:r>
                                      <a:rPr lang="en-CA" sz="1900" i="1">
                                        <a:solidFill>
                                          <a:schemeClr val="tx1">
                                            <a:lumMod val="85000"/>
                                            <a:lumOff val="15000"/>
                                          </a:schemeClr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宋体" panose="02010600030101010101" pitchFamily="2" charset="-122"/>
                                      </a:rPr>
                                      <m:t>0</m:t>
                                    </m:r>
                                  </m:sub>
                                </m:sSub>
                                <m:sSub>
                                  <m:sSubPr>
                                    <m:ctrlPr>
                                      <a:rPr lang="zh-CN" sz="1900" i="1">
                                        <a:solidFill>
                                          <a:schemeClr val="tx1">
                                            <a:lumMod val="85000"/>
                                            <a:lumOff val="15000"/>
                                          </a:schemeClr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CA" sz="1900" i="1">
                                        <a:solidFill>
                                          <a:schemeClr val="tx1">
                                            <a:lumMod val="85000"/>
                                            <a:lumOff val="15000"/>
                                          </a:schemeClr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宋体" panose="02010600030101010101" pitchFamily="2" charset="-122"/>
                                      </a:rPr>
                                      <m:t>𝐶</m:t>
                                    </m:r>
                                  </m:e>
                                  <m:sub>
                                    <m:r>
                                      <a:rPr lang="en-CA" sz="1900" i="1">
                                        <a:solidFill>
                                          <a:schemeClr val="tx1">
                                            <a:lumMod val="85000"/>
                                            <a:lumOff val="15000"/>
                                          </a:schemeClr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宋体" panose="02010600030101010101" pitchFamily="2" charset="-122"/>
                                      </a:rPr>
                                      <m:t>1</m:t>
                                    </m:r>
                                  </m:sub>
                                </m:sSub>
                                <m:sSub>
                                  <m:sSubPr>
                                    <m:ctrlPr>
                                      <a:rPr lang="zh-CN" sz="1900" i="1">
                                        <a:solidFill>
                                          <a:schemeClr val="tx1">
                                            <a:lumMod val="85000"/>
                                            <a:lumOff val="15000"/>
                                          </a:schemeClr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CA" sz="1900" i="1">
                                        <a:solidFill>
                                          <a:schemeClr val="tx1">
                                            <a:lumMod val="85000"/>
                                            <a:lumOff val="15000"/>
                                          </a:schemeClr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宋体" panose="02010600030101010101" pitchFamily="2" charset="-122"/>
                                      </a:rPr>
                                      <m:t>𝐶</m:t>
                                    </m:r>
                                  </m:e>
                                  <m:sub>
                                    <m:r>
                                      <a:rPr lang="en-CA" sz="1900" i="1">
                                        <a:solidFill>
                                          <a:schemeClr val="tx1">
                                            <a:lumMod val="85000"/>
                                            <a:lumOff val="15000"/>
                                          </a:schemeClr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宋体" panose="02010600030101010101" pitchFamily="2" charset="-122"/>
                                      </a:rPr>
                                      <m:t>2</m:t>
                                    </m:r>
                                  </m:sub>
                                </m:sSub>
                                <m:sSub>
                                  <m:sSubPr>
                                    <m:ctrlPr>
                                      <a:rPr lang="zh-CN" altLang="zh-CN" sz="1900" i="1" smtClean="0">
                                        <a:solidFill>
                                          <a:schemeClr val="tx1">
                                            <a:lumMod val="85000"/>
                                            <a:lumOff val="15000"/>
                                          </a:schemeClr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CA" altLang="zh-CN" sz="1900" i="1">
                                        <a:solidFill>
                                          <a:schemeClr val="tx1">
                                            <a:lumMod val="85000"/>
                                            <a:lumOff val="15000"/>
                                          </a:schemeClr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宋体" panose="02010600030101010101" pitchFamily="2" charset="-122"/>
                                      </a:rPr>
                                      <m:t>𝐶</m:t>
                                    </m:r>
                                  </m:e>
                                  <m:sub>
                                    <m:r>
                                      <a:rPr lang="en-US" altLang="zh-CN" sz="1900" b="0" i="1" smtClean="0">
                                        <a:solidFill>
                                          <a:schemeClr val="tx1">
                                            <a:lumMod val="85000"/>
                                            <a:lumOff val="15000"/>
                                          </a:schemeClr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宋体" panose="02010600030101010101" pitchFamily="2" charset="-122"/>
                                      </a:rPr>
                                      <m:t>3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zh-CN" sz="1900" dirty="0">
                            <a:solidFill>
                              <a:schemeClr val="tx1">
                                <a:lumMod val="85000"/>
                                <a:lumOff val="15000"/>
                              </a:schemeClr>
                            </a:solidFill>
                            <a:effectLst/>
                            <a:latin typeface="Gotham Book" pitchFamily="50" charset="0"/>
                            <a:ea typeface="宋体" panose="02010600030101010101" pitchFamily="2" charset="-122"/>
                          </a:endParaRPr>
                        </a:p>
                      </a:txBody>
                      <a:tcPr marL="117345" marR="117345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158667781"/>
                      </a:ext>
                    </a:extLst>
                  </a:tr>
                  <a:tr h="396875">
                    <a:tc>
                      <a:txBody>
                        <a:bodyPr/>
                        <a:lstStyle/>
                        <a:p>
                          <a:pPr algn="just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  <a:tab pos="3597275" algn="l"/>
                            </a:tabLst>
                          </a:pPr>
                          <a:r>
                            <a:rPr lang="en-CA" sz="1900" dirty="0">
                              <a:solidFill>
                                <a:schemeClr val="tx1">
                                  <a:lumMod val="85000"/>
                                  <a:lumOff val="15000"/>
                                </a:schemeClr>
                              </a:solidFill>
                              <a:effectLst/>
                              <a:latin typeface="Gotham Book" pitchFamily="50" charset="0"/>
                              <a:ea typeface="宋体" panose="02010600030101010101" pitchFamily="2" charset="-122"/>
                            </a:rPr>
                            <a:t>2-3</a:t>
                          </a:r>
                          <a:endParaRPr lang="zh-CN" sz="1900" dirty="0">
                            <a:solidFill>
                              <a:schemeClr val="tx1">
                                <a:lumMod val="85000"/>
                                <a:lumOff val="15000"/>
                              </a:schemeClr>
                            </a:solidFill>
                            <a:effectLst/>
                            <a:latin typeface="Gotham Book" pitchFamily="50" charset="0"/>
                            <a:ea typeface="宋体" panose="02010600030101010101" pitchFamily="2" charset="-122"/>
                          </a:endParaRPr>
                        </a:p>
                      </a:txBody>
                      <a:tcPr marL="117345" marR="117345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just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  <a:tab pos="3597275" algn="l"/>
                            </a:tabLst>
                          </a:pPr>
                          <a:r>
                            <a:rPr lang="en-CA" sz="1900" dirty="0">
                              <a:solidFill>
                                <a:schemeClr val="tx1">
                                  <a:lumMod val="85000"/>
                                  <a:lumOff val="15000"/>
                                </a:schemeClr>
                              </a:solidFill>
                              <a:effectLst/>
                              <a:latin typeface="Gotham Book" pitchFamily="50" charset="0"/>
                              <a:ea typeface="宋体" panose="02010600030101010101" pitchFamily="2" charset="-122"/>
                            </a:rPr>
                            <a:t>001 + 1-bit binary</a:t>
                          </a:r>
                          <a:endParaRPr lang="zh-CN" sz="1900" dirty="0">
                            <a:solidFill>
                              <a:schemeClr val="tx1">
                                <a:lumMod val="85000"/>
                                <a:lumOff val="15000"/>
                              </a:schemeClr>
                            </a:solidFill>
                            <a:effectLst/>
                            <a:latin typeface="Gotham Book" pitchFamily="50" charset="0"/>
                            <a:ea typeface="宋体" panose="02010600030101010101" pitchFamily="2" charset="-122"/>
                          </a:endParaRPr>
                        </a:p>
                      </a:txBody>
                      <a:tcPr marL="117345" marR="117345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just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  <a:tab pos="3597275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zh-CN" sz="1900" i="1" smtClean="0">
                                        <a:solidFill>
                                          <a:schemeClr val="tx1">
                                            <a:lumMod val="85000"/>
                                            <a:lumOff val="15000"/>
                                          </a:schemeClr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CA" sz="1900" i="1">
                                        <a:solidFill>
                                          <a:schemeClr val="tx1">
                                            <a:lumMod val="85000"/>
                                            <a:lumOff val="15000"/>
                                          </a:schemeClr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宋体" panose="02010600030101010101" pitchFamily="2" charset="-122"/>
                                      </a:rPr>
                                      <m:t>𝐶</m:t>
                                    </m:r>
                                  </m:e>
                                  <m:sub>
                                    <m:r>
                                      <a:rPr lang="en-CA" sz="1900" i="1">
                                        <a:solidFill>
                                          <a:schemeClr val="tx1">
                                            <a:lumMod val="85000"/>
                                            <a:lumOff val="15000"/>
                                          </a:schemeClr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宋体" panose="02010600030101010101" pitchFamily="2" charset="-122"/>
                                      </a:rPr>
                                      <m:t>0</m:t>
                                    </m:r>
                                  </m:sub>
                                </m:sSub>
                                <m:sSub>
                                  <m:sSubPr>
                                    <m:ctrlPr>
                                      <a:rPr lang="zh-CN" sz="1900" i="1">
                                        <a:solidFill>
                                          <a:schemeClr val="tx1">
                                            <a:lumMod val="85000"/>
                                            <a:lumOff val="15000"/>
                                          </a:schemeClr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CA" sz="1900" i="1">
                                        <a:solidFill>
                                          <a:schemeClr val="tx1">
                                            <a:lumMod val="85000"/>
                                            <a:lumOff val="15000"/>
                                          </a:schemeClr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宋体" panose="02010600030101010101" pitchFamily="2" charset="-122"/>
                                      </a:rPr>
                                      <m:t>𝐶</m:t>
                                    </m:r>
                                  </m:e>
                                  <m:sub>
                                    <m:r>
                                      <a:rPr lang="en-CA" sz="1900" i="1">
                                        <a:solidFill>
                                          <a:schemeClr val="tx1">
                                            <a:lumMod val="85000"/>
                                            <a:lumOff val="15000"/>
                                          </a:schemeClr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宋体" panose="02010600030101010101" pitchFamily="2" charset="-122"/>
                                      </a:rPr>
                                      <m:t>1</m:t>
                                    </m:r>
                                  </m:sub>
                                </m:sSub>
                                <m:sSub>
                                  <m:sSubPr>
                                    <m:ctrlPr>
                                      <a:rPr lang="zh-CN" altLang="zh-CN" sz="1900" i="1" smtClean="0">
                                        <a:solidFill>
                                          <a:schemeClr val="tx1">
                                            <a:lumMod val="85000"/>
                                            <a:lumOff val="15000"/>
                                          </a:schemeClr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CA" altLang="zh-CN" sz="1900" i="1">
                                        <a:solidFill>
                                          <a:schemeClr val="tx1">
                                            <a:lumMod val="85000"/>
                                            <a:lumOff val="15000"/>
                                          </a:schemeClr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宋体" panose="02010600030101010101" pitchFamily="2" charset="-122"/>
                                      </a:rPr>
                                      <m:t>𝐶</m:t>
                                    </m:r>
                                  </m:e>
                                  <m:sub>
                                    <m:r>
                                      <a:rPr lang="en-CA" altLang="zh-CN" sz="1900" i="1">
                                        <a:solidFill>
                                          <a:schemeClr val="tx1">
                                            <a:lumMod val="85000"/>
                                            <a:lumOff val="15000"/>
                                          </a:schemeClr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宋体" panose="02010600030101010101" pitchFamily="2" charset="-122"/>
                                      </a:rPr>
                                      <m:t>2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zh-CN" sz="1900" dirty="0">
                            <a:solidFill>
                              <a:schemeClr val="tx1">
                                <a:lumMod val="85000"/>
                                <a:lumOff val="15000"/>
                              </a:schemeClr>
                            </a:solidFill>
                            <a:effectLst/>
                            <a:latin typeface="Gotham Book" pitchFamily="50" charset="0"/>
                            <a:ea typeface="宋体" panose="02010600030101010101" pitchFamily="2" charset="-122"/>
                          </a:endParaRPr>
                        </a:p>
                      </a:txBody>
                      <a:tcPr marL="117345" marR="117345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959887722"/>
                      </a:ext>
                    </a:extLst>
                  </a:tr>
                  <a:tr h="396875">
                    <a:tc>
                      <a:txBody>
                        <a:bodyPr/>
                        <a:lstStyle/>
                        <a:p>
                          <a:pPr algn="just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  <a:tab pos="3597275" algn="l"/>
                            </a:tabLst>
                          </a:pPr>
                          <a:r>
                            <a:rPr lang="en-CA" sz="1900" dirty="0">
                              <a:solidFill>
                                <a:schemeClr val="tx1">
                                  <a:lumMod val="85000"/>
                                  <a:lumOff val="15000"/>
                                </a:schemeClr>
                              </a:solidFill>
                              <a:effectLst/>
                              <a:latin typeface="Gotham Book" pitchFamily="50" charset="0"/>
                              <a:ea typeface="宋体" panose="02010600030101010101" pitchFamily="2" charset="-122"/>
                            </a:rPr>
                            <a:t>4-7</a:t>
                          </a:r>
                          <a:endParaRPr lang="zh-CN" sz="1900" dirty="0">
                            <a:solidFill>
                              <a:schemeClr val="tx1">
                                <a:lumMod val="85000"/>
                                <a:lumOff val="15000"/>
                              </a:schemeClr>
                            </a:solidFill>
                            <a:effectLst/>
                            <a:latin typeface="Gotham Book" pitchFamily="50" charset="0"/>
                            <a:ea typeface="宋体" panose="02010600030101010101" pitchFamily="2" charset="-122"/>
                          </a:endParaRPr>
                        </a:p>
                      </a:txBody>
                      <a:tcPr marL="117345" marR="117345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just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  <a:tab pos="3597275" algn="l"/>
                            </a:tabLst>
                          </a:pPr>
                          <a:r>
                            <a:rPr lang="en-CA" sz="1900" dirty="0">
                              <a:solidFill>
                                <a:schemeClr val="tx1">
                                  <a:lumMod val="85000"/>
                                  <a:lumOff val="15000"/>
                                </a:schemeClr>
                              </a:solidFill>
                              <a:effectLst/>
                              <a:latin typeface="Gotham Book" pitchFamily="50" charset="0"/>
                              <a:ea typeface="宋体" panose="02010600030101010101" pitchFamily="2" charset="-122"/>
                            </a:rPr>
                            <a:t>01 + 2-bit binary</a:t>
                          </a:r>
                          <a:endParaRPr lang="zh-CN" sz="1900" dirty="0">
                            <a:solidFill>
                              <a:schemeClr val="tx1">
                                <a:lumMod val="85000"/>
                                <a:lumOff val="15000"/>
                              </a:schemeClr>
                            </a:solidFill>
                            <a:effectLst/>
                            <a:latin typeface="Gotham Book" pitchFamily="50" charset="0"/>
                            <a:ea typeface="宋体" panose="02010600030101010101" pitchFamily="2" charset="-122"/>
                          </a:endParaRPr>
                        </a:p>
                      </a:txBody>
                      <a:tcPr marL="117345" marR="117345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just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  <a:tab pos="3597275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zh-CN" sz="1900" i="1" smtClean="0">
                                        <a:solidFill>
                                          <a:schemeClr val="tx1">
                                            <a:lumMod val="85000"/>
                                            <a:lumOff val="15000"/>
                                          </a:schemeClr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CA" sz="1900" i="1">
                                        <a:solidFill>
                                          <a:schemeClr val="tx1">
                                            <a:lumMod val="85000"/>
                                            <a:lumOff val="15000"/>
                                          </a:schemeClr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宋体" panose="02010600030101010101" pitchFamily="2" charset="-122"/>
                                      </a:rPr>
                                      <m:t>𝐶</m:t>
                                    </m:r>
                                  </m:e>
                                  <m:sub>
                                    <m:r>
                                      <a:rPr lang="en-CA" sz="1900" i="1">
                                        <a:solidFill>
                                          <a:schemeClr val="tx1">
                                            <a:lumMod val="85000"/>
                                            <a:lumOff val="15000"/>
                                          </a:schemeClr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宋体" panose="02010600030101010101" pitchFamily="2" charset="-122"/>
                                      </a:rPr>
                                      <m:t>0</m:t>
                                    </m:r>
                                  </m:sub>
                                </m:sSub>
                                <m:sSub>
                                  <m:sSubPr>
                                    <m:ctrlPr>
                                      <a:rPr lang="zh-CN" altLang="zh-CN" sz="1900" i="1" smtClean="0">
                                        <a:solidFill>
                                          <a:schemeClr val="tx1">
                                            <a:lumMod val="85000"/>
                                            <a:lumOff val="15000"/>
                                          </a:schemeClr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CA" altLang="zh-CN" sz="1900" i="1">
                                        <a:solidFill>
                                          <a:schemeClr val="tx1">
                                            <a:lumMod val="85000"/>
                                            <a:lumOff val="15000"/>
                                          </a:schemeClr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宋体" panose="02010600030101010101" pitchFamily="2" charset="-122"/>
                                      </a:rPr>
                                      <m:t>𝐶</m:t>
                                    </m:r>
                                  </m:e>
                                  <m:sub>
                                    <m:r>
                                      <a:rPr lang="en-CA" altLang="zh-CN" sz="1900" i="1">
                                        <a:solidFill>
                                          <a:schemeClr val="tx1">
                                            <a:lumMod val="85000"/>
                                            <a:lumOff val="15000"/>
                                          </a:schemeClr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宋体" panose="02010600030101010101" pitchFamily="2" charset="-122"/>
                                      </a:rPr>
                                      <m:t>1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zh-CN" sz="1900" dirty="0">
                            <a:solidFill>
                              <a:schemeClr val="tx1">
                                <a:lumMod val="85000"/>
                                <a:lumOff val="15000"/>
                              </a:schemeClr>
                            </a:solidFill>
                            <a:effectLst/>
                            <a:latin typeface="Gotham Book" pitchFamily="50" charset="0"/>
                            <a:ea typeface="宋体" panose="02010600030101010101" pitchFamily="2" charset="-122"/>
                          </a:endParaRPr>
                        </a:p>
                      </a:txBody>
                      <a:tcPr marL="117345" marR="117345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4239185650"/>
                      </a:ext>
                    </a:extLst>
                  </a:tr>
                  <a:tr h="396875">
                    <a:tc>
                      <a:txBody>
                        <a:bodyPr/>
                        <a:lstStyle/>
                        <a:p>
                          <a:pPr algn="just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  <a:tab pos="3597275" algn="l"/>
                            </a:tabLst>
                          </a:pPr>
                          <a:r>
                            <a:rPr lang="en-US" altLang="zh-CN" sz="1900" dirty="0">
                              <a:solidFill>
                                <a:schemeClr val="tx1">
                                  <a:lumMod val="85000"/>
                                  <a:lumOff val="15000"/>
                                </a:schemeClr>
                              </a:solidFill>
                              <a:effectLst/>
                              <a:latin typeface="Gotham Book" pitchFamily="50" charset="0"/>
                              <a:ea typeface="宋体" panose="02010600030101010101" pitchFamily="2" charset="-122"/>
                            </a:rPr>
                            <a:t>8-15</a:t>
                          </a:r>
                          <a:endParaRPr lang="zh-CN" sz="1900" dirty="0">
                            <a:solidFill>
                              <a:schemeClr val="tx1">
                                <a:lumMod val="85000"/>
                                <a:lumOff val="15000"/>
                              </a:schemeClr>
                            </a:solidFill>
                            <a:effectLst/>
                            <a:latin typeface="Gotham Book" pitchFamily="50" charset="0"/>
                            <a:ea typeface="宋体" panose="02010600030101010101" pitchFamily="2" charset="-122"/>
                          </a:endParaRPr>
                        </a:p>
                      </a:txBody>
                      <a:tcPr marL="117345" marR="117345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just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  <a:tab pos="3597275" algn="l"/>
                            </a:tabLst>
                          </a:pPr>
                          <a:r>
                            <a:rPr lang="en-CA" sz="1900" dirty="0">
                              <a:solidFill>
                                <a:schemeClr val="tx1">
                                  <a:lumMod val="85000"/>
                                  <a:lumOff val="15000"/>
                                </a:schemeClr>
                              </a:solidFill>
                              <a:effectLst/>
                              <a:latin typeface="Gotham Book" pitchFamily="50" charset="0"/>
                              <a:ea typeface="宋体" panose="02010600030101010101" pitchFamily="2" charset="-122"/>
                            </a:rPr>
                            <a:t>1 + 3-bit binary</a:t>
                          </a:r>
                          <a:endParaRPr lang="zh-CN" sz="1900" dirty="0">
                            <a:solidFill>
                              <a:schemeClr val="tx1">
                                <a:lumMod val="85000"/>
                                <a:lumOff val="15000"/>
                              </a:schemeClr>
                            </a:solidFill>
                            <a:effectLst/>
                            <a:latin typeface="Gotham Book" pitchFamily="50" charset="0"/>
                            <a:ea typeface="宋体" panose="02010600030101010101" pitchFamily="2" charset="-122"/>
                          </a:endParaRPr>
                        </a:p>
                      </a:txBody>
                      <a:tcPr marL="117345" marR="117345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just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  <a:tab pos="3597275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zh-CN" sz="1900" i="1" smtClean="0">
                                        <a:solidFill>
                                          <a:schemeClr val="tx1">
                                            <a:lumMod val="85000"/>
                                            <a:lumOff val="15000"/>
                                          </a:schemeClr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CA" sz="1900" i="1">
                                        <a:solidFill>
                                          <a:schemeClr val="tx1">
                                            <a:lumMod val="85000"/>
                                            <a:lumOff val="15000"/>
                                          </a:schemeClr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宋体" panose="02010600030101010101" pitchFamily="2" charset="-122"/>
                                      </a:rPr>
                                      <m:t>𝐶</m:t>
                                    </m:r>
                                  </m:e>
                                  <m:sub>
                                    <m:r>
                                      <a:rPr lang="en-CA" sz="1900" i="1">
                                        <a:solidFill>
                                          <a:schemeClr val="tx1">
                                            <a:lumMod val="85000"/>
                                            <a:lumOff val="15000"/>
                                          </a:schemeClr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宋体" panose="02010600030101010101" pitchFamily="2" charset="-122"/>
                                      </a:rPr>
                                      <m:t>0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zh-CN" sz="1900" dirty="0">
                            <a:solidFill>
                              <a:schemeClr val="tx1">
                                <a:lumMod val="85000"/>
                                <a:lumOff val="15000"/>
                              </a:schemeClr>
                            </a:solidFill>
                            <a:effectLst/>
                            <a:latin typeface="Gotham Book" pitchFamily="50" charset="0"/>
                            <a:ea typeface="宋体" panose="02010600030101010101" pitchFamily="2" charset="-122"/>
                          </a:endParaRPr>
                        </a:p>
                      </a:txBody>
                      <a:tcPr marL="117345" marR="117345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923435293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6" name="表格 5">
                <a:extLst>
                  <a:ext uri="{FF2B5EF4-FFF2-40B4-BE49-F238E27FC236}">
                    <a16:creationId xmlns:a16="http://schemas.microsoft.com/office/drawing/2014/main" id="{F0D9C73C-A2CE-E7AE-A344-5CAA8238A71E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568371445"/>
                  </p:ext>
                </p:extLst>
              </p:nvPr>
            </p:nvGraphicFramePr>
            <p:xfrm>
              <a:off x="1412136" y="2384425"/>
              <a:ext cx="9367728" cy="238125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3143487">
                      <a:extLst>
                        <a:ext uri="{9D8B030D-6E8A-4147-A177-3AD203B41FA5}">
                          <a16:colId xmlns:a16="http://schemas.microsoft.com/office/drawing/2014/main" val="2645843109"/>
                        </a:ext>
                      </a:extLst>
                    </a:gridCol>
                    <a:gridCol w="3143487">
                      <a:extLst>
                        <a:ext uri="{9D8B030D-6E8A-4147-A177-3AD203B41FA5}">
                          <a16:colId xmlns:a16="http://schemas.microsoft.com/office/drawing/2014/main" val="1433123653"/>
                        </a:ext>
                      </a:extLst>
                    </a:gridCol>
                    <a:gridCol w="3080754">
                      <a:extLst>
                        <a:ext uri="{9D8B030D-6E8A-4147-A177-3AD203B41FA5}">
                          <a16:colId xmlns:a16="http://schemas.microsoft.com/office/drawing/2014/main" val="1911515674"/>
                        </a:ext>
                      </a:extLst>
                    </a:gridCol>
                  </a:tblGrid>
                  <a:tr h="396875">
                    <a:tc>
                      <a:txBody>
                        <a:bodyPr/>
                        <a:lstStyle/>
                        <a:p>
                          <a:pPr algn="just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  <a:tab pos="3597275" algn="l"/>
                            </a:tabLst>
                          </a:pPr>
                          <a:r>
                            <a:rPr lang="en-CA" sz="1900" dirty="0">
                              <a:effectLst/>
                              <a:latin typeface="Gotham Medium" pitchFamily="50" charset="0"/>
                              <a:ea typeface="宋体" panose="02010600030101010101" pitchFamily="2" charset="-122"/>
                            </a:rPr>
                            <a:t>SG</a:t>
                          </a:r>
                          <a:r>
                            <a:rPr lang="en-US" altLang="zh-CN" sz="1900" dirty="0">
                              <a:effectLst/>
                              <a:latin typeface="Gotham Medium" pitchFamily="50" charset="0"/>
                              <a:ea typeface="宋体" panose="02010600030101010101" pitchFamily="2" charset="-122"/>
                            </a:rPr>
                            <a:t>PM </a:t>
                          </a:r>
                          <a:r>
                            <a:rPr lang="en-CA" altLang="zh-CN" sz="1900" dirty="0">
                              <a:effectLst/>
                              <a:latin typeface="Gotham Medium" pitchFamily="50" charset="0"/>
                              <a:ea typeface="宋体" panose="02010600030101010101" pitchFamily="2" charset="-122"/>
                            </a:rPr>
                            <a:t>i</a:t>
                          </a:r>
                          <a:r>
                            <a:rPr lang="en-CA" sz="1900" dirty="0">
                              <a:effectLst/>
                              <a:latin typeface="Gotham Medium" pitchFamily="50" charset="0"/>
                              <a:ea typeface="宋体" panose="02010600030101010101" pitchFamily="2" charset="-122"/>
                            </a:rPr>
                            <a:t>ndex</a:t>
                          </a:r>
                          <a:endParaRPr lang="zh-CN" sz="1900" dirty="0">
                            <a:effectLst/>
                            <a:latin typeface="Gotham Medium" pitchFamily="50" charset="0"/>
                            <a:ea typeface="宋体" panose="02010600030101010101" pitchFamily="2" charset="-122"/>
                          </a:endParaRPr>
                        </a:p>
                      </a:txBody>
                      <a:tcPr marL="117345" marR="117345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just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  <a:tab pos="3597275" algn="l"/>
                            </a:tabLst>
                          </a:pPr>
                          <a:r>
                            <a:rPr lang="en-CA" sz="1900" dirty="0">
                              <a:effectLst/>
                              <a:latin typeface="Gotham Medium" pitchFamily="50" charset="0"/>
                              <a:ea typeface="宋体" panose="02010600030101010101" pitchFamily="2" charset="-122"/>
                            </a:rPr>
                            <a:t>Code word</a:t>
                          </a:r>
                          <a:endParaRPr lang="zh-CN" sz="1900" dirty="0">
                            <a:effectLst/>
                            <a:latin typeface="Gotham Medium" pitchFamily="50" charset="0"/>
                            <a:ea typeface="宋体" panose="02010600030101010101" pitchFamily="2" charset="-122"/>
                          </a:endParaRPr>
                        </a:p>
                      </a:txBody>
                      <a:tcPr marL="117345" marR="117345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just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  <a:tab pos="3597275" algn="l"/>
                            </a:tabLst>
                          </a:pPr>
                          <a:r>
                            <a:rPr lang="en-CA" sz="1900" dirty="0">
                              <a:effectLst/>
                              <a:latin typeface="Gotham Medium" pitchFamily="50" charset="0"/>
                              <a:ea typeface="宋体" panose="02010600030101010101" pitchFamily="2" charset="-122"/>
                            </a:rPr>
                            <a:t>Context</a:t>
                          </a:r>
                          <a:endParaRPr lang="zh-CN" sz="1900" dirty="0">
                            <a:effectLst/>
                            <a:latin typeface="Gotham Medium" pitchFamily="50" charset="0"/>
                            <a:ea typeface="宋体" panose="02010600030101010101" pitchFamily="2" charset="-122"/>
                          </a:endParaRPr>
                        </a:p>
                      </a:txBody>
                      <a:tcPr marL="117345" marR="117345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253715758"/>
                      </a:ext>
                    </a:extLst>
                  </a:tr>
                  <a:tr h="396875">
                    <a:tc>
                      <a:txBody>
                        <a:bodyPr/>
                        <a:lstStyle/>
                        <a:p>
                          <a:pPr algn="just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  <a:tab pos="3597275" algn="l"/>
                            </a:tabLst>
                          </a:pPr>
                          <a:r>
                            <a:rPr lang="en-US" altLang="zh-CN" sz="1900" dirty="0">
                              <a:solidFill>
                                <a:schemeClr val="tx1">
                                  <a:lumMod val="85000"/>
                                  <a:lumOff val="15000"/>
                                </a:schemeClr>
                              </a:solidFill>
                              <a:effectLst/>
                              <a:latin typeface="Gotham Book" pitchFamily="50" charset="0"/>
                              <a:ea typeface="宋体" panose="02010600030101010101" pitchFamily="2" charset="-122"/>
                            </a:rPr>
                            <a:t>0</a:t>
                          </a:r>
                          <a:endParaRPr lang="zh-CN" sz="1900" dirty="0">
                            <a:solidFill>
                              <a:schemeClr val="tx1">
                                <a:lumMod val="85000"/>
                                <a:lumOff val="15000"/>
                              </a:schemeClr>
                            </a:solidFill>
                            <a:effectLst/>
                            <a:latin typeface="Gotham Book" pitchFamily="50" charset="0"/>
                            <a:ea typeface="宋体" panose="02010600030101010101" pitchFamily="2" charset="-122"/>
                          </a:endParaRPr>
                        </a:p>
                      </a:txBody>
                      <a:tcPr marL="117345" marR="117345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just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  <a:tab pos="3597275" algn="l"/>
                            </a:tabLst>
                          </a:pPr>
                          <a:r>
                            <a:rPr lang="en-CA" sz="1900" dirty="0">
                              <a:solidFill>
                                <a:schemeClr val="tx1">
                                  <a:lumMod val="85000"/>
                                  <a:lumOff val="15000"/>
                                </a:schemeClr>
                              </a:solidFill>
                              <a:effectLst/>
                              <a:latin typeface="Gotham Book" pitchFamily="50" charset="0"/>
                              <a:ea typeface="宋体" panose="02010600030101010101" pitchFamily="2" charset="-122"/>
                            </a:rPr>
                            <a:t>0000</a:t>
                          </a:r>
                          <a:endParaRPr lang="zh-CN" sz="1900" dirty="0">
                            <a:solidFill>
                              <a:schemeClr val="tx1">
                                <a:lumMod val="85000"/>
                                <a:lumOff val="15000"/>
                              </a:schemeClr>
                            </a:solidFill>
                            <a:effectLst/>
                            <a:latin typeface="Gotham Book" pitchFamily="50" charset="0"/>
                            <a:ea typeface="宋体" panose="02010600030101010101" pitchFamily="2" charset="-122"/>
                          </a:endParaRPr>
                        </a:p>
                      </a:txBody>
                      <a:tcPr marL="117345" marR="117345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117345" marR="117345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204150" t="-118462" r="-395" b="-41230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27216331"/>
                      </a:ext>
                    </a:extLst>
                  </a:tr>
                  <a:tr h="396875">
                    <a:tc>
                      <a:txBody>
                        <a:bodyPr/>
                        <a:lstStyle/>
                        <a:p>
                          <a:pPr algn="just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  <a:tab pos="3597275" algn="l"/>
                            </a:tabLst>
                          </a:pPr>
                          <a:r>
                            <a:rPr lang="en-US" altLang="zh-CN" sz="1900" dirty="0">
                              <a:solidFill>
                                <a:schemeClr val="tx1">
                                  <a:lumMod val="85000"/>
                                  <a:lumOff val="15000"/>
                                </a:schemeClr>
                              </a:solidFill>
                              <a:effectLst/>
                              <a:latin typeface="Gotham Book" pitchFamily="50" charset="0"/>
                              <a:ea typeface="宋体" panose="02010600030101010101" pitchFamily="2" charset="-122"/>
                            </a:rPr>
                            <a:t>1</a:t>
                          </a:r>
                          <a:endParaRPr lang="zh-CN" sz="1900" dirty="0">
                            <a:solidFill>
                              <a:schemeClr val="tx1">
                                <a:lumMod val="85000"/>
                                <a:lumOff val="15000"/>
                              </a:schemeClr>
                            </a:solidFill>
                            <a:effectLst/>
                            <a:latin typeface="Gotham Book" pitchFamily="50" charset="0"/>
                            <a:ea typeface="宋体" panose="02010600030101010101" pitchFamily="2" charset="-122"/>
                          </a:endParaRPr>
                        </a:p>
                      </a:txBody>
                      <a:tcPr marL="117345" marR="117345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just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  <a:tab pos="3597275" algn="l"/>
                            </a:tabLst>
                          </a:pPr>
                          <a:r>
                            <a:rPr lang="en-CA" sz="1900" dirty="0">
                              <a:solidFill>
                                <a:schemeClr val="tx1">
                                  <a:lumMod val="85000"/>
                                  <a:lumOff val="15000"/>
                                </a:schemeClr>
                              </a:solidFill>
                              <a:effectLst/>
                              <a:latin typeface="Gotham Book" pitchFamily="50" charset="0"/>
                              <a:ea typeface="宋体" panose="02010600030101010101" pitchFamily="2" charset="-122"/>
                            </a:rPr>
                            <a:t>0001</a:t>
                          </a:r>
                          <a:endParaRPr lang="zh-CN" sz="1900" dirty="0">
                            <a:solidFill>
                              <a:schemeClr val="tx1">
                                <a:lumMod val="85000"/>
                                <a:lumOff val="15000"/>
                              </a:schemeClr>
                            </a:solidFill>
                            <a:effectLst/>
                            <a:latin typeface="Gotham Book" pitchFamily="50" charset="0"/>
                            <a:ea typeface="宋体" panose="02010600030101010101" pitchFamily="2" charset="-122"/>
                          </a:endParaRPr>
                        </a:p>
                      </a:txBody>
                      <a:tcPr marL="117345" marR="117345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117345" marR="117345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204150" t="-215152" r="-395" b="-306061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3158667781"/>
                      </a:ext>
                    </a:extLst>
                  </a:tr>
                  <a:tr h="396875">
                    <a:tc>
                      <a:txBody>
                        <a:bodyPr/>
                        <a:lstStyle/>
                        <a:p>
                          <a:pPr algn="just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  <a:tab pos="3597275" algn="l"/>
                            </a:tabLst>
                          </a:pPr>
                          <a:r>
                            <a:rPr lang="en-CA" sz="1900" dirty="0">
                              <a:solidFill>
                                <a:schemeClr val="tx1">
                                  <a:lumMod val="85000"/>
                                  <a:lumOff val="15000"/>
                                </a:schemeClr>
                              </a:solidFill>
                              <a:effectLst/>
                              <a:latin typeface="Gotham Book" pitchFamily="50" charset="0"/>
                              <a:ea typeface="宋体" panose="02010600030101010101" pitchFamily="2" charset="-122"/>
                            </a:rPr>
                            <a:t>2-3</a:t>
                          </a:r>
                          <a:endParaRPr lang="zh-CN" sz="1900" dirty="0">
                            <a:solidFill>
                              <a:schemeClr val="tx1">
                                <a:lumMod val="85000"/>
                                <a:lumOff val="15000"/>
                              </a:schemeClr>
                            </a:solidFill>
                            <a:effectLst/>
                            <a:latin typeface="Gotham Book" pitchFamily="50" charset="0"/>
                            <a:ea typeface="宋体" panose="02010600030101010101" pitchFamily="2" charset="-122"/>
                          </a:endParaRPr>
                        </a:p>
                      </a:txBody>
                      <a:tcPr marL="117345" marR="117345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just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  <a:tab pos="3597275" algn="l"/>
                            </a:tabLst>
                          </a:pPr>
                          <a:r>
                            <a:rPr lang="en-CA" sz="1900" dirty="0">
                              <a:solidFill>
                                <a:schemeClr val="tx1">
                                  <a:lumMod val="85000"/>
                                  <a:lumOff val="15000"/>
                                </a:schemeClr>
                              </a:solidFill>
                              <a:effectLst/>
                              <a:latin typeface="Gotham Book" pitchFamily="50" charset="0"/>
                              <a:ea typeface="宋体" panose="02010600030101010101" pitchFamily="2" charset="-122"/>
                            </a:rPr>
                            <a:t>001 + 1-bit binary</a:t>
                          </a:r>
                          <a:endParaRPr lang="zh-CN" sz="1900" dirty="0">
                            <a:solidFill>
                              <a:schemeClr val="tx1">
                                <a:lumMod val="85000"/>
                                <a:lumOff val="15000"/>
                              </a:schemeClr>
                            </a:solidFill>
                            <a:effectLst/>
                            <a:latin typeface="Gotham Book" pitchFamily="50" charset="0"/>
                            <a:ea typeface="宋体" panose="02010600030101010101" pitchFamily="2" charset="-122"/>
                          </a:endParaRPr>
                        </a:p>
                      </a:txBody>
                      <a:tcPr marL="117345" marR="117345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117345" marR="117345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204150" t="-320000" r="-395" b="-210769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2959887722"/>
                      </a:ext>
                    </a:extLst>
                  </a:tr>
                  <a:tr h="396875">
                    <a:tc>
                      <a:txBody>
                        <a:bodyPr/>
                        <a:lstStyle/>
                        <a:p>
                          <a:pPr algn="just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  <a:tab pos="3597275" algn="l"/>
                            </a:tabLst>
                          </a:pPr>
                          <a:r>
                            <a:rPr lang="en-CA" sz="1900" dirty="0">
                              <a:solidFill>
                                <a:schemeClr val="tx1">
                                  <a:lumMod val="85000"/>
                                  <a:lumOff val="15000"/>
                                </a:schemeClr>
                              </a:solidFill>
                              <a:effectLst/>
                              <a:latin typeface="Gotham Book" pitchFamily="50" charset="0"/>
                              <a:ea typeface="宋体" panose="02010600030101010101" pitchFamily="2" charset="-122"/>
                            </a:rPr>
                            <a:t>4-7</a:t>
                          </a:r>
                          <a:endParaRPr lang="zh-CN" sz="1900" dirty="0">
                            <a:solidFill>
                              <a:schemeClr val="tx1">
                                <a:lumMod val="85000"/>
                                <a:lumOff val="15000"/>
                              </a:schemeClr>
                            </a:solidFill>
                            <a:effectLst/>
                            <a:latin typeface="Gotham Book" pitchFamily="50" charset="0"/>
                            <a:ea typeface="宋体" panose="02010600030101010101" pitchFamily="2" charset="-122"/>
                          </a:endParaRPr>
                        </a:p>
                      </a:txBody>
                      <a:tcPr marL="117345" marR="117345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just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  <a:tab pos="3597275" algn="l"/>
                            </a:tabLst>
                          </a:pPr>
                          <a:r>
                            <a:rPr lang="en-CA" sz="1900" dirty="0">
                              <a:solidFill>
                                <a:schemeClr val="tx1">
                                  <a:lumMod val="85000"/>
                                  <a:lumOff val="15000"/>
                                </a:schemeClr>
                              </a:solidFill>
                              <a:effectLst/>
                              <a:latin typeface="Gotham Book" pitchFamily="50" charset="0"/>
                              <a:ea typeface="宋体" panose="02010600030101010101" pitchFamily="2" charset="-122"/>
                            </a:rPr>
                            <a:t>01 + 2-bit binary</a:t>
                          </a:r>
                          <a:endParaRPr lang="zh-CN" sz="1900" dirty="0">
                            <a:solidFill>
                              <a:schemeClr val="tx1">
                                <a:lumMod val="85000"/>
                                <a:lumOff val="15000"/>
                              </a:schemeClr>
                            </a:solidFill>
                            <a:effectLst/>
                            <a:latin typeface="Gotham Book" pitchFamily="50" charset="0"/>
                            <a:ea typeface="宋体" panose="02010600030101010101" pitchFamily="2" charset="-122"/>
                          </a:endParaRPr>
                        </a:p>
                      </a:txBody>
                      <a:tcPr marL="117345" marR="117345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117345" marR="117345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204150" t="-420000" r="-395" b="-110769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4239185650"/>
                      </a:ext>
                    </a:extLst>
                  </a:tr>
                  <a:tr h="396875">
                    <a:tc>
                      <a:txBody>
                        <a:bodyPr/>
                        <a:lstStyle/>
                        <a:p>
                          <a:pPr algn="just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  <a:tab pos="3597275" algn="l"/>
                            </a:tabLst>
                          </a:pPr>
                          <a:r>
                            <a:rPr lang="en-US" altLang="zh-CN" sz="1900" dirty="0">
                              <a:solidFill>
                                <a:schemeClr val="tx1">
                                  <a:lumMod val="85000"/>
                                  <a:lumOff val="15000"/>
                                </a:schemeClr>
                              </a:solidFill>
                              <a:effectLst/>
                              <a:latin typeface="Gotham Book" pitchFamily="50" charset="0"/>
                              <a:ea typeface="宋体" panose="02010600030101010101" pitchFamily="2" charset="-122"/>
                            </a:rPr>
                            <a:t>8-15</a:t>
                          </a:r>
                          <a:endParaRPr lang="zh-CN" sz="1900" dirty="0">
                            <a:solidFill>
                              <a:schemeClr val="tx1">
                                <a:lumMod val="85000"/>
                                <a:lumOff val="15000"/>
                              </a:schemeClr>
                            </a:solidFill>
                            <a:effectLst/>
                            <a:latin typeface="Gotham Book" pitchFamily="50" charset="0"/>
                            <a:ea typeface="宋体" panose="02010600030101010101" pitchFamily="2" charset="-122"/>
                          </a:endParaRPr>
                        </a:p>
                      </a:txBody>
                      <a:tcPr marL="117345" marR="117345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just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  <a:tab pos="3597275" algn="l"/>
                            </a:tabLst>
                          </a:pPr>
                          <a:r>
                            <a:rPr lang="en-CA" sz="1900" dirty="0">
                              <a:solidFill>
                                <a:schemeClr val="tx1">
                                  <a:lumMod val="85000"/>
                                  <a:lumOff val="15000"/>
                                </a:schemeClr>
                              </a:solidFill>
                              <a:effectLst/>
                              <a:latin typeface="Gotham Book" pitchFamily="50" charset="0"/>
                              <a:ea typeface="宋体" panose="02010600030101010101" pitchFamily="2" charset="-122"/>
                            </a:rPr>
                            <a:t>1 + 3-bit binary</a:t>
                          </a:r>
                          <a:endParaRPr lang="zh-CN" sz="1900" dirty="0">
                            <a:solidFill>
                              <a:schemeClr val="tx1">
                                <a:lumMod val="85000"/>
                                <a:lumOff val="15000"/>
                              </a:schemeClr>
                            </a:solidFill>
                            <a:effectLst/>
                            <a:latin typeface="Gotham Book" pitchFamily="50" charset="0"/>
                            <a:ea typeface="宋体" panose="02010600030101010101" pitchFamily="2" charset="-122"/>
                          </a:endParaRPr>
                        </a:p>
                      </a:txBody>
                      <a:tcPr marL="117345" marR="117345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117345" marR="117345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204150" t="-520000" r="-395" b="-10769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2923435293"/>
                      </a:ext>
                    </a:extLst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397895366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C0FEFE-68BC-AC36-A863-DE9EE44682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latin typeface="Gotham Book" pitchFamily="50" charset="0"/>
              </a:rPr>
              <a:t>Proposal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A34BD4E-3351-2192-718F-32FB811A004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901700"/>
            <a:ext cx="10421983" cy="5480049"/>
          </a:xfrm>
        </p:spPr>
        <p:txBody>
          <a:bodyPr>
            <a:normAutofit/>
          </a:bodyPr>
          <a:lstStyle/>
          <a:p>
            <a:r>
              <a:rPr lang="en-US" dirty="0">
                <a:latin typeface="Gotham Book" pitchFamily="50" charset="0"/>
              </a:rPr>
              <a:t>It is proposed to apply </a:t>
            </a:r>
            <a:r>
              <a:rPr lang="en-US" dirty="0" err="1">
                <a:latin typeface="Gotham Book" pitchFamily="50" charset="0"/>
              </a:rPr>
              <a:t>HoG</a:t>
            </a:r>
            <a:r>
              <a:rPr lang="en-US" dirty="0">
                <a:latin typeface="Gotham Book" pitchFamily="50" charset="0"/>
              </a:rPr>
              <a:t>-based VIPM derivation to SGPM. The DIMD-liked method is used to derive a VIPM based on the SGPM prediction samples</a:t>
            </a:r>
          </a:p>
          <a:p>
            <a:pPr lvl="1"/>
            <a:r>
              <a:rPr lang="en-US" dirty="0">
                <a:latin typeface="Gotham Book" pitchFamily="50" charset="0"/>
              </a:rPr>
              <a:t>The LFNST/NSPT transform set is determined by the derived VIPM. </a:t>
            </a:r>
          </a:p>
          <a:p>
            <a:pPr lvl="1"/>
            <a:r>
              <a:rPr lang="en-US" dirty="0">
                <a:latin typeface="Gotham Book" pitchFamily="50" charset="0"/>
              </a:rPr>
              <a:t>The SGPM mode in MPM list </a:t>
            </a:r>
            <a:r>
              <a:rPr lang="en-US" altLang="zh-CN" dirty="0">
                <a:latin typeface="Gotham Book" pitchFamily="50" charset="0"/>
              </a:rPr>
              <a:t>is determined by the derived VIPM</a:t>
            </a:r>
            <a:r>
              <a:rPr lang="en-US" dirty="0">
                <a:latin typeface="Gotham Book" pitchFamily="50" charset="0"/>
              </a:rPr>
              <a:t>.</a:t>
            </a:r>
          </a:p>
          <a:p>
            <a:endParaRPr lang="en-US" dirty="0">
              <a:latin typeface="Gotham Book" pitchFamily="50" charset="0"/>
            </a:endParaRPr>
          </a:p>
          <a:p>
            <a:pPr marL="0" indent="0">
              <a:buNone/>
            </a:pPr>
            <a:endParaRPr lang="en-US" dirty="0">
              <a:latin typeface="Gotham Book" pitchFamily="50" charset="0"/>
            </a:endParaRPr>
          </a:p>
          <a:p>
            <a:endParaRPr lang="en-GB" dirty="0">
              <a:latin typeface="Gotham Book" pitchFamily="50" charset="0"/>
            </a:endParaRPr>
          </a:p>
          <a:p>
            <a:endParaRPr lang="en-GB" dirty="0">
              <a:latin typeface="Gotham Book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2053007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64B1C6-9EAB-A14D-4263-DA6809EDD9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latin typeface="Gotham Book" pitchFamily="50" charset="0"/>
              </a:rPr>
              <a:t>Experimental results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F101A0B-94CB-1E24-1375-E1BA07C76B9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>
                <a:latin typeface="Gotham Book" pitchFamily="50" charset="0"/>
              </a:rPr>
              <a:t>Test: </a:t>
            </a:r>
            <a:r>
              <a:rPr lang="en-GB" dirty="0">
                <a:latin typeface="Gotham Book" pitchFamily="50" charset="0"/>
                <a:ea typeface="宋体" panose="02010600030101010101" pitchFamily="2" charset="-122"/>
              </a:rPr>
              <a:t>Multiple SGPM improvements</a:t>
            </a:r>
            <a:endParaRPr lang="en-GB" dirty="0">
              <a:effectLst/>
              <a:latin typeface="Gotham Book" pitchFamily="50" charset="0"/>
              <a:ea typeface="宋体" panose="02010600030101010101" pitchFamily="2" charset="-122"/>
            </a:endParaRPr>
          </a:p>
        </p:txBody>
      </p:sp>
      <p:graphicFrame>
        <p:nvGraphicFramePr>
          <p:cNvPr id="6" name="Table 3">
            <a:extLst>
              <a:ext uri="{FF2B5EF4-FFF2-40B4-BE49-F238E27FC236}">
                <a16:creationId xmlns:a16="http://schemas.microsoft.com/office/drawing/2014/main" id="{3B4B6E22-A1D8-5251-22AE-D334DCF8123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9479681"/>
              </p:ext>
            </p:extLst>
          </p:nvPr>
        </p:nvGraphicFramePr>
        <p:xfrm>
          <a:off x="2080919" y="1899299"/>
          <a:ext cx="8030161" cy="4277664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360778">
                  <a:extLst>
                    <a:ext uri="{9D8B030D-6E8A-4147-A177-3AD203B41FA5}">
                      <a16:colId xmlns:a16="http://schemas.microsoft.com/office/drawing/2014/main" val="3050835618"/>
                    </a:ext>
                  </a:extLst>
                </a:gridCol>
                <a:gridCol w="877813">
                  <a:extLst>
                    <a:ext uri="{9D8B030D-6E8A-4147-A177-3AD203B41FA5}">
                      <a16:colId xmlns:a16="http://schemas.microsoft.com/office/drawing/2014/main" val="1819926418"/>
                    </a:ext>
                  </a:extLst>
                </a:gridCol>
                <a:gridCol w="878919">
                  <a:extLst>
                    <a:ext uri="{9D8B030D-6E8A-4147-A177-3AD203B41FA5}">
                      <a16:colId xmlns:a16="http://schemas.microsoft.com/office/drawing/2014/main" val="2243281102"/>
                    </a:ext>
                  </a:extLst>
                </a:gridCol>
                <a:gridCol w="878919">
                  <a:extLst>
                    <a:ext uri="{9D8B030D-6E8A-4147-A177-3AD203B41FA5}">
                      <a16:colId xmlns:a16="http://schemas.microsoft.com/office/drawing/2014/main" val="2419332785"/>
                    </a:ext>
                  </a:extLst>
                </a:gridCol>
                <a:gridCol w="878919">
                  <a:extLst>
                    <a:ext uri="{9D8B030D-6E8A-4147-A177-3AD203B41FA5}">
                      <a16:colId xmlns:a16="http://schemas.microsoft.com/office/drawing/2014/main" val="1123349970"/>
                    </a:ext>
                  </a:extLst>
                </a:gridCol>
                <a:gridCol w="878919">
                  <a:extLst>
                    <a:ext uri="{9D8B030D-6E8A-4147-A177-3AD203B41FA5}">
                      <a16:colId xmlns:a16="http://schemas.microsoft.com/office/drawing/2014/main" val="4051675686"/>
                    </a:ext>
                  </a:extLst>
                </a:gridCol>
                <a:gridCol w="1137947">
                  <a:extLst>
                    <a:ext uri="{9D8B030D-6E8A-4147-A177-3AD203B41FA5}">
                      <a16:colId xmlns:a16="http://schemas.microsoft.com/office/drawing/2014/main" val="26974286"/>
                    </a:ext>
                  </a:extLst>
                </a:gridCol>
                <a:gridCol w="1137947">
                  <a:extLst>
                    <a:ext uri="{9D8B030D-6E8A-4147-A177-3AD203B41FA5}">
                      <a16:colId xmlns:a16="http://schemas.microsoft.com/office/drawing/2014/main" val="626547420"/>
                    </a:ext>
                  </a:extLst>
                </a:gridCol>
              </a:tblGrid>
              <a:tr h="356472">
                <a:tc>
                  <a:txBody>
                    <a:bodyPr/>
                    <a:lstStyle/>
                    <a:p>
                      <a:endParaRPr lang="en-GB" sz="1600" dirty="0">
                        <a:effectLst/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0" marR="0" marT="0" marB="0" anchor="ctr"/>
                </a:tc>
                <a:tc gridSpan="7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AI</a:t>
                      </a:r>
                      <a:endParaRPr lang="en-GB" sz="1600" dirty="0">
                        <a:effectLst/>
                        <a:latin typeface="Segoe UI" panose="020B0502040204020203" pitchFamily="34" charset="0"/>
                        <a:ea typeface="宋体" panose="02010600030101010101" pitchFamily="2" charset="-122"/>
                        <a:cs typeface="Segoe UI" panose="020B0502040204020203" pitchFamily="34" charset="0"/>
                      </a:endParaRPr>
                    </a:p>
                  </a:txBody>
                  <a:tcPr marL="105957" marR="105957" marT="52978" marB="52978" anchor="ctr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23643847"/>
                  </a:ext>
                </a:extLst>
              </a:tr>
              <a:tr h="356472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GB" sz="1600" dirty="0">
                        <a:effectLst/>
                        <a:latin typeface="Segoe UI" panose="020B0502040204020203" pitchFamily="34" charset="0"/>
                        <a:ea typeface="宋体" panose="02010600030101010101" pitchFamily="2" charset="-122"/>
                        <a:cs typeface="Segoe UI" panose="020B0502040204020203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effectLst/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</a:rPr>
                        <a:t>Y</a:t>
                      </a:r>
                      <a:endParaRPr lang="en-GB" sz="1600" kern="1200" dirty="0">
                        <a:solidFill>
                          <a:schemeClr val="tx1"/>
                        </a:solidFill>
                        <a:effectLst/>
                        <a:latin typeface="Segoe UI" panose="020B0502040204020203" pitchFamily="34" charset="0"/>
                        <a:ea typeface="+mn-ea"/>
                        <a:cs typeface="Segoe UI" panose="020B0502040204020203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effectLst/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</a:rPr>
                        <a:t>U</a:t>
                      </a:r>
                      <a:endParaRPr lang="en-GB" sz="1600" kern="1200" dirty="0">
                        <a:solidFill>
                          <a:schemeClr val="tx1"/>
                        </a:solidFill>
                        <a:effectLst/>
                        <a:latin typeface="Segoe UI" panose="020B0502040204020203" pitchFamily="34" charset="0"/>
                        <a:ea typeface="+mn-ea"/>
                        <a:cs typeface="Segoe UI" panose="020B0502040204020203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effectLst/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</a:rPr>
                        <a:t>V</a:t>
                      </a:r>
                      <a:endParaRPr lang="en-GB" sz="1600" kern="1200" dirty="0">
                        <a:solidFill>
                          <a:schemeClr val="tx1"/>
                        </a:solidFill>
                        <a:effectLst/>
                        <a:latin typeface="Segoe UI" panose="020B0502040204020203" pitchFamily="34" charset="0"/>
                        <a:ea typeface="+mn-ea"/>
                        <a:cs typeface="Segoe UI" panose="020B0502040204020203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kern="1200">
                          <a:solidFill>
                            <a:schemeClr val="tx1"/>
                          </a:solidFill>
                          <a:effectLst/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</a:rPr>
                        <a:t>EncT</a:t>
                      </a:r>
                      <a:endParaRPr lang="en-GB" sz="1600" kern="1200">
                        <a:solidFill>
                          <a:schemeClr val="tx1"/>
                        </a:solidFill>
                        <a:effectLst/>
                        <a:latin typeface="Segoe UI" panose="020B0502040204020203" pitchFamily="34" charset="0"/>
                        <a:ea typeface="+mn-ea"/>
                        <a:cs typeface="Segoe UI" panose="020B0502040204020203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kern="1200" dirty="0" err="1">
                          <a:solidFill>
                            <a:schemeClr val="tx1"/>
                          </a:solidFill>
                          <a:effectLst/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</a:rPr>
                        <a:t>DecT</a:t>
                      </a:r>
                      <a:endParaRPr lang="en-GB" sz="1600" kern="1200" dirty="0">
                        <a:solidFill>
                          <a:schemeClr val="tx1"/>
                        </a:solidFill>
                        <a:effectLst/>
                        <a:latin typeface="Segoe UI" panose="020B0502040204020203" pitchFamily="34" charset="0"/>
                        <a:ea typeface="+mn-ea"/>
                        <a:cs typeface="Segoe UI" panose="020B0502040204020203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kern="1200" dirty="0" err="1">
                          <a:solidFill>
                            <a:schemeClr val="tx1"/>
                          </a:solidFill>
                          <a:effectLst/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</a:rPr>
                        <a:t>EncVmPeak</a:t>
                      </a:r>
                      <a:endParaRPr lang="en-GB" sz="1600" kern="1200" dirty="0">
                        <a:solidFill>
                          <a:schemeClr val="tx1"/>
                        </a:solidFill>
                        <a:effectLst/>
                        <a:latin typeface="Segoe UI" panose="020B0502040204020203" pitchFamily="34" charset="0"/>
                        <a:ea typeface="+mn-ea"/>
                        <a:cs typeface="Segoe UI" panose="020B0502040204020203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kern="1200" dirty="0" err="1">
                          <a:solidFill>
                            <a:schemeClr val="tx1"/>
                          </a:solidFill>
                          <a:effectLst/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</a:rPr>
                        <a:t>DecVmPeak</a:t>
                      </a:r>
                      <a:endParaRPr lang="en-GB" sz="1600" kern="1200" dirty="0">
                        <a:solidFill>
                          <a:schemeClr val="tx1"/>
                        </a:solidFill>
                        <a:effectLst/>
                        <a:latin typeface="Segoe UI" panose="020B0502040204020203" pitchFamily="34" charset="0"/>
                        <a:ea typeface="+mn-ea"/>
                        <a:cs typeface="Segoe UI" panose="020B0502040204020203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712355436"/>
                  </a:ext>
                </a:extLst>
              </a:tr>
              <a:tr h="356472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effectLst/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</a:rPr>
                        <a:t>Class A1</a:t>
                      </a:r>
                      <a:endParaRPr lang="en-GB" sz="1600" kern="1200" dirty="0">
                        <a:solidFill>
                          <a:schemeClr val="tx1"/>
                        </a:solidFill>
                        <a:effectLst/>
                        <a:latin typeface="Segoe UI" panose="020B0502040204020203" pitchFamily="34" charset="0"/>
                        <a:ea typeface="+mn-ea"/>
                        <a:cs typeface="Segoe UI" panose="020B0502040204020203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kern="1200" dirty="0">
                          <a:solidFill>
                            <a:schemeClr val="tx1"/>
                          </a:solidFill>
                          <a:effectLst/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</a:rPr>
                        <a:t>-0.03%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kern="1200">
                          <a:solidFill>
                            <a:schemeClr val="tx1"/>
                          </a:solidFill>
                          <a:effectLst/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</a:rPr>
                        <a:t>-0.14%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kern="1200">
                          <a:solidFill>
                            <a:schemeClr val="tx1"/>
                          </a:solidFill>
                          <a:effectLst/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</a:rPr>
                        <a:t>-0.04%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kern="1200">
                          <a:solidFill>
                            <a:schemeClr val="tx1"/>
                          </a:solidFill>
                          <a:effectLst/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</a:rPr>
                        <a:t>100.5%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kern="1200">
                          <a:solidFill>
                            <a:schemeClr val="tx1"/>
                          </a:solidFill>
                          <a:effectLst/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</a:rPr>
                        <a:t>101.1%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kern="1200">
                          <a:solidFill>
                            <a:schemeClr val="tx1"/>
                          </a:solidFill>
                          <a:effectLst/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</a:rPr>
                        <a:t>100.1%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kern="1200">
                          <a:solidFill>
                            <a:schemeClr val="tx1"/>
                          </a:solidFill>
                          <a:effectLst/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</a:rPr>
                        <a:t>100.0%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3695482450"/>
                  </a:ext>
                </a:extLst>
              </a:tr>
              <a:tr h="356472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kern="1200">
                          <a:solidFill>
                            <a:schemeClr val="tx1"/>
                          </a:solidFill>
                          <a:effectLst/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</a:rPr>
                        <a:t>Class A2</a:t>
                      </a:r>
                      <a:endParaRPr lang="en-GB" sz="1600" kern="1200">
                        <a:solidFill>
                          <a:schemeClr val="tx1"/>
                        </a:solidFill>
                        <a:effectLst/>
                        <a:latin typeface="Segoe UI" panose="020B0502040204020203" pitchFamily="34" charset="0"/>
                        <a:ea typeface="+mn-ea"/>
                        <a:cs typeface="Segoe UI" panose="020B0502040204020203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kern="1200">
                          <a:solidFill>
                            <a:schemeClr val="tx1"/>
                          </a:solidFill>
                          <a:effectLst/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</a:rPr>
                        <a:t>-0.02%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kern="1200">
                          <a:solidFill>
                            <a:schemeClr val="tx1"/>
                          </a:solidFill>
                          <a:effectLst/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</a:rPr>
                        <a:t>-0.02%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kern="1200" dirty="0">
                          <a:solidFill>
                            <a:schemeClr val="tx1"/>
                          </a:solidFill>
                          <a:effectLst/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</a:rPr>
                        <a:t>-0.01%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kern="1200">
                          <a:solidFill>
                            <a:schemeClr val="tx1"/>
                          </a:solidFill>
                          <a:effectLst/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</a:rPr>
                        <a:t>100.4%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kern="1200">
                          <a:solidFill>
                            <a:schemeClr val="tx1"/>
                          </a:solidFill>
                          <a:effectLst/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</a:rPr>
                        <a:t>101.2%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kern="1200">
                          <a:solidFill>
                            <a:schemeClr val="tx1"/>
                          </a:solidFill>
                          <a:effectLst/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</a:rPr>
                        <a:t>100.8%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kern="1200">
                          <a:solidFill>
                            <a:schemeClr val="tx1"/>
                          </a:solidFill>
                          <a:effectLst/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</a:rPr>
                        <a:t>100.1%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211146152"/>
                  </a:ext>
                </a:extLst>
              </a:tr>
              <a:tr h="356472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effectLst/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</a:rPr>
                        <a:t>Class B</a:t>
                      </a:r>
                      <a:endParaRPr lang="en-GB" sz="1600" kern="1200" dirty="0">
                        <a:solidFill>
                          <a:schemeClr val="tx1"/>
                        </a:solidFill>
                        <a:effectLst/>
                        <a:latin typeface="Segoe UI" panose="020B0502040204020203" pitchFamily="34" charset="0"/>
                        <a:ea typeface="+mn-ea"/>
                        <a:cs typeface="Segoe UI" panose="020B0502040204020203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kern="1200">
                          <a:solidFill>
                            <a:schemeClr val="tx1"/>
                          </a:solidFill>
                          <a:effectLst/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</a:rPr>
                        <a:t>-0.03%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kern="1200">
                          <a:solidFill>
                            <a:schemeClr val="tx1"/>
                          </a:solidFill>
                          <a:effectLst/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</a:rPr>
                        <a:t>0.05%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kern="1200">
                          <a:solidFill>
                            <a:schemeClr val="tx1"/>
                          </a:solidFill>
                          <a:effectLst/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</a:rPr>
                        <a:t>0.04%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kern="1200">
                          <a:solidFill>
                            <a:schemeClr val="tx1"/>
                          </a:solidFill>
                          <a:effectLst/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</a:rPr>
                        <a:t>100.7%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kern="1200">
                          <a:solidFill>
                            <a:schemeClr val="tx1"/>
                          </a:solidFill>
                          <a:effectLst/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</a:rPr>
                        <a:t>100.6%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kern="1200">
                          <a:solidFill>
                            <a:schemeClr val="tx1"/>
                          </a:solidFill>
                          <a:effectLst/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</a:rPr>
                        <a:t>103.0%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kern="1200">
                          <a:solidFill>
                            <a:schemeClr val="tx1"/>
                          </a:solidFill>
                          <a:effectLst/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</a:rPr>
                        <a:t>100.1%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1848862681"/>
                  </a:ext>
                </a:extLst>
              </a:tr>
              <a:tr h="356472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kern="1200">
                          <a:solidFill>
                            <a:schemeClr val="tx1"/>
                          </a:solidFill>
                          <a:effectLst/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</a:rPr>
                        <a:t>Class C</a:t>
                      </a:r>
                      <a:endParaRPr lang="en-GB" sz="1600" kern="1200">
                        <a:solidFill>
                          <a:schemeClr val="tx1"/>
                        </a:solidFill>
                        <a:effectLst/>
                        <a:latin typeface="Segoe UI" panose="020B0502040204020203" pitchFamily="34" charset="0"/>
                        <a:ea typeface="+mn-ea"/>
                        <a:cs typeface="Segoe UI" panose="020B0502040204020203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kern="1200">
                          <a:solidFill>
                            <a:schemeClr val="tx1"/>
                          </a:solidFill>
                          <a:effectLst/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</a:rPr>
                        <a:t>-0.03%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kern="1200">
                          <a:solidFill>
                            <a:schemeClr val="tx1"/>
                          </a:solidFill>
                          <a:effectLst/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</a:rPr>
                        <a:t>-0.06%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kern="1200">
                          <a:solidFill>
                            <a:schemeClr val="tx1"/>
                          </a:solidFill>
                          <a:effectLst/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</a:rPr>
                        <a:t>-0.02%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kern="1200" dirty="0">
                          <a:solidFill>
                            <a:schemeClr val="tx1"/>
                          </a:solidFill>
                          <a:effectLst/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</a:rPr>
                        <a:t>100.4%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kern="1200">
                          <a:solidFill>
                            <a:schemeClr val="tx1"/>
                          </a:solidFill>
                          <a:effectLst/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</a:rPr>
                        <a:t>101.2%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kern="1200">
                          <a:solidFill>
                            <a:schemeClr val="tx1"/>
                          </a:solidFill>
                          <a:effectLst/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</a:rPr>
                        <a:t>100.0%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kern="1200">
                          <a:solidFill>
                            <a:schemeClr val="tx1"/>
                          </a:solidFill>
                          <a:effectLst/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</a:rPr>
                        <a:t>100.0%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2907250694"/>
                  </a:ext>
                </a:extLst>
              </a:tr>
              <a:tr h="356472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effectLst/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</a:rPr>
                        <a:t>Class E</a:t>
                      </a:r>
                      <a:endParaRPr lang="en-GB" sz="1600" kern="1200" dirty="0">
                        <a:solidFill>
                          <a:schemeClr val="tx1"/>
                        </a:solidFill>
                        <a:effectLst/>
                        <a:latin typeface="Segoe UI" panose="020B0502040204020203" pitchFamily="34" charset="0"/>
                        <a:ea typeface="+mn-ea"/>
                        <a:cs typeface="Segoe UI" panose="020B0502040204020203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kern="1200">
                          <a:solidFill>
                            <a:schemeClr val="tx1"/>
                          </a:solidFill>
                          <a:effectLst/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</a:rPr>
                        <a:t>-0.05%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kern="1200">
                          <a:solidFill>
                            <a:schemeClr val="tx1"/>
                          </a:solidFill>
                          <a:effectLst/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</a:rPr>
                        <a:t>0.06%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kern="1200">
                          <a:solidFill>
                            <a:schemeClr val="tx1"/>
                          </a:solidFill>
                          <a:effectLst/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</a:rPr>
                        <a:t>0.16%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kern="1200">
                          <a:solidFill>
                            <a:schemeClr val="tx1"/>
                          </a:solidFill>
                          <a:effectLst/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</a:rPr>
                        <a:t>101.1%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kern="1200" dirty="0">
                          <a:solidFill>
                            <a:schemeClr val="tx1"/>
                          </a:solidFill>
                          <a:effectLst/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</a:rPr>
                        <a:t>101.7%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kern="1200">
                          <a:solidFill>
                            <a:schemeClr val="tx1"/>
                          </a:solidFill>
                          <a:effectLst/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</a:rPr>
                        <a:t>100.0%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kern="1200">
                          <a:solidFill>
                            <a:schemeClr val="tx1"/>
                          </a:solidFill>
                          <a:effectLst/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</a:rPr>
                        <a:t>100.0%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3459395750"/>
                  </a:ext>
                </a:extLst>
              </a:tr>
              <a:tr h="356472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b="1" kern="1200" dirty="0">
                          <a:solidFill>
                            <a:schemeClr val="tx1"/>
                          </a:solidFill>
                          <a:effectLst/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</a:rPr>
                        <a:t>Overall</a:t>
                      </a:r>
                      <a:endParaRPr lang="en-GB" sz="1600" b="1" kern="1200" dirty="0">
                        <a:solidFill>
                          <a:schemeClr val="tx1"/>
                        </a:solidFill>
                        <a:effectLst/>
                        <a:latin typeface="Segoe UI" panose="020B0502040204020203" pitchFamily="34" charset="0"/>
                        <a:ea typeface="+mn-ea"/>
                        <a:cs typeface="Segoe UI" panose="020B0502040204020203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kern="1200" dirty="0">
                          <a:solidFill>
                            <a:schemeClr val="tx1"/>
                          </a:solidFill>
                          <a:effectLst/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</a:rPr>
                        <a:t>-0.03%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kern="1200">
                          <a:solidFill>
                            <a:schemeClr val="tx1"/>
                          </a:solidFill>
                          <a:effectLst/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</a:rPr>
                        <a:t>-0.01%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kern="1200">
                          <a:solidFill>
                            <a:schemeClr val="tx1"/>
                          </a:solidFill>
                          <a:effectLst/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</a:rPr>
                        <a:t>0.02%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kern="1200">
                          <a:solidFill>
                            <a:schemeClr val="tx1"/>
                          </a:solidFill>
                          <a:effectLst/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</a:rPr>
                        <a:t>100.6%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kern="1200" dirty="0">
                          <a:solidFill>
                            <a:schemeClr val="tx1"/>
                          </a:solidFill>
                          <a:effectLst/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</a:rPr>
                        <a:t>101.1%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kern="1200">
                          <a:solidFill>
                            <a:schemeClr val="tx1"/>
                          </a:solidFill>
                          <a:effectLst/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</a:rPr>
                        <a:t>101.0%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kern="1200">
                          <a:solidFill>
                            <a:schemeClr val="tx1"/>
                          </a:solidFill>
                          <a:effectLst/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</a:rPr>
                        <a:t>100.0%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46525710"/>
                  </a:ext>
                </a:extLst>
              </a:tr>
              <a:tr h="356472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kern="1200">
                          <a:solidFill>
                            <a:schemeClr val="tx1"/>
                          </a:solidFill>
                          <a:effectLst/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</a:rPr>
                        <a:t>Class D</a:t>
                      </a:r>
                      <a:endParaRPr lang="en-GB" sz="1600" kern="1200">
                        <a:solidFill>
                          <a:schemeClr val="tx1"/>
                        </a:solidFill>
                        <a:effectLst/>
                        <a:latin typeface="Segoe UI" panose="020B0502040204020203" pitchFamily="34" charset="0"/>
                        <a:ea typeface="+mn-ea"/>
                        <a:cs typeface="Segoe UI" panose="020B0502040204020203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kern="1200">
                          <a:solidFill>
                            <a:schemeClr val="tx1"/>
                          </a:solidFill>
                          <a:effectLst/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</a:rPr>
                        <a:t>-0.02%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kern="1200">
                          <a:solidFill>
                            <a:schemeClr val="tx1"/>
                          </a:solidFill>
                          <a:effectLst/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</a:rPr>
                        <a:t>0.06%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kern="1200">
                          <a:solidFill>
                            <a:schemeClr val="tx1"/>
                          </a:solidFill>
                          <a:effectLst/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</a:rPr>
                        <a:t>-0.04%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kern="1200">
                          <a:solidFill>
                            <a:schemeClr val="tx1"/>
                          </a:solidFill>
                          <a:effectLst/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</a:rPr>
                        <a:t>100.6%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kern="1200">
                          <a:solidFill>
                            <a:schemeClr val="tx1"/>
                          </a:solidFill>
                          <a:effectLst/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</a:rPr>
                        <a:t>101.4%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kern="1200" dirty="0">
                          <a:solidFill>
                            <a:schemeClr val="tx1"/>
                          </a:solidFill>
                          <a:effectLst/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</a:rPr>
                        <a:t>100.0%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kern="1200">
                          <a:solidFill>
                            <a:schemeClr val="tx1"/>
                          </a:solidFill>
                          <a:effectLst/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</a:rPr>
                        <a:t>100.0%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852002634"/>
                  </a:ext>
                </a:extLst>
              </a:tr>
              <a:tr h="356472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kern="1200">
                          <a:solidFill>
                            <a:schemeClr val="tx1"/>
                          </a:solidFill>
                          <a:effectLst/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</a:rPr>
                        <a:t>Class F</a:t>
                      </a:r>
                      <a:endParaRPr lang="en-GB" sz="1600" kern="1200">
                        <a:solidFill>
                          <a:schemeClr val="tx1"/>
                        </a:solidFill>
                        <a:effectLst/>
                        <a:latin typeface="Segoe UI" panose="020B0502040204020203" pitchFamily="34" charset="0"/>
                        <a:ea typeface="+mn-ea"/>
                        <a:cs typeface="Segoe UI" panose="020B0502040204020203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kern="1200">
                          <a:solidFill>
                            <a:schemeClr val="tx1"/>
                          </a:solidFill>
                          <a:effectLst/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</a:rPr>
                        <a:t>-0.08%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kern="1200">
                          <a:solidFill>
                            <a:schemeClr val="tx1"/>
                          </a:solidFill>
                          <a:effectLst/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</a:rPr>
                        <a:t>-0.18%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kern="1200">
                          <a:solidFill>
                            <a:schemeClr val="tx1"/>
                          </a:solidFill>
                          <a:effectLst/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</a:rPr>
                        <a:t>-0.02%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kern="1200">
                          <a:solidFill>
                            <a:schemeClr val="tx1"/>
                          </a:solidFill>
                          <a:effectLst/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</a:rPr>
                        <a:t>100.3%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kern="1200">
                          <a:solidFill>
                            <a:schemeClr val="tx1"/>
                          </a:solidFill>
                          <a:effectLst/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</a:rPr>
                        <a:t>101.1%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kern="1200" dirty="0">
                          <a:solidFill>
                            <a:schemeClr val="tx1"/>
                          </a:solidFill>
                          <a:effectLst/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</a:rPr>
                        <a:t>97.9%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kern="1200" dirty="0">
                          <a:solidFill>
                            <a:schemeClr val="tx1"/>
                          </a:solidFill>
                          <a:effectLst/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</a:rPr>
                        <a:t>100.0%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1604396118"/>
                  </a:ext>
                </a:extLst>
              </a:tr>
              <a:tr h="356472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effectLst/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</a:rPr>
                        <a:t>Class </a:t>
                      </a:r>
                      <a:r>
                        <a:rPr lang="en-US" sz="1600" kern="1200">
                          <a:solidFill>
                            <a:schemeClr val="tx1"/>
                          </a:solidFill>
                          <a:effectLst/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</a:rPr>
                        <a:t>TGM(-3)</a:t>
                      </a:r>
                      <a:endParaRPr lang="en-GB" sz="1600" kern="1200" dirty="0">
                        <a:solidFill>
                          <a:schemeClr val="tx1"/>
                        </a:solidFill>
                        <a:effectLst/>
                        <a:latin typeface="Segoe UI" panose="020B0502040204020203" pitchFamily="34" charset="0"/>
                        <a:ea typeface="+mn-ea"/>
                        <a:cs typeface="Segoe UI" panose="020B0502040204020203" pitchFamily="34" charset="0"/>
                      </a:endParaRPr>
                    </a:p>
                  </a:txBody>
                  <a:tcPr marL="0" marR="0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kern="1200">
                          <a:solidFill>
                            <a:schemeClr val="tx1"/>
                          </a:solidFill>
                          <a:effectLst/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</a:rPr>
                        <a:t>-0.10%</a:t>
                      </a:r>
                    </a:p>
                  </a:txBody>
                  <a:tcPr marL="6350" marR="6350" marT="635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kern="1200">
                          <a:solidFill>
                            <a:schemeClr val="tx1"/>
                          </a:solidFill>
                          <a:effectLst/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</a:rPr>
                        <a:t>-0.12%</a:t>
                      </a:r>
                    </a:p>
                  </a:txBody>
                  <a:tcPr marL="6350" marR="6350" marT="635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kern="1200">
                          <a:solidFill>
                            <a:schemeClr val="tx1"/>
                          </a:solidFill>
                          <a:effectLst/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</a:rPr>
                        <a:t>-0.15%</a:t>
                      </a:r>
                    </a:p>
                  </a:txBody>
                  <a:tcPr marL="6350" marR="6350" marT="635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kern="1200">
                          <a:solidFill>
                            <a:schemeClr val="tx1"/>
                          </a:solidFill>
                          <a:effectLst/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</a:rPr>
                        <a:t>100.4%</a:t>
                      </a:r>
                    </a:p>
                  </a:txBody>
                  <a:tcPr marL="6350" marR="6350" marT="635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kern="1200">
                          <a:solidFill>
                            <a:schemeClr val="tx1"/>
                          </a:solidFill>
                          <a:effectLst/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</a:rPr>
                        <a:t>101.3%</a:t>
                      </a:r>
                    </a:p>
                  </a:txBody>
                  <a:tcPr marL="6350" marR="6350" marT="635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kern="1200">
                          <a:solidFill>
                            <a:schemeClr val="tx1"/>
                          </a:solidFill>
                          <a:effectLst/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</a:rPr>
                        <a:t>101.2%</a:t>
                      </a:r>
                    </a:p>
                  </a:txBody>
                  <a:tcPr marL="6350" marR="6350" marT="635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kern="1200" dirty="0">
                          <a:solidFill>
                            <a:schemeClr val="tx1"/>
                          </a:solidFill>
                          <a:effectLst/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</a:rPr>
                        <a:t>100.0%</a:t>
                      </a:r>
                    </a:p>
                  </a:txBody>
                  <a:tcPr marL="6350" marR="6350" marT="635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628829"/>
                  </a:ext>
                </a:extLst>
              </a:tr>
              <a:tr h="356472">
                <a:tc gridSpan="8">
                  <a:txBody>
                    <a:bodyPr/>
                    <a:lstStyle/>
                    <a:p>
                      <a:r>
                        <a:rPr lang="en-US" altLang="zh-CN" sz="1800" b="0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(-x): missing x lines of data and filled with anchor</a:t>
                      </a: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pPr algn="r"/>
                      <a:endParaRPr lang="en-GB" sz="1600" kern="1200" dirty="0">
                        <a:solidFill>
                          <a:schemeClr val="tx1"/>
                        </a:solidFill>
                        <a:effectLst/>
                        <a:latin typeface="Segoe UI" panose="020B0502040204020203" pitchFamily="34" charset="0"/>
                        <a:ea typeface="+mn-ea"/>
                        <a:cs typeface="Segoe UI" panose="020B0502040204020203" pitchFamily="34" charset="0"/>
                      </a:endParaRPr>
                    </a:p>
                  </a:txBody>
                  <a:tcPr marL="105957" marR="105957" marT="52978" marB="52978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pPr algn="r"/>
                      <a:endParaRPr lang="en-GB" sz="1600" kern="1200" dirty="0">
                        <a:solidFill>
                          <a:schemeClr val="tx1"/>
                        </a:solidFill>
                        <a:effectLst/>
                        <a:latin typeface="Segoe UI" panose="020B0502040204020203" pitchFamily="34" charset="0"/>
                        <a:ea typeface="+mn-ea"/>
                        <a:cs typeface="Segoe UI" panose="020B0502040204020203" pitchFamily="34" charset="0"/>
                      </a:endParaRPr>
                    </a:p>
                  </a:txBody>
                  <a:tcPr marL="105957" marR="105957" marT="52978" marB="52978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pPr algn="r"/>
                      <a:endParaRPr lang="en-GB" sz="1600" kern="1200" dirty="0">
                        <a:solidFill>
                          <a:schemeClr val="tx1"/>
                        </a:solidFill>
                        <a:effectLst/>
                        <a:latin typeface="Segoe UI" panose="020B0502040204020203" pitchFamily="34" charset="0"/>
                        <a:ea typeface="+mn-ea"/>
                        <a:cs typeface="Segoe UI" panose="020B0502040204020203" pitchFamily="34" charset="0"/>
                      </a:endParaRPr>
                    </a:p>
                  </a:txBody>
                  <a:tcPr marL="105957" marR="105957" marT="52978" marB="52978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pPr algn="r"/>
                      <a:endParaRPr lang="en-GB" sz="1600" kern="1200" dirty="0">
                        <a:solidFill>
                          <a:schemeClr val="tx1"/>
                        </a:solidFill>
                        <a:effectLst/>
                        <a:latin typeface="Segoe UI" panose="020B0502040204020203" pitchFamily="34" charset="0"/>
                        <a:ea typeface="+mn-ea"/>
                        <a:cs typeface="Segoe UI" panose="020B0502040204020203" pitchFamily="34" charset="0"/>
                      </a:endParaRPr>
                    </a:p>
                  </a:txBody>
                  <a:tcPr marL="105957" marR="105957" marT="52978" marB="52978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pPr algn="r"/>
                      <a:endParaRPr lang="en-GB" sz="1600" kern="1200" dirty="0">
                        <a:solidFill>
                          <a:schemeClr val="tx1"/>
                        </a:solidFill>
                        <a:effectLst/>
                        <a:latin typeface="Segoe UI" panose="020B0502040204020203" pitchFamily="34" charset="0"/>
                        <a:ea typeface="+mn-ea"/>
                        <a:cs typeface="Segoe UI" panose="020B0502040204020203" pitchFamily="34" charset="0"/>
                      </a:endParaRPr>
                    </a:p>
                  </a:txBody>
                  <a:tcPr marL="105957" marR="105957" marT="52978" marB="52978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pPr algn="r"/>
                      <a:endParaRPr lang="en-GB" sz="1600" kern="1200" dirty="0">
                        <a:solidFill>
                          <a:schemeClr val="tx1"/>
                        </a:solidFill>
                        <a:effectLst/>
                        <a:latin typeface="Segoe UI" panose="020B0502040204020203" pitchFamily="34" charset="0"/>
                        <a:ea typeface="+mn-ea"/>
                        <a:cs typeface="Segoe UI" panose="020B0502040204020203" pitchFamily="34" charset="0"/>
                      </a:endParaRPr>
                    </a:p>
                  </a:txBody>
                  <a:tcPr marL="105957" marR="105957" marT="52978" marB="52978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pPr algn="r"/>
                      <a:endParaRPr lang="en-GB" sz="1600" kern="1200" dirty="0">
                        <a:solidFill>
                          <a:schemeClr val="tx1"/>
                        </a:solidFill>
                        <a:effectLst/>
                        <a:latin typeface="Segoe UI" panose="020B0502040204020203" pitchFamily="34" charset="0"/>
                        <a:ea typeface="+mn-ea"/>
                        <a:cs typeface="Segoe UI" panose="020B0502040204020203" pitchFamily="34" charset="0"/>
                      </a:endParaRPr>
                    </a:p>
                  </a:txBody>
                  <a:tcPr marL="105957" marR="105957" marT="52978" marB="52978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25731401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0763567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DA42EA-DC0F-D681-FB5F-601F1F9205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latin typeface="Gotham Book" pitchFamily="50" charset="0"/>
              </a:rPr>
              <a:t>Conclusion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5D1080A-F58C-F7B9-9392-9D8654A237A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>
                <a:latin typeface="Gotham Book" pitchFamily="50" charset="0"/>
              </a:rPr>
              <a:t>In this contribution, </a:t>
            </a:r>
            <a:r>
              <a:rPr lang="en-US" dirty="0">
                <a:latin typeface="Gotham Book" pitchFamily="50" charset="0"/>
              </a:rPr>
              <a:t>context coding of SGPM index, </a:t>
            </a:r>
            <a:r>
              <a:rPr lang="en-US" dirty="0" err="1">
                <a:latin typeface="Gotham Book" pitchFamily="50" charset="0"/>
              </a:rPr>
              <a:t>HoG</a:t>
            </a:r>
            <a:r>
              <a:rPr lang="en-US" dirty="0">
                <a:latin typeface="Gotham Book" pitchFamily="50" charset="0"/>
              </a:rPr>
              <a:t>-based VIPM </a:t>
            </a:r>
            <a:r>
              <a:rPr lang="en-US" altLang="zh-CN" dirty="0">
                <a:latin typeface="Gotham Book" pitchFamily="50" charset="0"/>
              </a:rPr>
              <a:t>derivation for SGPM</a:t>
            </a:r>
            <a:r>
              <a:rPr lang="en-US" dirty="0">
                <a:latin typeface="Gotham Book" pitchFamily="50" charset="0"/>
              </a:rPr>
              <a:t> are </a:t>
            </a:r>
            <a:r>
              <a:rPr lang="en-US" altLang="zh-CN" dirty="0">
                <a:latin typeface="Gotham Book" pitchFamily="50" charset="0"/>
              </a:rPr>
              <a:t>proposed</a:t>
            </a:r>
            <a:r>
              <a:rPr lang="en-GB" dirty="0">
                <a:latin typeface="Gotham Book" pitchFamily="50" charset="0"/>
              </a:rPr>
              <a:t>. </a:t>
            </a:r>
          </a:p>
          <a:p>
            <a:r>
              <a:rPr lang="en-GB" dirty="0">
                <a:latin typeface="Gotham Book" pitchFamily="50" charset="0"/>
              </a:rPr>
              <a:t>It is recommended that the proposed methods be studied in the next round of EE2.</a:t>
            </a:r>
          </a:p>
          <a:p>
            <a:endParaRPr lang="en-GB" dirty="0">
              <a:latin typeface="Gotham Book" pitchFamily="50" charset="0"/>
            </a:endParaRPr>
          </a:p>
          <a:p>
            <a:r>
              <a:rPr lang="en-GB" dirty="0">
                <a:latin typeface="Gotham Book" pitchFamily="50" charset="0"/>
              </a:rPr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346282672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JVET-AH0095</Template>
  <TotalTime>2946</TotalTime>
  <Words>439</Words>
  <Application>Microsoft Office PowerPoint</Application>
  <PresentationFormat>宽屏</PresentationFormat>
  <Paragraphs>129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2" baseType="lpstr">
      <vt:lpstr>Arial</vt:lpstr>
      <vt:lpstr>Gotham Medium</vt:lpstr>
      <vt:lpstr>Segoe UI</vt:lpstr>
      <vt:lpstr>Gotham Book</vt:lpstr>
      <vt:lpstr>Cambria Math</vt:lpstr>
      <vt:lpstr>Office 主题​​</vt:lpstr>
      <vt:lpstr>JVET-AJ0155 AhG12: SGPM Improvements</vt:lpstr>
      <vt:lpstr>Introduction</vt:lpstr>
      <vt:lpstr>Proposal</vt:lpstr>
      <vt:lpstr>Proposal</vt:lpstr>
      <vt:lpstr>Experimental results</vt:lpstr>
      <vt:lpstr>Conclusion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AHG12: SGPM Improvements</dc:title>
  <dc:creator>丁克勤</dc:creator>
  <cp:lastModifiedBy>丁克勤</cp:lastModifiedBy>
  <cp:revision>110</cp:revision>
  <dcterms:created xsi:type="dcterms:W3CDTF">2024-07-10T01:47:57Z</dcterms:created>
  <dcterms:modified xsi:type="dcterms:W3CDTF">2024-11-03T08:36:23Z</dcterms:modified>
</cp:coreProperties>
</file>