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5" r:id="rId10"/>
    <p:sldId id="266" r:id="rId11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Inter" panose="020B060007020508020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3" roundtripDataSignature="AMtx7midvDR8Hy5AvqQkPXWAR2Dhjz8TO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98C9EC0-7DBC-4209-9896-AFFD601D1ADE}">
  <a:tblStyle styleId="{298C9EC0-7DBC-4209-9896-AFFD601D1ADE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582" autoAdjust="0"/>
  </p:normalViewPr>
  <p:slideViewPr>
    <p:cSldViewPr snapToGrid="0">
      <p:cViewPr varScale="1">
        <p:scale>
          <a:sx n="165" d="100"/>
          <a:sy n="165" d="100"/>
        </p:scale>
        <p:origin x="100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10.48.240.98\s145053\develop\kemer-proposal\pivot_table_gain_version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10.48.240.98\s145053\develop\kemer-proposal\pivot_table_gain_version.csv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145053\Documents\Office%20&#12398;&#12459;&#12473;&#12479;&#12512;%20&#12486;&#12531;&#12503;&#12524;&#12540;&#12488;\pivot_table_decT_version.xlt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145053\Documents\&#20250;&#21512;\202411&#20250;&#21512;\JVET-AJ0145\pivot_table_encT_version.xlt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10.48.240.98\s145053\develop\kemer-proposal\pivot_table_gain_version.csv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759923033973882E-2"/>
          <c:y val="4.2166166545414975E-2"/>
          <c:w val="0.90899811998686664"/>
          <c:h val="0.79978275458321324"/>
        </c:manualLayout>
      </c:layout>
      <c:lineChart>
        <c:grouping val="standard"/>
        <c:varyColors val="0"/>
        <c:ser>
          <c:idx val="0"/>
          <c:order val="0"/>
          <c:tx>
            <c:strRef>
              <c:f>pivot_table_gain_version!$B$1</c:f>
              <c:strCache>
                <c:ptCount val="1"/>
                <c:pt idx="0">
                  <c:v>Affine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pivot_table_gain_version!$B$2:$B$15</c:f>
              <c:numCache>
                <c:formatCode>General</c:formatCode>
                <c:ptCount val="14"/>
                <c:pt idx="0">
                  <c:v>2.42</c:v>
                </c:pt>
                <c:pt idx="1">
                  <c:v>2.34</c:v>
                </c:pt>
                <c:pt idx="2">
                  <c:v>2.33</c:v>
                </c:pt>
                <c:pt idx="3">
                  <c:v>2.2999999999999998</c:v>
                </c:pt>
                <c:pt idx="4">
                  <c:v>2.62</c:v>
                </c:pt>
                <c:pt idx="7">
                  <c:v>3.07</c:v>
                </c:pt>
                <c:pt idx="8">
                  <c:v>3.09</c:v>
                </c:pt>
                <c:pt idx="9">
                  <c:v>3.07</c:v>
                </c:pt>
                <c:pt idx="10">
                  <c:v>3.19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369-4EC2-B767-86848B8B418A}"/>
            </c:ext>
          </c:extLst>
        </c:ser>
        <c:ser>
          <c:idx val="1"/>
          <c:order val="1"/>
          <c:tx>
            <c:strRef>
              <c:f>pivot_table_gain_version!$C$1</c:f>
              <c:strCache>
                <c:ptCount val="1"/>
                <c:pt idx="0">
                  <c:v>SBTMVP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pivot_table_gain_version!$C$2:$C$15</c:f>
              <c:numCache>
                <c:formatCode>General</c:formatCode>
                <c:ptCount val="14"/>
                <c:pt idx="0">
                  <c:v>0.48</c:v>
                </c:pt>
                <c:pt idx="1">
                  <c:v>0.42</c:v>
                </c:pt>
                <c:pt idx="2">
                  <c:v>0.41</c:v>
                </c:pt>
                <c:pt idx="3">
                  <c:v>0.36</c:v>
                </c:pt>
                <c:pt idx="4">
                  <c:v>0.22</c:v>
                </c:pt>
                <c:pt idx="5">
                  <c:v>0.2</c:v>
                </c:pt>
                <c:pt idx="6">
                  <c:v>0.19</c:v>
                </c:pt>
                <c:pt idx="7">
                  <c:v>0.27</c:v>
                </c:pt>
                <c:pt idx="8">
                  <c:v>0.24</c:v>
                </c:pt>
                <c:pt idx="9">
                  <c:v>0.24</c:v>
                </c:pt>
                <c:pt idx="10">
                  <c:v>0.26</c:v>
                </c:pt>
                <c:pt idx="11">
                  <c:v>0.36</c:v>
                </c:pt>
                <c:pt idx="12">
                  <c:v>0.39</c:v>
                </c:pt>
                <c:pt idx="13">
                  <c:v>0.35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369-4EC2-B767-86848B8B418A}"/>
            </c:ext>
          </c:extLst>
        </c:ser>
        <c:ser>
          <c:idx val="2"/>
          <c:order val="2"/>
          <c:tx>
            <c:strRef>
              <c:f>pivot_table_gain_version!$D$1</c:f>
              <c:strCache>
                <c:ptCount val="1"/>
                <c:pt idx="0">
                  <c:v>SMVD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pivot_table_gain_version!$D$2:$D$15</c:f>
              <c:numCache>
                <c:formatCode>General</c:formatCode>
                <c:ptCount val="14"/>
                <c:pt idx="0">
                  <c:v>0.1</c:v>
                </c:pt>
                <c:pt idx="1">
                  <c:v>0.1</c:v>
                </c:pt>
                <c:pt idx="2">
                  <c:v>7.0000000000000007E-2</c:v>
                </c:pt>
                <c:pt idx="3">
                  <c:v>0.06</c:v>
                </c:pt>
                <c:pt idx="4">
                  <c:v>0.05</c:v>
                </c:pt>
                <c:pt idx="5">
                  <c:v>0.05</c:v>
                </c:pt>
                <c:pt idx="6">
                  <c:v>0.04</c:v>
                </c:pt>
                <c:pt idx="7">
                  <c:v>0.02</c:v>
                </c:pt>
                <c:pt idx="8">
                  <c:v>0.03</c:v>
                </c:pt>
                <c:pt idx="9">
                  <c:v>0.04</c:v>
                </c:pt>
                <c:pt idx="10">
                  <c:v>0.03</c:v>
                </c:pt>
                <c:pt idx="11">
                  <c:v>0.05</c:v>
                </c:pt>
                <c:pt idx="12">
                  <c:v>0.02</c:v>
                </c:pt>
                <c:pt idx="13">
                  <c:v>0.01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369-4EC2-B767-86848B8B418A}"/>
            </c:ext>
          </c:extLst>
        </c:ser>
        <c:ser>
          <c:idx val="3"/>
          <c:order val="3"/>
          <c:tx>
            <c:strRef>
              <c:f>pivot_table_gain_version!$E$1</c:f>
              <c:strCache>
                <c:ptCount val="1"/>
                <c:pt idx="0">
                  <c:v>MMVD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pivot_table_gain_version!$E$2:$E$15</c:f>
              <c:numCache>
                <c:formatCode>General</c:formatCode>
                <c:ptCount val="14"/>
                <c:pt idx="0">
                  <c:v>0.11</c:v>
                </c:pt>
                <c:pt idx="1">
                  <c:v>0.1</c:v>
                </c:pt>
                <c:pt idx="2">
                  <c:v>0.1</c:v>
                </c:pt>
                <c:pt idx="3">
                  <c:v>0.15</c:v>
                </c:pt>
                <c:pt idx="4">
                  <c:v>0.14000000000000001</c:v>
                </c:pt>
                <c:pt idx="5">
                  <c:v>0.2</c:v>
                </c:pt>
                <c:pt idx="6">
                  <c:v>0.18</c:v>
                </c:pt>
                <c:pt idx="7">
                  <c:v>0.18</c:v>
                </c:pt>
                <c:pt idx="8">
                  <c:v>0.15</c:v>
                </c:pt>
                <c:pt idx="9">
                  <c:v>0.17</c:v>
                </c:pt>
                <c:pt idx="10">
                  <c:v>0.14000000000000001</c:v>
                </c:pt>
                <c:pt idx="11">
                  <c:v>0.11</c:v>
                </c:pt>
                <c:pt idx="12">
                  <c:v>0.1</c:v>
                </c:pt>
                <c:pt idx="13">
                  <c:v>0.08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369-4EC2-B767-86848B8B418A}"/>
            </c:ext>
          </c:extLst>
        </c:ser>
        <c:ser>
          <c:idx val="4"/>
          <c:order val="4"/>
          <c:tx>
            <c:strRef>
              <c:f>pivot_table_gain_version!$F$1</c:f>
              <c:strCache>
                <c:ptCount val="1"/>
                <c:pt idx="0">
                  <c:v>TMVP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pivot_table_gain_version!$F$2:$F$15</c:f>
              <c:numCache>
                <c:formatCode>General</c:formatCode>
                <c:ptCount val="14"/>
                <c:pt idx="0">
                  <c:v>0.91</c:v>
                </c:pt>
                <c:pt idx="1">
                  <c:v>0.85</c:v>
                </c:pt>
                <c:pt idx="2">
                  <c:v>0.88</c:v>
                </c:pt>
                <c:pt idx="3">
                  <c:v>1</c:v>
                </c:pt>
                <c:pt idx="4">
                  <c:v>0.84</c:v>
                </c:pt>
                <c:pt idx="5">
                  <c:v>0.84</c:v>
                </c:pt>
                <c:pt idx="6">
                  <c:v>0.86</c:v>
                </c:pt>
                <c:pt idx="7">
                  <c:v>1</c:v>
                </c:pt>
                <c:pt idx="8">
                  <c:v>0.93</c:v>
                </c:pt>
                <c:pt idx="9">
                  <c:v>0.94</c:v>
                </c:pt>
                <c:pt idx="10">
                  <c:v>0.98</c:v>
                </c:pt>
                <c:pt idx="11">
                  <c:v>1.07</c:v>
                </c:pt>
                <c:pt idx="12">
                  <c:v>1.49</c:v>
                </c:pt>
                <c:pt idx="1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369-4EC2-B767-86848B8B418A}"/>
            </c:ext>
          </c:extLst>
        </c:ser>
        <c:ser>
          <c:idx val="5"/>
          <c:order val="5"/>
          <c:tx>
            <c:strRef>
              <c:f>pivot_table_gain_version!$G$1</c:f>
              <c:strCache>
                <c:ptCount val="1"/>
                <c:pt idx="0">
                  <c:v>BCW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pivot_table_gain_version!$G$2:$G$15</c:f>
              <c:numCache>
                <c:formatCode>General</c:formatCode>
                <c:ptCount val="14"/>
                <c:pt idx="0">
                  <c:v>0.17</c:v>
                </c:pt>
                <c:pt idx="1">
                  <c:v>0.16</c:v>
                </c:pt>
                <c:pt idx="2">
                  <c:v>0.16</c:v>
                </c:pt>
                <c:pt idx="3">
                  <c:v>0.15</c:v>
                </c:pt>
                <c:pt idx="4">
                  <c:v>0.16</c:v>
                </c:pt>
                <c:pt idx="5">
                  <c:v>0.14000000000000001</c:v>
                </c:pt>
                <c:pt idx="7">
                  <c:v>0.21</c:v>
                </c:pt>
                <c:pt idx="8">
                  <c:v>0.24</c:v>
                </c:pt>
                <c:pt idx="9">
                  <c:v>0.27</c:v>
                </c:pt>
                <c:pt idx="10">
                  <c:v>0.28000000000000003</c:v>
                </c:pt>
                <c:pt idx="11">
                  <c:v>0.22</c:v>
                </c:pt>
                <c:pt idx="12">
                  <c:v>0.19</c:v>
                </c:pt>
                <c:pt idx="13">
                  <c:v>0.2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369-4EC2-B767-86848B8B418A}"/>
            </c:ext>
          </c:extLst>
        </c:ser>
        <c:ser>
          <c:idx val="6"/>
          <c:order val="6"/>
          <c:tx>
            <c:strRef>
              <c:f>pivot_table_gain_version!$H$1</c:f>
              <c:strCache>
                <c:ptCount val="1"/>
                <c:pt idx="0">
                  <c:v>LIC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pivot_table_gain_version!$H$2:$H$15</c:f>
              <c:numCache>
                <c:formatCode>General</c:formatCode>
                <c:ptCount val="14"/>
                <c:pt idx="0">
                  <c:v>0.64</c:v>
                </c:pt>
                <c:pt idx="1">
                  <c:v>0.6</c:v>
                </c:pt>
                <c:pt idx="2">
                  <c:v>0.63</c:v>
                </c:pt>
                <c:pt idx="3">
                  <c:v>0.59</c:v>
                </c:pt>
                <c:pt idx="4">
                  <c:v>0.62</c:v>
                </c:pt>
                <c:pt idx="5">
                  <c:v>0.61</c:v>
                </c:pt>
                <c:pt idx="6">
                  <c:v>0.57999999999999996</c:v>
                </c:pt>
                <c:pt idx="7">
                  <c:v>0.62</c:v>
                </c:pt>
                <c:pt idx="8">
                  <c:v>0.84</c:v>
                </c:pt>
                <c:pt idx="9">
                  <c:v>0.81</c:v>
                </c:pt>
                <c:pt idx="10">
                  <c:v>0.89</c:v>
                </c:pt>
                <c:pt idx="11">
                  <c:v>0.78</c:v>
                </c:pt>
                <c:pt idx="12">
                  <c:v>0.82</c:v>
                </c:pt>
                <c:pt idx="13">
                  <c:v>0.86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2369-4EC2-B767-86848B8B418A}"/>
            </c:ext>
          </c:extLst>
        </c:ser>
        <c:ser>
          <c:idx val="7"/>
          <c:order val="7"/>
          <c:tx>
            <c:strRef>
              <c:f>pivot_table_gain_version!$I$1</c:f>
              <c:strCache>
                <c:ptCount val="1"/>
                <c:pt idx="0">
                  <c:v>OBMC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pivot_table_gain_version!$I$2:$I$15</c:f>
              <c:numCache>
                <c:formatCode>General</c:formatCode>
                <c:ptCount val="14"/>
                <c:pt idx="0">
                  <c:v>0.82</c:v>
                </c:pt>
                <c:pt idx="1">
                  <c:v>0.75</c:v>
                </c:pt>
                <c:pt idx="2">
                  <c:v>0.75</c:v>
                </c:pt>
                <c:pt idx="3">
                  <c:v>0.72</c:v>
                </c:pt>
                <c:pt idx="4">
                  <c:v>0.78</c:v>
                </c:pt>
                <c:pt idx="5">
                  <c:v>0.76</c:v>
                </c:pt>
                <c:pt idx="6">
                  <c:v>0.71</c:v>
                </c:pt>
                <c:pt idx="7">
                  <c:v>0.64</c:v>
                </c:pt>
                <c:pt idx="8">
                  <c:v>0.7</c:v>
                </c:pt>
                <c:pt idx="9">
                  <c:v>0.65</c:v>
                </c:pt>
                <c:pt idx="10">
                  <c:v>0.69</c:v>
                </c:pt>
                <c:pt idx="11">
                  <c:v>0.7</c:v>
                </c:pt>
                <c:pt idx="12">
                  <c:v>0.69</c:v>
                </c:pt>
                <c:pt idx="13">
                  <c:v>0.67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2369-4EC2-B767-86848B8B418A}"/>
            </c:ext>
          </c:extLst>
        </c:ser>
        <c:ser>
          <c:idx val="8"/>
          <c:order val="8"/>
          <c:tx>
            <c:strRef>
              <c:f>pivot_table_gain_version!$J$1</c:f>
              <c:strCache>
                <c:ptCount val="1"/>
                <c:pt idx="0">
                  <c:v>CIIP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</a:schemeClr>
              </a:solidFill>
              <a:ln w="9525">
                <a:solidFill>
                  <a:schemeClr val="accent3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pivot_table_gain_version!$J$2:$J$15</c:f>
              <c:numCache>
                <c:formatCode>General</c:formatCode>
                <c:ptCount val="14"/>
                <c:pt idx="0">
                  <c:v>0.3</c:v>
                </c:pt>
                <c:pt idx="1">
                  <c:v>0.25</c:v>
                </c:pt>
                <c:pt idx="2">
                  <c:v>0.36</c:v>
                </c:pt>
                <c:pt idx="3">
                  <c:v>0.25</c:v>
                </c:pt>
                <c:pt idx="4">
                  <c:v>0.23</c:v>
                </c:pt>
                <c:pt idx="5">
                  <c:v>0.18</c:v>
                </c:pt>
                <c:pt idx="6">
                  <c:v>0.16</c:v>
                </c:pt>
                <c:pt idx="7">
                  <c:v>0.16</c:v>
                </c:pt>
                <c:pt idx="8">
                  <c:v>0.15</c:v>
                </c:pt>
                <c:pt idx="9">
                  <c:v>0.14000000000000001</c:v>
                </c:pt>
                <c:pt idx="10">
                  <c:v>0.14000000000000001</c:v>
                </c:pt>
                <c:pt idx="11">
                  <c:v>0.17</c:v>
                </c:pt>
                <c:pt idx="12">
                  <c:v>0.16</c:v>
                </c:pt>
                <c:pt idx="13">
                  <c:v>0.13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2369-4EC2-B767-86848B8B418A}"/>
            </c:ext>
          </c:extLst>
        </c:ser>
        <c:ser>
          <c:idx val="9"/>
          <c:order val="9"/>
          <c:tx>
            <c:strRef>
              <c:f>pivot_table_gain_version!$K$1</c:f>
              <c:strCache>
                <c:ptCount val="1"/>
                <c:pt idx="0">
                  <c:v>GPM</c:v>
                </c:pt>
              </c:strCache>
            </c:strRef>
          </c:tx>
          <c:spPr>
            <a:ln w="38100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chemeClr val="accent4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pivot_table_gain_version!$K$2:$K$15</c:f>
              <c:numCache>
                <c:formatCode>General</c:formatCode>
                <c:ptCount val="14"/>
                <c:pt idx="4">
                  <c:v>1.71</c:v>
                </c:pt>
                <c:pt idx="5">
                  <c:v>1.97</c:v>
                </c:pt>
                <c:pt idx="6">
                  <c:v>1.92</c:v>
                </c:pt>
                <c:pt idx="7">
                  <c:v>1.88</c:v>
                </c:pt>
                <c:pt idx="8">
                  <c:v>1.89</c:v>
                </c:pt>
                <c:pt idx="9">
                  <c:v>2.1</c:v>
                </c:pt>
                <c:pt idx="10">
                  <c:v>2.1</c:v>
                </c:pt>
                <c:pt idx="11">
                  <c:v>2.35</c:v>
                </c:pt>
                <c:pt idx="12">
                  <c:v>2.4300000000000002</c:v>
                </c:pt>
                <c:pt idx="13">
                  <c:v>2.5099999999999998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2369-4EC2-B767-86848B8B418A}"/>
            </c:ext>
          </c:extLst>
        </c:ser>
        <c:ser>
          <c:idx val="10"/>
          <c:order val="10"/>
          <c:tx>
            <c:strRef>
              <c:f>pivot_table_gain_version!$L$1</c:f>
              <c:strCache>
                <c:ptCount val="1"/>
                <c:pt idx="0">
                  <c:v>InterCCCM</c:v>
                </c:pt>
              </c:strCache>
            </c:strRef>
          </c:tx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</a:schemeClr>
              </a:solidFill>
              <a:ln w="9525">
                <a:solidFill>
                  <a:schemeClr val="accent5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pivot_table_gain_version!$L$2:$L$15</c:f>
              <c:numCache>
                <c:formatCode>General</c:formatCode>
                <c:ptCount val="14"/>
                <c:pt idx="9">
                  <c:v>0.04</c:v>
                </c:pt>
                <c:pt idx="10">
                  <c:v>0.01</c:v>
                </c:pt>
                <c:pt idx="12">
                  <c:v>0.02</c:v>
                </c:pt>
                <c:pt idx="1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2369-4EC2-B767-86848B8B418A}"/>
            </c:ext>
          </c:extLst>
        </c:ser>
        <c:ser>
          <c:idx val="11"/>
          <c:order val="11"/>
          <c:tx>
            <c:strRef>
              <c:f>pivot_table_gain_version!$M$1</c:f>
              <c:strCache>
                <c:ptCount val="1"/>
                <c:pt idx="0">
                  <c:v>MTS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pivot_table_gain_version!$M$2:$M$15</c:f>
              <c:numCache>
                <c:formatCode>General</c:formatCode>
                <c:ptCount val="14"/>
                <c:pt idx="0">
                  <c:v>0.63</c:v>
                </c:pt>
                <c:pt idx="1">
                  <c:v>0.84</c:v>
                </c:pt>
                <c:pt idx="2">
                  <c:v>0.86</c:v>
                </c:pt>
                <c:pt idx="3">
                  <c:v>0.79</c:v>
                </c:pt>
                <c:pt idx="4">
                  <c:v>0.81</c:v>
                </c:pt>
                <c:pt idx="5">
                  <c:v>0.98</c:v>
                </c:pt>
                <c:pt idx="6">
                  <c:v>0.96</c:v>
                </c:pt>
                <c:pt idx="7">
                  <c:v>0.88</c:v>
                </c:pt>
                <c:pt idx="8">
                  <c:v>0.85</c:v>
                </c:pt>
                <c:pt idx="9">
                  <c:v>0.75</c:v>
                </c:pt>
                <c:pt idx="10">
                  <c:v>0.77</c:v>
                </c:pt>
                <c:pt idx="11">
                  <c:v>0.69</c:v>
                </c:pt>
                <c:pt idx="12">
                  <c:v>0.67</c:v>
                </c:pt>
                <c:pt idx="13">
                  <c:v>0.67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2369-4EC2-B767-86848B8B418A}"/>
            </c:ext>
          </c:extLst>
        </c:ser>
        <c:ser>
          <c:idx val="12"/>
          <c:order val="12"/>
          <c:tx>
            <c:strRef>
              <c:f>pivot_table_gain_version!$N$1</c:f>
              <c:strCache>
                <c:ptCount val="1"/>
                <c:pt idx="0">
                  <c:v>LFNST</c:v>
                </c:pt>
              </c:strCache>
            </c:strRef>
          </c:tx>
          <c:spPr>
            <a:ln w="38100" cap="rnd">
              <a:solidFill>
                <a:schemeClr val="accent1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80000"/>
                  <a:lumOff val="20000"/>
                </a:schemeClr>
              </a:solidFill>
              <a:ln w="9525">
                <a:solidFill>
                  <a:schemeClr val="accent1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pivot_table_gain_version!$N$2:$N$15</c:f>
              <c:numCache>
                <c:formatCode>General</c:formatCode>
                <c:ptCount val="14"/>
                <c:pt idx="0">
                  <c:v>1.07</c:v>
                </c:pt>
                <c:pt idx="1">
                  <c:v>1.27</c:v>
                </c:pt>
                <c:pt idx="2">
                  <c:v>1.26</c:v>
                </c:pt>
                <c:pt idx="3">
                  <c:v>1.18</c:v>
                </c:pt>
                <c:pt idx="4">
                  <c:v>1.1599999999999999</c:v>
                </c:pt>
                <c:pt idx="5">
                  <c:v>1.1399999999999999</c:v>
                </c:pt>
                <c:pt idx="6">
                  <c:v>1.19</c:v>
                </c:pt>
                <c:pt idx="7">
                  <c:v>1.56</c:v>
                </c:pt>
                <c:pt idx="8">
                  <c:v>1.47</c:v>
                </c:pt>
                <c:pt idx="9">
                  <c:v>1.75</c:v>
                </c:pt>
                <c:pt idx="10">
                  <c:v>1.76</c:v>
                </c:pt>
                <c:pt idx="11">
                  <c:v>2.12</c:v>
                </c:pt>
                <c:pt idx="12">
                  <c:v>2.1800000000000002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2369-4EC2-B767-86848B8B418A}"/>
            </c:ext>
          </c:extLst>
        </c:ser>
        <c:ser>
          <c:idx val="13"/>
          <c:order val="13"/>
          <c:tx>
            <c:strRef>
              <c:f>pivot_table_gain_version!$O$1</c:f>
              <c:strCache>
                <c:ptCount val="1"/>
                <c:pt idx="0">
                  <c:v>ALF</c:v>
                </c:pt>
              </c:strCache>
            </c:strRef>
          </c:tx>
          <c:spPr>
            <a:ln w="3810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  <a:lumOff val="20000"/>
                </a:schemeClr>
              </a:solidFill>
              <a:ln w="9525">
                <a:solidFill>
                  <a:schemeClr val="accent2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pivot_table_gain_version!$O$2:$O$15</c:f>
              <c:numCache>
                <c:formatCode>General</c:formatCode>
                <c:ptCount val="14"/>
                <c:pt idx="0">
                  <c:v>5.9</c:v>
                </c:pt>
                <c:pt idx="1">
                  <c:v>5.42</c:v>
                </c:pt>
                <c:pt idx="2">
                  <c:v>6.02</c:v>
                </c:pt>
                <c:pt idx="3">
                  <c:v>4.7300000000000004</c:v>
                </c:pt>
                <c:pt idx="4">
                  <c:v>4.67</c:v>
                </c:pt>
                <c:pt idx="5">
                  <c:v>4.76</c:v>
                </c:pt>
                <c:pt idx="6">
                  <c:v>4.88</c:v>
                </c:pt>
                <c:pt idx="7">
                  <c:v>4.8499999999999996</c:v>
                </c:pt>
                <c:pt idx="8">
                  <c:v>5.23</c:v>
                </c:pt>
                <c:pt idx="9">
                  <c:v>5.44</c:v>
                </c:pt>
                <c:pt idx="10">
                  <c:v>5.39</c:v>
                </c:pt>
                <c:pt idx="11">
                  <c:v>5.5</c:v>
                </c:pt>
                <c:pt idx="12">
                  <c:v>5.47</c:v>
                </c:pt>
                <c:pt idx="13">
                  <c:v>5.35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2369-4EC2-B767-86848B8B41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8371424"/>
        <c:axId val="648369264"/>
      </c:lineChart>
      <c:catAx>
        <c:axId val="64837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48369264"/>
        <c:crosses val="autoZero"/>
        <c:auto val="1"/>
        <c:lblAlgn val="ctr"/>
        <c:lblOffset val="100"/>
        <c:noMultiLvlLbl val="0"/>
      </c:catAx>
      <c:valAx>
        <c:axId val="648369264"/>
        <c:scaling>
          <c:orientation val="minMax"/>
          <c:max val="6.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 sz="1600" b="0" i="0" u="none" strike="noStrike" kern="1200" baseline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</a:rPr>
                  <a:t>Difference in </a:t>
                </a:r>
                <a:r>
                  <a:rPr lang="en-US" altLang="ja-JP" sz="1600" b="0" i="0" u="none" strike="noStrike" kern="1200" baseline="0" dirty="0" err="1">
                    <a:solidFill>
                      <a:prstClr val="black">
                        <a:lumMod val="65000"/>
                        <a:lumOff val="35000"/>
                      </a:prstClr>
                    </a:solidFill>
                  </a:rPr>
                  <a:t>BDrate</a:t>
                </a:r>
                <a:endParaRPr lang="ja-JP" altLang="en-US" sz="1600" b="0" i="0" u="none" strike="noStrike" kern="1200" baseline="0" dirty="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48371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9393579184803071E-2"/>
          <c:y val="0.89977670879239358"/>
          <c:w val="0.85801354570071342"/>
          <c:h val="0.100223202068783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759923033973882E-2"/>
          <c:y val="7.0319347090669657E-2"/>
          <c:w val="0.90899811998686664"/>
          <c:h val="0.77162956686334172"/>
        </c:manualLayout>
      </c:layout>
      <c:lineChart>
        <c:grouping val="standard"/>
        <c:varyColors val="0"/>
        <c:ser>
          <c:idx val="0"/>
          <c:order val="0"/>
          <c:tx>
            <c:strRef>
              <c:f>pivot_table_gain_version!$B$1</c:f>
              <c:strCache>
                <c:ptCount val="1"/>
                <c:pt idx="0">
                  <c:v>Affine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pivot_table_gain_version!$B$2:$B$15</c:f>
              <c:numCache>
                <c:formatCode>General</c:formatCode>
                <c:ptCount val="14"/>
                <c:pt idx="0">
                  <c:v>2.42</c:v>
                </c:pt>
                <c:pt idx="1">
                  <c:v>2.34</c:v>
                </c:pt>
                <c:pt idx="2">
                  <c:v>2.33</c:v>
                </c:pt>
                <c:pt idx="3">
                  <c:v>2.2999999999999998</c:v>
                </c:pt>
                <c:pt idx="4">
                  <c:v>2.62</c:v>
                </c:pt>
                <c:pt idx="7">
                  <c:v>3.07</c:v>
                </c:pt>
                <c:pt idx="8">
                  <c:v>3.09</c:v>
                </c:pt>
                <c:pt idx="9">
                  <c:v>3.07</c:v>
                </c:pt>
                <c:pt idx="10">
                  <c:v>3.19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02-481C-B9B0-E5EB2D55BE62}"/>
            </c:ext>
          </c:extLst>
        </c:ser>
        <c:ser>
          <c:idx val="1"/>
          <c:order val="1"/>
          <c:tx>
            <c:strRef>
              <c:f>pivot_table_gain_version!$C$1</c:f>
              <c:strCache>
                <c:ptCount val="1"/>
                <c:pt idx="0">
                  <c:v>SBTMVP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pivot_table_gain_version!$C$2:$C$15</c:f>
              <c:numCache>
                <c:formatCode>General</c:formatCode>
                <c:ptCount val="14"/>
                <c:pt idx="0">
                  <c:v>0.48</c:v>
                </c:pt>
                <c:pt idx="1">
                  <c:v>0.42</c:v>
                </c:pt>
                <c:pt idx="2">
                  <c:v>0.41</c:v>
                </c:pt>
                <c:pt idx="3">
                  <c:v>0.36</c:v>
                </c:pt>
                <c:pt idx="4">
                  <c:v>0.22</c:v>
                </c:pt>
                <c:pt idx="5">
                  <c:v>0.2</c:v>
                </c:pt>
                <c:pt idx="6">
                  <c:v>0.19</c:v>
                </c:pt>
                <c:pt idx="7">
                  <c:v>0.27</c:v>
                </c:pt>
                <c:pt idx="8">
                  <c:v>0.24</c:v>
                </c:pt>
                <c:pt idx="9">
                  <c:v>0.24</c:v>
                </c:pt>
                <c:pt idx="10">
                  <c:v>0.26</c:v>
                </c:pt>
                <c:pt idx="11">
                  <c:v>0.36</c:v>
                </c:pt>
                <c:pt idx="12">
                  <c:v>0.39</c:v>
                </c:pt>
                <c:pt idx="13">
                  <c:v>0.35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02-481C-B9B0-E5EB2D55BE62}"/>
            </c:ext>
          </c:extLst>
        </c:ser>
        <c:ser>
          <c:idx val="2"/>
          <c:order val="2"/>
          <c:tx>
            <c:strRef>
              <c:f>pivot_table_gain_version!$D$1</c:f>
              <c:strCache>
                <c:ptCount val="1"/>
                <c:pt idx="0">
                  <c:v>SMVD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pivot_table_gain_version!$D$2:$D$15</c:f>
              <c:numCache>
                <c:formatCode>General</c:formatCode>
                <c:ptCount val="14"/>
                <c:pt idx="0">
                  <c:v>0.1</c:v>
                </c:pt>
                <c:pt idx="1">
                  <c:v>0.1</c:v>
                </c:pt>
                <c:pt idx="2">
                  <c:v>7.0000000000000007E-2</c:v>
                </c:pt>
                <c:pt idx="3">
                  <c:v>0.06</c:v>
                </c:pt>
                <c:pt idx="4">
                  <c:v>0.05</c:v>
                </c:pt>
                <c:pt idx="5">
                  <c:v>0.05</c:v>
                </c:pt>
                <c:pt idx="6">
                  <c:v>0.04</c:v>
                </c:pt>
                <c:pt idx="7">
                  <c:v>0.02</c:v>
                </c:pt>
                <c:pt idx="8">
                  <c:v>0.03</c:v>
                </c:pt>
                <c:pt idx="9">
                  <c:v>0.04</c:v>
                </c:pt>
                <c:pt idx="10">
                  <c:v>0.03</c:v>
                </c:pt>
                <c:pt idx="11">
                  <c:v>0.05</c:v>
                </c:pt>
                <c:pt idx="12">
                  <c:v>0.02</c:v>
                </c:pt>
                <c:pt idx="13">
                  <c:v>0.01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02-481C-B9B0-E5EB2D55BE62}"/>
            </c:ext>
          </c:extLst>
        </c:ser>
        <c:ser>
          <c:idx val="3"/>
          <c:order val="3"/>
          <c:tx>
            <c:strRef>
              <c:f>pivot_table_gain_version!$E$1</c:f>
              <c:strCache>
                <c:ptCount val="1"/>
                <c:pt idx="0">
                  <c:v>MMVD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pivot_table_gain_version!$E$2:$E$15</c:f>
              <c:numCache>
                <c:formatCode>General</c:formatCode>
                <c:ptCount val="14"/>
                <c:pt idx="0">
                  <c:v>0.11</c:v>
                </c:pt>
                <c:pt idx="1">
                  <c:v>0.1</c:v>
                </c:pt>
                <c:pt idx="2">
                  <c:v>0.1</c:v>
                </c:pt>
                <c:pt idx="3">
                  <c:v>0.15</c:v>
                </c:pt>
                <c:pt idx="4">
                  <c:v>0.14000000000000001</c:v>
                </c:pt>
                <c:pt idx="5">
                  <c:v>0.2</c:v>
                </c:pt>
                <c:pt idx="6">
                  <c:v>0.18</c:v>
                </c:pt>
                <c:pt idx="7">
                  <c:v>0.18</c:v>
                </c:pt>
                <c:pt idx="8">
                  <c:v>0.15</c:v>
                </c:pt>
                <c:pt idx="9">
                  <c:v>0.17</c:v>
                </c:pt>
                <c:pt idx="10">
                  <c:v>0.14000000000000001</c:v>
                </c:pt>
                <c:pt idx="11">
                  <c:v>0.11</c:v>
                </c:pt>
                <c:pt idx="12">
                  <c:v>0.1</c:v>
                </c:pt>
                <c:pt idx="13">
                  <c:v>0.08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502-481C-B9B0-E5EB2D55BE62}"/>
            </c:ext>
          </c:extLst>
        </c:ser>
        <c:ser>
          <c:idx val="4"/>
          <c:order val="4"/>
          <c:tx>
            <c:strRef>
              <c:f>pivot_table_gain_version!$F$1</c:f>
              <c:strCache>
                <c:ptCount val="1"/>
                <c:pt idx="0">
                  <c:v>TMVP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pivot_table_gain_version!$F$2:$F$15</c:f>
              <c:numCache>
                <c:formatCode>General</c:formatCode>
                <c:ptCount val="14"/>
                <c:pt idx="0">
                  <c:v>0.91</c:v>
                </c:pt>
                <c:pt idx="1">
                  <c:v>0.85</c:v>
                </c:pt>
                <c:pt idx="2">
                  <c:v>0.88</c:v>
                </c:pt>
                <c:pt idx="3">
                  <c:v>1</c:v>
                </c:pt>
                <c:pt idx="4">
                  <c:v>0.84</c:v>
                </c:pt>
                <c:pt idx="5">
                  <c:v>0.84</c:v>
                </c:pt>
                <c:pt idx="6">
                  <c:v>0.86</c:v>
                </c:pt>
                <c:pt idx="7">
                  <c:v>1</c:v>
                </c:pt>
                <c:pt idx="8">
                  <c:v>0.93</c:v>
                </c:pt>
                <c:pt idx="9">
                  <c:v>0.94</c:v>
                </c:pt>
                <c:pt idx="10">
                  <c:v>0.98</c:v>
                </c:pt>
                <c:pt idx="11">
                  <c:v>1.07</c:v>
                </c:pt>
                <c:pt idx="12">
                  <c:v>1.49</c:v>
                </c:pt>
                <c:pt idx="1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502-481C-B9B0-E5EB2D55BE62}"/>
            </c:ext>
          </c:extLst>
        </c:ser>
        <c:ser>
          <c:idx val="5"/>
          <c:order val="5"/>
          <c:tx>
            <c:strRef>
              <c:f>pivot_table_gain_version!$G$1</c:f>
              <c:strCache>
                <c:ptCount val="1"/>
                <c:pt idx="0">
                  <c:v>BCW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pivot_table_gain_version!$G$2:$G$15</c:f>
              <c:numCache>
                <c:formatCode>General</c:formatCode>
                <c:ptCount val="14"/>
                <c:pt idx="0">
                  <c:v>0.17</c:v>
                </c:pt>
                <c:pt idx="1">
                  <c:v>0.16</c:v>
                </c:pt>
                <c:pt idx="2">
                  <c:v>0.16</c:v>
                </c:pt>
                <c:pt idx="3">
                  <c:v>0.15</c:v>
                </c:pt>
                <c:pt idx="4">
                  <c:v>0.16</c:v>
                </c:pt>
                <c:pt idx="5">
                  <c:v>0.14000000000000001</c:v>
                </c:pt>
                <c:pt idx="7">
                  <c:v>0.21</c:v>
                </c:pt>
                <c:pt idx="8">
                  <c:v>0.24</c:v>
                </c:pt>
                <c:pt idx="9">
                  <c:v>0.27</c:v>
                </c:pt>
                <c:pt idx="10">
                  <c:v>0.28000000000000003</c:v>
                </c:pt>
                <c:pt idx="11">
                  <c:v>0.22</c:v>
                </c:pt>
                <c:pt idx="12">
                  <c:v>0.19</c:v>
                </c:pt>
                <c:pt idx="13">
                  <c:v>0.2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502-481C-B9B0-E5EB2D55BE62}"/>
            </c:ext>
          </c:extLst>
        </c:ser>
        <c:ser>
          <c:idx val="6"/>
          <c:order val="6"/>
          <c:tx>
            <c:strRef>
              <c:f>pivot_table_gain_version!$H$1</c:f>
              <c:strCache>
                <c:ptCount val="1"/>
                <c:pt idx="0">
                  <c:v>LIC</c:v>
                </c:pt>
              </c:strCache>
            </c:strRef>
          </c:tx>
          <c:spPr>
            <a:ln w="3810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pivot_table_gain_version!$H$2:$H$15</c:f>
              <c:numCache>
                <c:formatCode>General</c:formatCode>
                <c:ptCount val="14"/>
                <c:pt idx="0">
                  <c:v>0.64</c:v>
                </c:pt>
                <c:pt idx="1">
                  <c:v>0.6</c:v>
                </c:pt>
                <c:pt idx="2">
                  <c:v>0.63</c:v>
                </c:pt>
                <c:pt idx="3">
                  <c:v>0.59</c:v>
                </c:pt>
                <c:pt idx="4">
                  <c:v>0.62</c:v>
                </c:pt>
                <c:pt idx="5">
                  <c:v>0.61</c:v>
                </c:pt>
                <c:pt idx="6">
                  <c:v>0.57999999999999996</c:v>
                </c:pt>
                <c:pt idx="7">
                  <c:v>0.62</c:v>
                </c:pt>
                <c:pt idx="8">
                  <c:v>0.84</c:v>
                </c:pt>
                <c:pt idx="9">
                  <c:v>0.81</c:v>
                </c:pt>
                <c:pt idx="10">
                  <c:v>0.89</c:v>
                </c:pt>
                <c:pt idx="11">
                  <c:v>0.78</c:v>
                </c:pt>
                <c:pt idx="12">
                  <c:v>0.82</c:v>
                </c:pt>
                <c:pt idx="13">
                  <c:v>0.86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502-481C-B9B0-E5EB2D55BE62}"/>
            </c:ext>
          </c:extLst>
        </c:ser>
        <c:ser>
          <c:idx val="7"/>
          <c:order val="7"/>
          <c:tx>
            <c:strRef>
              <c:f>pivot_table_gain_version!$I$1</c:f>
              <c:strCache>
                <c:ptCount val="1"/>
                <c:pt idx="0">
                  <c:v>OBMC</c:v>
                </c:pt>
              </c:strCache>
            </c:strRef>
          </c:tx>
          <c:spPr>
            <a:ln w="3810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pivot_table_gain_version!$I$2:$I$15</c:f>
              <c:numCache>
                <c:formatCode>General</c:formatCode>
                <c:ptCount val="14"/>
                <c:pt idx="0">
                  <c:v>0.82</c:v>
                </c:pt>
                <c:pt idx="1">
                  <c:v>0.75</c:v>
                </c:pt>
                <c:pt idx="2">
                  <c:v>0.75</c:v>
                </c:pt>
                <c:pt idx="3">
                  <c:v>0.72</c:v>
                </c:pt>
                <c:pt idx="4">
                  <c:v>0.78</c:v>
                </c:pt>
                <c:pt idx="5">
                  <c:v>0.76</c:v>
                </c:pt>
                <c:pt idx="6">
                  <c:v>0.71</c:v>
                </c:pt>
                <c:pt idx="7">
                  <c:v>0.64</c:v>
                </c:pt>
                <c:pt idx="8">
                  <c:v>0.7</c:v>
                </c:pt>
                <c:pt idx="9">
                  <c:v>0.65</c:v>
                </c:pt>
                <c:pt idx="10">
                  <c:v>0.69</c:v>
                </c:pt>
                <c:pt idx="11">
                  <c:v>0.7</c:v>
                </c:pt>
                <c:pt idx="12">
                  <c:v>0.69</c:v>
                </c:pt>
                <c:pt idx="13">
                  <c:v>0.67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8502-481C-B9B0-E5EB2D55BE62}"/>
            </c:ext>
          </c:extLst>
        </c:ser>
        <c:ser>
          <c:idx val="8"/>
          <c:order val="8"/>
          <c:tx>
            <c:strRef>
              <c:f>pivot_table_gain_version!$J$1</c:f>
              <c:strCache>
                <c:ptCount val="1"/>
                <c:pt idx="0">
                  <c:v>CIIP</c:v>
                </c:pt>
              </c:strCache>
            </c:strRef>
          </c:tx>
          <c:spPr>
            <a:ln w="38100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</a:schemeClr>
              </a:solidFill>
              <a:ln w="9525">
                <a:solidFill>
                  <a:schemeClr val="accent3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pivot_table_gain_version!$J$2:$J$15</c:f>
              <c:numCache>
                <c:formatCode>General</c:formatCode>
                <c:ptCount val="14"/>
                <c:pt idx="0">
                  <c:v>0.3</c:v>
                </c:pt>
                <c:pt idx="1">
                  <c:v>0.25</c:v>
                </c:pt>
                <c:pt idx="2">
                  <c:v>0.36</c:v>
                </c:pt>
                <c:pt idx="3">
                  <c:v>0.25</c:v>
                </c:pt>
                <c:pt idx="4">
                  <c:v>0.23</c:v>
                </c:pt>
                <c:pt idx="5">
                  <c:v>0.18</c:v>
                </c:pt>
                <c:pt idx="6">
                  <c:v>0.16</c:v>
                </c:pt>
                <c:pt idx="7">
                  <c:v>0.16</c:v>
                </c:pt>
                <c:pt idx="8">
                  <c:v>0.15</c:v>
                </c:pt>
                <c:pt idx="9">
                  <c:v>0.14000000000000001</c:v>
                </c:pt>
                <c:pt idx="10">
                  <c:v>0.14000000000000001</c:v>
                </c:pt>
                <c:pt idx="11">
                  <c:v>0.17</c:v>
                </c:pt>
                <c:pt idx="12">
                  <c:v>0.16</c:v>
                </c:pt>
                <c:pt idx="13">
                  <c:v>0.13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8502-481C-B9B0-E5EB2D55BE62}"/>
            </c:ext>
          </c:extLst>
        </c:ser>
        <c:ser>
          <c:idx val="9"/>
          <c:order val="9"/>
          <c:tx>
            <c:strRef>
              <c:f>pivot_table_gain_version!$K$1</c:f>
              <c:strCache>
                <c:ptCount val="1"/>
                <c:pt idx="0">
                  <c:v>GPM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chemeClr val="accent4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pivot_table_gain_version!$K$2:$K$15</c:f>
              <c:numCache>
                <c:formatCode>General</c:formatCode>
                <c:ptCount val="14"/>
                <c:pt idx="4">
                  <c:v>1.71</c:v>
                </c:pt>
                <c:pt idx="5">
                  <c:v>1.97</c:v>
                </c:pt>
                <c:pt idx="6">
                  <c:v>1.92</c:v>
                </c:pt>
                <c:pt idx="7">
                  <c:v>1.88</c:v>
                </c:pt>
                <c:pt idx="8">
                  <c:v>1.89</c:v>
                </c:pt>
                <c:pt idx="9">
                  <c:v>2.1</c:v>
                </c:pt>
                <c:pt idx="10">
                  <c:v>2.1</c:v>
                </c:pt>
                <c:pt idx="11">
                  <c:v>2.35</c:v>
                </c:pt>
                <c:pt idx="12">
                  <c:v>2.4300000000000002</c:v>
                </c:pt>
                <c:pt idx="13">
                  <c:v>2.5099999999999998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8502-481C-B9B0-E5EB2D55BE62}"/>
            </c:ext>
          </c:extLst>
        </c:ser>
        <c:ser>
          <c:idx val="10"/>
          <c:order val="10"/>
          <c:tx>
            <c:strRef>
              <c:f>pivot_table_gain_version!$L$1</c:f>
              <c:strCache>
                <c:ptCount val="1"/>
                <c:pt idx="0">
                  <c:v>InterCCCM</c:v>
                </c:pt>
              </c:strCache>
            </c:strRef>
          </c:tx>
          <c:spPr>
            <a:ln w="38100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</a:schemeClr>
              </a:solidFill>
              <a:ln w="9525">
                <a:solidFill>
                  <a:schemeClr val="accent5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pivot_table_gain_version!$L$2:$L$15</c:f>
              <c:numCache>
                <c:formatCode>General</c:formatCode>
                <c:ptCount val="14"/>
                <c:pt idx="9">
                  <c:v>0.04</c:v>
                </c:pt>
                <c:pt idx="10">
                  <c:v>0.01</c:v>
                </c:pt>
                <c:pt idx="12">
                  <c:v>0.02</c:v>
                </c:pt>
                <c:pt idx="1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8502-481C-B9B0-E5EB2D55BE62}"/>
            </c:ext>
          </c:extLst>
        </c:ser>
        <c:ser>
          <c:idx val="11"/>
          <c:order val="11"/>
          <c:tx>
            <c:strRef>
              <c:f>pivot_table_gain_version!$M$1</c:f>
              <c:strCache>
                <c:ptCount val="1"/>
                <c:pt idx="0">
                  <c:v>MTS</c:v>
                </c:pt>
              </c:strCache>
            </c:strRef>
          </c:tx>
          <c:spPr>
            <a:ln w="3810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pivot_table_gain_version!$M$2:$M$15</c:f>
              <c:numCache>
                <c:formatCode>General</c:formatCode>
                <c:ptCount val="14"/>
                <c:pt idx="0">
                  <c:v>0.63</c:v>
                </c:pt>
                <c:pt idx="1">
                  <c:v>0.84</c:v>
                </c:pt>
                <c:pt idx="2">
                  <c:v>0.86</c:v>
                </c:pt>
                <c:pt idx="3">
                  <c:v>0.79</c:v>
                </c:pt>
                <c:pt idx="4">
                  <c:v>0.81</c:v>
                </c:pt>
                <c:pt idx="5">
                  <c:v>0.98</c:v>
                </c:pt>
                <c:pt idx="6">
                  <c:v>0.96</c:v>
                </c:pt>
                <c:pt idx="7">
                  <c:v>0.88</c:v>
                </c:pt>
                <c:pt idx="8">
                  <c:v>0.85</c:v>
                </c:pt>
                <c:pt idx="9">
                  <c:v>0.75</c:v>
                </c:pt>
                <c:pt idx="10">
                  <c:v>0.77</c:v>
                </c:pt>
                <c:pt idx="11">
                  <c:v>0.69</c:v>
                </c:pt>
                <c:pt idx="12">
                  <c:v>0.67</c:v>
                </c:pt>
                <c:pt idx="13">
                  <c:v>0.67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8502-481C-B9B0-E5EB2D55BE62}"/>
            </c:ext>
          </c:extLst>
        </c:ser>
        <c:ser>
          <c:idx val="12"/>
          <c:order val="12"/>
          <c:tx>
            <c:strRef>
              <c:f>pivot_table_gain_version!$N$1</c:f>
              <c:strCache>
                <c:ptCount val="1"/>
                <c:pt idx="0">
                  <c:v>LFNST</c:v>
                </c:pt>
              </c:strCache>
            </c:strRef>
          </c:tx>
          <c:spPr>
            <a:ln w="28575" cap="rnd">
              <a:solidFill>
                <a:schemeClr val="accent1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80000"/>
                  <a:lumOff val="20000"/>
                </a:schemeClr>
              </a:solidFill>
              <a:ln w="9525">
                <a:solidFill>
                  <a:schemeClr val="accent1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pivot_table_gain_version!$N$2:$N$15</c:f>
              <c:numCache>
                <c:formatCode>General</c:formatCode>
                <c:ptCount val="14"/>
                <c:pt idx="0">
                  <c:v>1.07</c:v>
                </c:pt>
                <c:pt idx="1">
                  <c:v>1.27</c:v>
                </c:pt>
                <c:pt idx="2">
                  <c:v>1.26</c:v>
                </c:pt>
                <c:pt idx="3">
                  <c:v>1.18</c:v>
                </c:pt>
                <c:pt idx="4">
                  <c:v>1.1599999999999999</c:v>
                </c:pt>
                <c:pt idx="5">
                  <c:v>1.1399999999999999</c:v>
                </c:pt>
                <c:pt idx="6">
                  <c:v>1.19</c:v>
                </c:pt>
                <c:pt idx="7">
                  <c:v>1.56</c:v>
                </c:pt>
                <c:pt idx="8">
                  <c:v>1.47</c:v>
                </c:pt>
                <c:pt idx="9">
                  <c:v>1.75</c:v>
                </c:pt>
                <c:pt idx="10">
                  <c:v>1.76</c:v>
                </c:pt>
                <c:pt idx="11">
                  <c:v>2.12</c:v>
                </c:pt>
                <c:pt idx="12">
                  <c:v>2.1800000000000002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8502-481C-B9B0-E5EB2D55BE62}"/>
            </c:ext>
          </c:extLst>
        </c:ser>
        <c:ser>
          <c:idx val="13"/>
          <c:order val="13"/>
          <c:tx>
            <c:strRef>
              <c:f>pivot_table_gain_version!$O$1</c:f>
              <c:strCache>
                <c:ptCount val="1"/>
                <c:pt idx="0">
                  <c:v>ALF</c:v>
                </c:pt>
              </c:strCache>
            </c:strRef>
          </c:tx>
          <c:spPr>
            <a:ln w="28575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  <a:lumOff val="20000"/>
                </a:schemeClr>
              </a:solidFill>
              <a:ln w="9525">
                <a:solidFill>
                  <a:schemeClr val="accent2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pivot_table_gain_version!$O$2:$O$15</c:f>
              <c:numCache>
                <c:formatCode>General</c:formatCode>
                <c:ptCount val="14"/>
                <c:pt idx="0">
                  <c:v>5.9</c:v>
                </c:pt>
                <c:pt idx="1">
                  <c:v>5.42</c:v>
                </c:pt>
                <c:pt idx="2">
                  <c:v>6.02</c:v>
                </c:pt>
                <c:pt idx="3">
                  <c:v>4.7300000000000004</c:v>
                </c:pt>
                <c:pt idx="4">
                  <c:v>4.67</c:v>
                </c:pt>
                <c:pt idx="5">
                  <c:v>4.76</c:v>
                </c:pt>
                <c:pt idx="6">
                  <c:v>4.88</c:v>
                </c:pt>
                <c:pt idx="7">
                  <c:v>4.8499999999999996</c:v>
                </c:pt>
                <c:pt idx="8">
                  <c:v>5.23</c:v>
                </c:pt>
                <c:pt idx="9">
                  <c:v>5.44</c:v>
                </c:pt>
                <c:pt idx="10">
                  <c:v>5.39</c:v>
                </c:pt>
                <c:pt idx="11">
                  <c:v>5.5</c:v>
                </c:pt>
                <c:pt idx="12">
                  <c:v>5.47</c:v>
                </c:pt>
                <c:pt idx="13">
                  <c:v>5.35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8502-481C-B9B0-E5EB2D55BE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8371424"/>
        <c:axId val="648369264"/>
      </c:lineChart>
      <c:catAx>
        <c:axId val="64837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48369264"/>
        <c:crosses val="autoZero"/>
        <c:auto val="1"/>
        <c:lblAlgn val="ctr"/>
        <c:lblOffset val="100"/>
        <c:noMultiLvlLbl val="0"/>
      </c:catAx>
      <c:valAx>
        <c:axId val="648369264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 sz="1600" baseline="0" dirty="0"/>
                  <a:t>Difference in </a:t>
                </a:r>
                <a:r>
                  <a:rPr lang="en-US" altLang="ja-JP" sz="1600" baseline="0" dirty="0" err="1"/>
                  <a:t>BDrate</a:t>
                </a:r>
                <a:endParaRPr lang="ja-JP" altLang="en-US" sz="1600" baseline="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48371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9393579184803071E-2"/>
          <c:y val="0.89977670879239358"/>
          <c:w val="0.85801354570071342"/>
          <c:h val="0.100223202068783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pivot_table_decT_version!$B$1</c:f>
              <c:strCache>
                <c:ptCount val="1"/>
                <c:pt idx="0">
                  <c:v>Affine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pivot_table_decT_version!$B$2:$B$15</c:f>
              <c:numCache>
                <c:formatCode>General</c:formatCode>
                <c:ptCount val="14"/>
                <c:pt idx="0">
                  <c:v>98</c:v>
                </c:pt>
                <c:pt idx="1">
                  <c:v>99</c:v>
                </c:pt>
                <c:pt idx="2">
                  <c:v>99</c:v>
                </c:pt>
                <c:pt idx="3">
                  <c:v>99</c:v>
                </c:pt>
                <c:pt idx="4">
                  <c:v>97</c:v>
                </c:pt>
                <c:pt idx="7">
                  <c:v>92</c:v>
                </c:pt>
                <c:pt idx="8">
                  <c:v>91</c:v>
                </c:pt>
                <c:pt idx="9">
                  <c:v>92</c:v>
                </c:pt>
                <c:pt idx="10">
                  <c:v>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EB7-40A6-9FAA-4FD9BE750949}"/>
            </c:ext>
          </c:extLst>
        </c:ser>
        <c:ser>
          <c:idx val="1"/>
          <c:order val="1"/>
          <c:tx>
            <c:strRef>
              <c:f>pivot_table_decT_version!$C$1</c:f>
              <c:strCache>
                <c:ptCount val="1"/>
                <c:pt idx="0">
                  <c:v>SBTMVP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pivot_table_decT_version!$C$2:$C$15</c:f>
              <c:numCache>
                <c:formatCode>General</c:formatCode>
                <c:ptCount val="14"/>
                <c:pt idx="0">
                  <c:v>102</c:v>
                </c:pt>
                <c:pt idx="1">
                  <c:v>102</c:v>
                </c:pt>
                <c:pt idx="2">
                  <c:v>100</c:v>
                </c:pt>
                <c:pt idx="3">
                  <c:v>101</c:v>
                </c:pt>
                <c:pt idx="4">
                  <c:v>101</c:v>
                </c:pt>
                <c:pt idx="5">
                  <c:v>101</c:v>
                </c:pt>
                <c:pt idx="6">
                  <c:v>102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96</c:v>
                </c:pt>
                <c:pt idx="11">
                  <c:v>99</c:v>
                </c:pt>
                <c:pt idx="12">
                  <c:v>97</c:v>
                </c:pt>
                <c:pt idx="13">
                  <c:v>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EB7-40A6-9FAA-4FD9BE750949}"/>
            </c:ext>
          </c:extLst>
        </c:ser>
        <c:ser>
          <c:idx val="2"/>
          <c:order val="2"/>
          <c:tx>
            <c:strRef>
              <c:f>pivot_table_decT_version!$D$1</c:f>
              <c:strCache>
                <c:ptCount val="1"/>
                <c:pt idx="0">
                  <c:v>SMVD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pivot_table_decT_version!$D$2:$D$15</c:f>
              <c:numCache>
                <c:formatCode>General</c:formatCode>
                <c:ptCount val="14"/>
                <c:pt idx="0">
                  <c:v>101</c:v>
                </c:pt>
                <c:pt idx="1">
                  <c:v>99</c:v>
                </c:pt>
                <c:pt idx="2">
                  <c:v>98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101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99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EB7-40A6-9FAA-4FD9BE750949}"/>
            </c:ext>
          </c:extLst>
        </c:ser>
        <c:ser>
          <c:idx val="3"/>
          <c:order val="3"/>
          <c:tx>
            <c:strRef>
              <c:f>pivot_table_decT_version!$E$1</c:f>
              <c:strCache>
                <c:ptCount val="1"/>
                <c:pt idx="0">
                  <c:v>MMVD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pivot_table_decT_version!$E$2:$E$15</c:f>
              <c:numCache>
                <c:formatCode>General</c:formatCode>
                <c:ptCount val="14"/>
                <c:pt idx="0">
                  <c:v>101</c:v>
                </c:pt>
                <c:pt idx="1">
                  <c:v>102</c:v>
                </c:pt>
                <c:pt idx="2">
                  <c:v>101</c:v>
                </c:pt>
                <c:pt idx="3">
                  <c:v>100</c:v>
                </c:pt>
                <c:pt idx="4">
                  <c:v>100</c:v>
                </c:pt>
                <c:pt idx="5">
                  <c:v>99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101</c:v>
                </c:pt>
                <c:pt idx="13">
                  <c:v>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EB7-40A6-9FAA-4FD9BE750949}"/>
            </c:ext>
          </c:extLst>
        </c:ser>
        <c:ser>
          <c:idx val="4"/>
          <c:order val="4"/>
          <c:tx>
            <c:strRef>
              <c:f>pivot_table_decT_version!$F$1</c:f>
              <c:strCache>
                <c:ptCount val="1"/>
                <c:pt idx="0">
                  <c:v>TMVP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pivot_table_decT_version!$F$2:$F$15</c:f>
              <c:numCache>
                <c:formatCode>General</c:formatCode>
                <c:ptCount val="14"/>
                <c:pt idx="0">
                  <c:v>103</c:v>
                </c:pt>
                <c:pt idx="1">
                  <c:v>103</c:v>
                </c:pt>
                <c:pt idx="2">
                  <c:v>102</c:v>
                </c:pt>
                <c:pt idx="3">
                  <c:v>98</c:v>
                </c:pt>
                <c:pt idx="4">
                  <c:v>98</c:v>
                </c:pt>
                <c:pt idx="5">
                  <c:v>101</c:v>
                </c:pt>
                <c:pt idx="6">
                  <c:v>101</c:v>
                </c:pt>
                <c:pt idx="7">
                  <c:v>98</c:v>
                </c:pt>
                <c:pt idx="8">
                  <c:v>98</c:v>
                </c:pt>
                <c:pt idx="9">
                  <c:v>98</c:v>
                </c:pt>
                <c:pt idx="10">
                  <c:v>96</c:v>
                </c:pt>
                <c:pt idx="11">
                  <c:v>96</c:v>
                </c:pt>
                <c:pt idx="12">
                  <c:v>94</c:v>
                </c:pt>
                <c:pt idx="13">
                  <c:v>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EB7-40A6-9FAA-4FD9BE750949}"/>
            </c:ext>
          </c:extLst>
        </c:ser>
        <c:ser>
          <c:idx val="5"/>
          <c:order val="5"/>
          <c:tx>
            <c:strRef>
              <c:f>pivot_table_decT_version!$G$1</c:f>
              <c:strCache>
                <c:ptCount val="1"/>
                <c:pt idx="0">
                  <c:v>BCW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pivot_table_decT_version!$G$2:$G$15</c:f>
              <c:numCache>
                <c:formatCode>General</c:formatCode>
                <c:ptCount val="14"/>
                <c:pt idx="0">
                  <c:v>103</c:v>
                </c:pt>
                <c:pt idx="1">
                  <c:v>102</c:v>
                </c:pt>
                <c:pt idx="2">
                  <c:v>101</c:v>
                </c:pt>
                <c:pt idx="3">
                  <c:v>100</c:v>
                </c:pt>
                <c:pt idx="4">
                  <c:v>101</c:v>
                </c:pt>
                <c:pt idx="5">
                  <c:v>100</c:v>
                </c:pt>
                <c:pt idx="7">
                  <c:v>101</c:v>
                </c:pt>
                <c:pt idx="8">
                  <c:v>101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EB7-40A6-9FAA-4FD9BE750949}"/>
            </c:ext>
          </c:extLst>
        </c:ser>
        <c:ser>
          <c:idx val="6"/>
          <c:order val="6"/>
          <c:tx>
            <c:strRef>
              <c:f>pivot_table_decT_version!$H$1</c:f>
              <c:strCache>
                <c:ptCount val="1"/>
                <c:pt idx="0">
                  <c:v>LIC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pivot_table_decT_version!$H$2:$H$15</c:f>
              <c:numCache>
                <c:formatCode>General</c:formatCode>
                <c:ptCount val="14"/>
                <c:pt idx="0">
                  <c:v>101</c:v>
                </c:pt>
                <c:pt idx="1">
                  <c:v>101</c:v>
                </c:pt>
                <c:pt idx="2">
                  <c:v>101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99</c:v>
                </c:pt>
                <c:pt idx="9">
                  <c:v>99</c:v>
                </c:pt>
                <c:pt idx="10">
                  <c:v>98</c:v>
                </c:pt>
                <c:pt idx="11">
                  <c:v>99</c:v>
                </c:pt>
                <c:pt idx="12">
                  <c:v>98</c:v>
                </c:pt>
                <c:pt idx="13">
                  <c:v>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EB7-40A6-9FAA-4FD9BE750949}"/>
            </c:ext>
          </c:extLst>
        </c:ser>
        <c:ser>
          <c:idx val="7"/>
          <c:order val="7"/>
          <c:tx>
            <c:strRef>
              <c:f>pivot_table_decT_version!$I$1</c:f>
              <c:strCache>
                <c:ptCount val="1"/>
                <c:pt idx="0">
                  <c:v>OBMC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pivot_table_decT_version!$I$2:$I$15</c:f>
              <c:numCache>
                <c:formatCode>General</c:formatCode>
                <c:ptCount val="14"/>
                <c:pt idx="0">
                  <c:v>72</c:v>
                </c:pt>
                <c:pt idx="1">
                  <c:v>76</c:v>
                </c:pt>
                <c:pt idx="2">
                  <c:v>75</c:v>
                </c:pt>
                <c:pt idx="3">
                  <c:v>78</c:v>
                </c:pt>
                <c:pt idx="4">
                  <c:v>74</c:v>
                </c:pt>
                <c:pt idx="5">
                  <c:v>76</c:v>
                </c:pt>
                <c:pt idx="6">
                  <c:v>77</c:v>
                </c:pt>
                <c:pt idx="7">
                  <c:v>80</c:v>
                </c:pt>
                <c:pt idx="8">
                  <c:v>81</c:v>
                </c:pt>
                <c:pt idx="9">
                  <c:v>82</c:v>
                </c:pt>
                <c:pt idx="10">
                  <c:v>81</c:v>
                </c:pt>
                <c:pt idx="11">
                  <c:v>84</c:v>
                </c:pt>
                <c:pt idx="12">
                  <c:v>84</c:v>
                </c:pt>
                <c:pt idx="13">
                  <c:v>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EB7-40A6-9FAA-4FD9BE750949}"/>
            </c:ext>
          </c:extLst>
        </c:ser>
        <c:ser>
          <c:idx val="8"/>
          <c:order val="8"/>
          <c:tx>
            <c:strRef>
              <c:f>pivot_table_decT_version!$J$1</c:f>
              <c:strCache>
                <c:ptCount val="1"/>
                <c:pt idx="0">
                  <c:v>CIIP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</a:schemeClr>
              </a:solidFill>
              <a:ln w="9525">
                <a:solidFill>
                  <a:schemeClr val="accent3">
                    <a:lumMod val="60000"/>
                  </a:schemeClr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pivot_table_decT_version!$J$2:$J$15</c:f>
              <c:numCache>
                <c:formatCode>General</c:formatCode>
                <c:ptCount val="14"/>
                <c:pt idx="0">
                  <c:v>100</c:v>
                </c:pt>
                <c:pt idx="1">
                  <c:v>98</c:v>
                </c:pt>
                <c:pt idx="2">
                  <c:v>96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101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97</c:v>
                </c:pt>
                <c:pt idx="11">
                  <c:v>100</c:v>
                </c:pt>
                <c:pt idx="12">
                  <c:v>100</c:v>
                </c:pt>
                <c:pt idx="13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EB7-40A6-9FAA-4FD9BE750949}"/>
            </c:ext>
          </c:extLst>
        </c:ser>
        <c:ser>
          <c:idx val="9"/>
          <c:order val="9"/>
          <c:tx>
            <c:strRef>
              <c:f>pivot_table_decT_version!$K$1</c:f>
              <c:strCache>
                <c:ptCount val="1"/>
                <c:pt idx="0">
                  <c:v>GPM</c:v>
                </c:pt>
              </c:strCache>
            </c:strRef>
          </c:tx>
          <c:spPr>
            <a:ln w="38100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chemeClr val="accent4">
                    <a:lumMod val="60000"/>
                  </a:schemeClr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pivot_table_decT_version!$K$2:$K$15</c:f>
              <c:numCache>
                <c:formatCode>General</c:formatCode>
                <c:ptCount val="14"/>
                <c:pt idx="4">
                  <c:v>104</c:v>
                </c:pt>
                <c:pt idx="5">
                  <c:v>106</c:v>
                </c:pt>
                <c:pt idx="6">
                  <c:v>107</c:v>
                </c:pt>
                <c:pt idx="7">
                  <c:v>106</c:v>
                </c:pt>
                <c:pt idx="8">
                  <c:v>107</c:v>
                </c:pt>
                <c:pt idx="9">
                  <c:v>107</c:v>
                </c:pt>
                <c:pt idx="10">
                  <c:v>108</c:v>
                </c:pt>
                <c:pt idx="11">
                  <c:v>107</c:v>
                </c:pt>
                <c:pt idx="12">
                  <c:v>108</c:v>
                </c:pt>
                <c:pt idx="13">
                  <c:v>108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AEB7-40A6-9FAA-4FD9BE750949}"/>
            </c:ext>
          </c:extLst>
        </c:ser>
        <c:ser>
          <c:idx val="10"/>
          <c:order val="10"/>
          <c:tx>
            <c:strRef>
              <c:f>pivot_table_decT_version!$L$1</c:f>
              <c:strCache>
                <c:ptCount val="1"/>
                <c:pt idx="0">
                  <c:v>InterCCCM</c:v>
                </c:pt>
              </c:strCache>
            </c:strRef>
          </c:tx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</a:schemeClr>
              </a:solidFill>
              <a:ln w="9525">
                <a:solidFill>
                  <a:schemeClr val="accent5">
                    <a:lumMod val="60000"/>
                  </a:schemeClr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pivot_table_decT_version!$L$2:$L$15</c:f>
              <c:numCache>
                <c:formatCode>General</c:formatCode>
                <c:ptCount val="14"/>
                <c:pt idx="9">
                  <c:v>100</c:v>
                </c:pt>
                <c:pt idx="10">
                  <c:v>99</c:v>
                </c:pt>
                <c:pt idx="12">
                  <c:v>100</c:v>
                </c:pt>
                <c:pt idx="13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AEB7-40A6-9FAA-4FD9BE750949}"/>
            </c:ext>
          </c:extLst>
        </c:ser>
        <c:ser>
          <c:idx val="11"/>
          <c:order val="11"/>
          <c:tx>
            <c:strRef>
              <c:f>pivot_table_decT_version!$M$1</c:f>
              <c:strCache>
                <c:ptCount val="1"/>
                <c:pt idx="0">
                  <c:v>MTS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pivot_table_decT_version!$M$2:$M$15</c:f>
              <c:numCache>
                <c:formatCode>General</c:formatCode>
                <c:ptCount val="14"/>
                <c:pt idx="0">
                  <c:v>98</c:v>
                </c:pt>
                <c:pt idx="1">
                  <c:v>93</c:v>
                </c:pt>
                <c:pt idx="2">
                  <c:v>94</c:v>
                </c:pt>
                <c:pt idx="3">
                  <c:v>99</c:v>
                </c:pt>
                <c:pt idx="4">
                  <c:v>99</c:v>
                </c:pt>
                <c:pt idx="5">
                  <c:v>99</c:v>
                </c:pt>
                <c:pt idx="6">
                  <c:v>100</c:v>
                </c:pt>
                <c:pt idx="7">
                  <c:v>99</c:v>
                </c:pt>
                <c:pt idx="8">
                  <c:v>99</c:v>
                </c:pt>
                <c:pt idx="9">
                  <c:v>99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AEB7-40A6-9FAA-4FD9BE750949}"/>
            </c:ext>
          </c:extLst>
        </c:ser>
        <c:ser>
          <c:idx val="12"/>
          <c:order val="12"/>
          <c:tx>
            <c:strRef>
              <c:f>pivot_table_decT_version!$N$1</c:f>
              <c:strCache>
                <c:ptCount val="1"/>
                <c:pt idx="0">
                  <c:v>LFNST</c:v>
                </c:pt>
              </c:strCache>
            </c:strRef>
          </c:tx>
          <c:spPr>
            <a:ln w="28575" cap="rnd">
              <a:solidFill>
                <a:schemeClr val="accent1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80000"/>
                  <a:lumOff val="20000"/>
                </a:schemeClr>
              </a:solidFill>
              <a:ln w="9525">
                <a:solidFill>
                  <a:schemeClr val="accent1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pivot_table_decT_version!$N$2:$N$15</c:f>
              <c:numCache>
                <c:formatCode>General</c:formatCode>
                <c:ptCount val="14"/>
                <c:pt idx="0">
                  <c:v>98</c:v>
                </c:pt>
                <c:pt idx="1">
                  <c:v>92</c:v>
                </c:pt>
                <c:pt idx="2">
                  <c:v>89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101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102</c:v>
                </c:pt>
                <c:pt idx="11">
                  <c:v>100</c:v>
                </c:pt>
                <c:pt idx="12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AEB7-40A6-9FAA-4FD9BE750949}"/>
            </c:ext>
          </c:extLst>
        </c:ser>
        <c:ser>
          <c:idx val="13"/>
          <c:order val="13"/>
          <c:tx>
            <c:strRef>
              <c:f>pivot_table_decT_version!$O$1</c:f>
              <c:strCache>
                <c:ptCount val="1"/>
                <c:pt idx="0">
                  <c:v>ALF</c:v>
                </c:pt>
              </c:strCache>
            </c:strRef>
          </c:tx>
          <c:spPr>
            <a:ln w="28575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  <a:lumOff val="20000"/>
                </a:schemeClr>
              </a:solidFill>
              <a:ln w="9525">
                <a:solidFill>
                  <a:schemeClr val="accent2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numRef>
              <c:f>pivot_table_decT_version!$A$2:$A$15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pivot_table_decT_version!$O$2:$O$15</c:f>
              <c:numCache>
                <c:formatCode>General</c:formatCode>
                <c:ptCount val="14"/>
                <c:pt idx="0">
                  <c:v>85</c:v>
                </c:pt>
                <c:pt idx="1">
                  <c:v>84</c:v>
                </c:pt>
                <c:pt idx="2">
                  <c:v>81</c:v>
                </c:pt>
                <c:pt idx="3">
                  <c:v>88</c:v>
                </c:pt>
                <c:pt idx="4">
                  <c:v>90</c:v>
                </c:pt>
                <c:pt idx="5">
                  <c:v>90</c:v>
                </c:pt>
                <c:pt idx="6">
                  <c:v>90</c:v>
                </c:pt>
                <c:pt idx="7">
                  <c:v>87</c:v>
                </c:pt>
                <c:pt idx="8">
                  <c:v>86</c:v>
                </c:pt>
                <c:pt idx="9">
                  <c:v>87</c:v>
                </c:pt>
                <c:pt idx="10">
                  <c:v>86</c:v>
                </c:pt>
                <c:pt idx="11">
                  <c:v>88</c:v>
                </c:pt>
                <c:pt idx="12">
                  <c:v>89</c:v>
                </c:pt>
                <c:pt idx="13">
                  <c:v>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B7-40A6-9FAA-4FD9BE7509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4783512"/>
        <c:axId val="654784232"/>
      </c:lineChart>
      <c:catAx>
        <c:axId val="654783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54784232"/>
        <c:crosses val="autoZero"/>
        <c:auto val="1"/>
        <c:lblAlgn val="ctr"/>
        <c:lblOffset val="100"/>
        <c:noMultiLvlLbl val="0"/>
      </c:catAx>
      <c:valAx>
        <c:axId val="654784232"/>
        <c:scaling>
          <c:orientation val="minMax"/>
          <c:min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 sz="1600" baseline="0" dirty="0"/>
                  <a:t>Decoding Time</a:t>
                </a:r>
                <a:endParaRPr lang="ja-JP" altLang="en-US" sz="1600" baseline="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54783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587878547962634E-2"/>
          <c:y val="2.5711110396521446E-2"/>
          <c:w val="0.90570417680360249"/>
          <c:h val="0.78435396344978447"/>
        </c:manualLayout>
      </c:layout>
      <c:lineChart>
        <c:grouping val="standard"/>
        <c:varyColors val="0"/>
        <c:ser>
          <c:idx val="0"/>
          <c:order val="0"/>
          <c:tx>
            <c:strRef>
              <c:f>[pivot_table_encT_version.xltx]pivot_table_encT_version!$B$1</c:f>
              <c:strCache>
                <c:ptCount val="1"/>
                <c:pt idx="0">
                  <c:v>Affine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[pivot_table_encT_version.xltx]pivot_table_encT_version!$B$2:$B$15</c:f>
              <c:numCache>
                <c:formatCode>General</c:formatCode>
                <c:ptCount val="14"/>
                <c:pt idx="0">
                  <c:v>86</c:v>
                </c:pt>
                <c:pt idx="1">
                  <c:v>89</c:v>
                </c:pt>
                <c:pt idx="2">
                  <c:v>90</c:v>
                </c:pt>
                <c:pt idx="3">
                  <c:v>89</c:v>
                </c:pt>
                <c:pt idx="4">
                  <c:v>87</c:v>
                </c:pt>
                <c:pt idx="7">
                  <c:v>87</c:v>
                </c:pt>
                <c:pt idx="8">
                  <c:v>87</c:v>
                </c:pt>
                <c:pt idx="9">
                  <c:v>87</c:v>
                </c:pt>
                <c:pt idx="10">
                  <c:v>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946-4953-8ADB-CF56CC8CDDC7}"/>
            </c:ext>
          </c:extLst>
        </c:ser>
        <c:ser>
          <c:idx val="1"/>
          <c:order val="1"/>
          <c:tx>
            <c:strRef>
              <c:f>[pivot_table_encT_version.xltx]pivot_table_encT_version!$C$1</c:f>
              <c:strCache>
                <c:ptCount val="1"/>
                <c:pt idx="0">
                  <c:v>SBTMVP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[pivot_table_encT_version.xltx]pivot_table_encT_version!$C$2:$C$15</c:f>
              <c:numCache>
                <c:formatCode>General</c:formatCode>
                <c:ptCount val="1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101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97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946-4953-8ADB-CF56CC8CDDC7}"/>
            </c:ext>
          </c:extLst>
        </c:ser>
        <c:ser>
          <c:idx val="2"/>
          <c:order val="2"/>
          <c:tx>
            <c:strRef>
              <c:f>[pivot_table_encT_version.xltx]pivot_table_encT_version!$D$1</c:f>
              <c:strCache>
                <c:ptCount val="1"/>
                <c:pt idx="0">
                  <c:v>SMVD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[pivot_table_encT_version.xltx]pivot_table_encT_version!$D$2:$D$15</c:f>
              <c:numCache>
                <c:formatCode>General</c:formatCode>
                <c:ptCount val="14"/>
                <c:pt idx="0">
                  <c:v>98</c:v>
                </c:pt>
                <c:pt idx="1">
                  <c:v>98</c:v>
                </c:pt>
                <c:pt idx="2">
                  <c:v>99</c:v>
                </c:pt>
                <c:pt idx="3">
                  <c:v>99</c:v>
                </c:pt>
                <c:pt idx="4">
                  <c:v>99</c:v>
                </c:pt>
                <c:pt idx="5">
                  <c:v>99</c:v>
                </c:pt>
                <c:pt idx="6">
                  <c:v>100</c:v>
                </c:pt>
                <c:pt idx="7">
                  <c:v>99</c:v>
                </c:pt>
                <c:pt idx="8">
                  <c:v>99</c:v>
                </c:pt>
                <c:pt idx="9">
                  <c:v>99</c:v>
                </c:pt>
                <c:pt idx="10">
                  <c:v>99</c:v>
                </c:pt>
                <c:pt idx="11">
                  <c:v>100</c:v>
                </c:pt>
                <c:pt idx="12">
                  <c:v>100</c:v>
                </c:pt>
                <c:pt idx="13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946-4953-8ADB-CF56CC8CDDC7}"/>
            </c:ext>
          </c:extLst>
        </c:ser>
        <c:ser>
          <c:idx val="3"/>
          <c:order val="3"/>
          <c:tx>
            <c:strRef>
              <c:f>[pivot_table_encT_version.xltx]pivot_table_encT_version!$E$1</c:f>
              <c:strCache>
                <c:ptCount val="1"/>
                <c:pt idx="0">
                  <c:v>MMVD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[pivot_table_encT_version.xltx]pivot_table_encT_version!$E$2:$E$15</c:f>
              <c:numCache>
                <c:formatCode>General</c:formatCode>
                <c:ptCount val="14"/>
                <c:pt idx="0">
                  <c:v>96</c:v>
                </c:pt>
                <c:pt idx="1">
                  <c:v>96</c:v>
                </c:pt>
                <c:pt idx="2">
                  <c:v>97</c:v>
                </c:pt>
                <c:pt idx="3">
                  <c:v>99</c:v>
                </c:pt>
                <c:pt idx="4">
                  <c:v>99</c:v>
                </c:pt>
                <c:pt idx="5">
                  <c:v>99</c:v>
                </c:pt>
                <c:pt idx="6">
                  <c:v>101</c:v>
                </c:pt>
                <c:pt idx="7">
                  <c:v>100</c:v>
                </c:pt>
                <c:pt idx="8">
                  <c:v>100</c:v>
                </c:pt>
                <c:pt idx="9">
                  <c:v>99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946-4953-8ADB-CF56CC8CDDC7}"/>
            </c:ext>
          </c:extLst>
        </c:ser>
        <c:ser>
          <c:idx val="4"/>
          <c:order val="4"/>
          <c:tx>
            <c:strRef>
              <c:f>[pivot_table_encT_version.xltx]pivot_table_encT_version!$F$1</c:f>
              <c:strCache>
                <c:ptCount val="1"/>
                <c:pt idx="0">
                  <c:v>TMVP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[pivot_table_encT_version.xltx]pivot_table_encT_version!$F$2:$F$15</c:f>
              <c:numCache>
                <c:formatCode>General</c:formatCode>
                <c:ptCount val="14"/>
                <c:pt idx="0">
                  <c:v>99</c:v>
                </c:pt>
                <c:pt idx="1">
                  <c:v>99</c:v>
                </c:pt>
                <c:pt idx="2">
                  <c:v>99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99</c:v>
                </c:pt>
                <c:pt idx="8">
                  <c:v>99</c:v>
                </c:pt>
                <c:pt idx="9">
                  <c:v>99</c:v>
                </c:pt>
                <c:pt idx="10">
                  <c:v>100</c:v>
                </c:pt>
                <c:pt idx="11">
                  <c:v>99</c:v>
                </c:pt>
                <c:pt idx="12">
                  <c:v>99</c:v>
                </c:pt>
                <c:pt idx="13">
                  <c:v>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946-4953-8ADB-CF56CC8CDDC7}"/>
            </c:ext>
          </c:extLst>
        </c:ser>
        <c:ser>
          <c:idx val="5"/>
          <c:order val="5"/>
          <c:tx>
            <c:strRef>
              <c:f>[pivot_table_encT_version.xltx]pivot_table_encT_version!$G$1</c:f>
              <c:strCache>
                <c:ptCount val="1"/>
                <c:pt idx="0">
                  <c:v>BCW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[pivot_table_encT_version.xltx]pivot_table_encT_version!$G$2:$G$15</c:f>
              <c:numCache>
                <c:formatCode>General</c:formatCode>
                <c:ptCount val="14"/>
                <c:pt idx="0">
                  <c:v>99</c:v>
                </c:pt>
                <c:pt idx="1">
                  <c:v>99</c:v>
                </c:pt>
                <c:pt idx="2">
                  <c:v>99</c:v>
                </c:pt>
                <c:pt idx="3">
                  <c:v>99</c:v>
                </c:pt>
                <c:pt idx="4">
                  <c:v>99</c:v>
                </c:pt>
                <c:pt idx="5">
                  <c:v>99</c:v>
                </c:pt>
                <c:pt idx="7">
                  <c:v>99</c:v>
                </c:pt>
                <c:pt idx="8">
                  <c:v>98</c:v>
                </c:pt>
                <c:pt idx="9">
                  <c:v>98</c:v>
                </c:pt>
                <c:pt idx="10">
                  <c:v>99</c:v>
                </c:pt>
                <c:pt idx="11">
                  <c:v>99</c:v>
                </c:pt>
                <c:pt idx="12">
                  <c:v>99</c:v>
                </c:pt>
                <c:pt idx="13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946-4953-8ADB-CF56CC8CDDC7}"/>
            </c:ext>
          </c:extLst>
        </c:ser>
        <c:ser>
          <c:idx val="6"/>
          <c:order val="6"/>
          <c:tx>
            <c:strRef>
              <c:f>[pivot_table_encT_version.xltx]pivot_table_encT_version!$H$1</c:f>
              <c:strCache>
                <c:ptCount val="1"/>
                <c:pt idx="0">
                  <c:v>LIC</c:v>
                </c:pt>
              </c:strCache>
            </c:strRef>
          </c:tx>
          <c:spPr>
            <a:ln w="3810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[pivot_table_encT_version.xltx]pivot_table_encT_version!$H$2:$H$15</c:f>
              <c:numCache>
                <c:formatCode>General</c:formatCode>
                <c:ptCount val="14"/>
                <c:pt idx="0">
                  <c:v>91</c:v>
                </c:pt>
                <c:pt idx="1">
                  <c:v>94</c:v>
                </c:pt>
                <c:pt idx="2">
                  <c:v>94</c:v>
                </c:pt>
                <c:pt idx="3">
                  <c:v>94</c:v>
                </c:pt>
                <c:pt idx="4">
                  <c:v>93</c:v>
                </c:pt>
                <c:pt idx="5">
                  <c:v>94</c:v>
                </c:pt>
                <c:pt idx="6">
                  <c:v>95</c:v>
                </c:pt>
                <c:pt idx="7">
                  <c:v>94</c:v>
                </c:pt>
                <c:pt idx="8">
                  <c:v>94</c:v>
                </c:pt>
                <c:pt idx="9">
                  <c:v>93</c:v>
                </c:pt>
                <c:pt idx="10">
                  <c:v>94</c:v>
                </c:pt>
                <c:pt idx="11">
                  <c:v>90</c:v>
                </c:pt>
                <c:pt idx="12">
                  <c:v>89</c:v>
                </c:pt>
                <c:pt idx="13">
                  <c:v>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9946-4953-8ADB-CF56CC8CDDC7}"/>
            </c:ext>
          </c:extLst>
        </c:ser>
        <c:ser>
          <c:idx val="7"/>
          <c:order val="7"/>
          <c:tx>
            <c:strRef>
              <c:f>[pivot_table_encT_version.xltx]pivot_table_encT_version!$I$1</c:f>
              <c:strCache>
                <c:ptCount val="1"/>
                <c:pt idx="0">
                  <c:v>OBMC</c:v>
                </c:pt>
              </c:strCache>
            </c:strRef>
          </c:tx>
          <c:spPr>
            <a:ln w="3810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[pivot_table_encT_version.xltx]pivot_table_encT_version!$I$2:$I$15</c:f>
              <c:numCache>
                <c:formatCode>General</c:formatCode>
                <c:ptCount val="14"/>
                <c:pt idx="0">
                  <c:v>94</c:v>
                </c:pt>
                <c:pt idx="1">
                  <c:v>94</c:v>
                </c:pt>
                <c:pt idx="2">
                  <c:v>95</c:v>
                </c:pt>
                <c:pt idx="3">
                  <c:v>95</c:v>
                </c:pt>
                <c:pt idx="4">
                  <c:v>94</c:v>
                </c:pt>
                <c:pt idx="5">
                  <c:v>95</c:v>
                </c:pt>
                <c:pt idx="6">
                  <c:v>96</c:v>
                </c:pt>
                <c:pt idx="7">
                  <c:v>103</c:v>
                </c:pt>
                <c:pt idx="8">
                  <c:v>101</c:v>
                </c:pt>
                <c:pt idx="9">
                  <c:v>101</c:v>
                </c:pt>
                <c:pt idx="10">
                  <c:v>100</c:v>
                </c:pt>
                <c:pt idx="11">
                  <c:v>100</c:v>
                </c:pt>
                <c:pt idx="12">
                  <c:v>98</c:v>
                </c:pt>
                <c:pt idx="13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9946-4953-8ADB-CF56CC8CDDC7}"/>
            </c:ext>
          </c:extLst>
        </c:ser>
        <c:ser>
          <c:idx val="8"/>
          <c:order val="8"/>
          <c:tx>
            <c:strRef>
              <c:f>[pivot_table_encT_version.xltx]pivot_table_encT_version!$J$1</c:f>
              <c:strCache>
                <c:ptCount val="1"/>
                <c:pt idx="0">
                  <c:v>CIIP</c:v>
                </c:pt>
              </c:strCache>
            </c:strRef>
          </c:tx>
          <c:spPr>
            <a:ln w="38100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</a:schemeClr>
              </a:solidFill>
              <a:ln w="9525">
                <a:solidFill>
                  <a:schemeClr val="accent3">
                    <a:lumMod val="60000"/>
                  </a:schemeClr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[pivot_table_encT_version.xltx]pivot_table_encT_version!$J$2:$J$15</c:f>
              <c:numCache>
                <c:formatCode>General</c:formatCode>
                <c:ptCount val="14"/>
                <c:pt idx="0">
                  <c:v>99</c:v>
                </c:pt>
                <c:pt idx="1">
                  <c:v>98</c:v>
                </c:pt>
                <c:pt idx="2">
                  <c:v>97</c:v>
                </c:pt>
                <c:pt idx="3">
                  <c:v>98</c:v>
                </c:pt>
                <c:pt idx="4">
                  <c:v>98</c:v>
                </c:pt>
                <c:pt idx="5">
                  <c:v>98</c:v>
                </c:pt>
                <c:pt idx="6">
                  <c:v>99</c:v>
                </c:pt>
                <c:pt idx="7">
                  <c:v>98</c:v>
                </c:pt>
                <c:pt idx="8">
                  <c:v>98</c:v>
                </c:pt>
                <c:pt idx="9">
                  <c:v>97</c:v>
                </c:pt>
                <c:pt idx="10">
                  <c:v>94</c:v>
                </c:pt>
                <c:pt idx="11">
                  <c:v>97</c:v>
                </c:pt>
                <c:pt idx="12">
                  <c:v>98</c:v>
                </c:pt>
                <c:pt idx="13">
                  <c:v>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9946-4953-8ADB-CF56CC8CDDC7}"/>
            </c:ext>
          </c:extLst>
        </c:ser>
        <c:ser>
          <c:idx val="9"/>
          <c:order val="9"/>
          <c:tx>
            <c:strRef>
              <c:f>[pivot_table_encT_version.xltx]pivot_table_encT_version!$K$1</c:f>
              <c:strCache>
                <c:ptCount val="1"/>
                <c:pt idx="0">
                  <c:v>GPM</c:v>
                </c:pt>
              </c:strCache>
            </c:strRef>
          </c:tx>
          <c:spPr>
            <a:ln w="38100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chemeClr val="accent4">
                    <a:lumMod val="60000"/>
                  </a:schemeClr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[pivot_table_encT_version.xltx]pivot_table_encT_version!$K$2:$K$15</c:f>
              <c:numCache>
                <c:formatCode>General</c:formatCode>
                <c:ptCount val="14"/>
                <c:pt idx="4">
                  <c:v>87</c:v>
                </c:pt>
                <c:pt idx="5">
                  <c:v>87</c:v>
                </c:pt>
                <c:pt idx="6">
                  <c:v>90</c:v>
                </c:pt>
                <c:pt idx="7">
                  <c:v>90</c:v>
                </c:pt>
                <c:pt idx="8">
                  <c:v>92</c:v>
                </c:pt>
                <c:pt idx="9">
                  <c:v>90</c:v>
                </c:pt>
                <c:pt idx="10">
                  <c:v>91</c:v>
                </c:pt>
                <c:pt idx="11">
                  <c:v>91</c:v>
                </c:pt>
                <c:pt idx="12">
                  <c:v>92</c:v>
                </c:pt>
                <c:pt idx="13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9946-4953-8ADB-CF56CC8CDDC7}"/>
            </c:ext>
          </c:extLst>
        </c:ser>
        <c:ser>
          <c:idx val="10"/>
          <c:order val="10"/>
          <c:tx>
            <c:strRef>
              <c:f>[pivot_table_encT_version.xltx]pivot_table_encT_version!$L$1</c:f>
              <c:strCache>
                <c:ptCount val="1"/>
                <c:pt idx="0">
                  <c:v>InterCCCM</c:v>
                </c:pt>
              </c:strCache>
            </c:strRef>
          </c:tx>
          <c:spPr>
            <a:ln w="38100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</a:schemeClr>
              </a:solidFill>
              <a:ln w="9525">
                <a:solidFill>
                  <a:schemeClr val="accent5">
                    <a:lumMod val="60000"/>
                  </a:schemeClr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[pivot_table_encT_version.xltx]pivot_table_encT_version!$L$2:$L$15</c:f>
              <c:numCache>
                <c:formatCode>General</c:formatCode>
                <c:ptCount val="14"/>
                <c:pt idx="9">
                  <c:v>98</c:v>
                </c:pt>
                <c:pt idx="10">
                  <c:v>98</c:v>
                </c:pt>
                <c:pt idx="12">
                  <c:v>99</c:v>
                </c:pt>
                <c:pt idx="13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9946-4953-8ADB-CF56CC8CDDC7}"/>
            </c:ext>
          </c:extLst>
        </c:ser>
        <c:ser>
          <c:idx val="11"/>
          <c:order val="11"/>
          <c:tx>
            <c:strRef>
              <c:f>[pivot_table_encT_version.xltx]pivot_table_encT_version!$M$1</c:f>
              <c:strCache>
                <c:ptCount val="1"/>
                <c:pt idx="0">
                  <c:v>MTS</c:v>
                </c:pt>
              </c:strCache>
            </c:strRef>
          </c:tx>
          <c:spPr>
            <a:ln w="3810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[pivot_table_encT_version.xltx]pivot_table_encT_version!$M$2:$M$15</c:f>
              <c:numCache>
                <c:formatCode>General</c:formatCode>
                <c:ptCount val="14"/>
                <c:pt idx="0">
                  <c:v>93</c:v>
                </c:pt>
                <c:pt idx="1">
                  <c:v>86</c:v>
                </c:pt>
                <c:pt idx="2">
                  <c:v>86</c:v>
                </c:pt>
                <c:pt idx="3">
                  <c:v>93</c:v>
                </c:pt>
                <c:pt idx="4">
                  <c:v>94</c:v>
                </c:pt>
                <c:pt idx="5">
                  <c:v>93</c:v>
                </c:pt>
                <c:pt idx="6">
                  <c:v>94</c:v>
                </c:pt>
                <c:pt idx="7">
                  <c:v>93</c:v>
                </c:pt>
                <c:pt idx="8">
                  <c:v>94</c:v>
                </c:pt>
                <c:pt idx="9">
                  <c:v>94</c:v>
                </c:pt>
                <c:pt idx="10">
                  <c:v>95</c:v>
                </c:pt>
                <c:pt idx="11">
                  <c:v>96</c:v>
                </c:pt>
                <c:pt idx="12">
                  <c:v>95</c:v>
                </c:pt>
                <c:pt idx="13">
                  <c:v>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9946-4953-8ADB-CF56CC8CDDC7}"/>
            </c:ext>
          </c:extLst>
        </c:ser>
        <c:ser>
          <c:idx val="12"/>
          <c:order val="12"/>
          <c:tx>
            <c:strRef>
              <c:f>[pivot_table_encT_version.xltx]pivot_table_encT_version!$N$1</c:f>
              <c:strCache>
                <c:ptCount val="1"/>
                <c:pt idx="0">
                  <c:v>LFNST</c:v>
                </c:pt>
              </c:strCache>
            </c:strRef>
          </c:tx>
          <c:spPr>
            <a:ln w="38100" cap="rnd">
              <a:solidFill>
                <a:schemeClr val="accent1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80000"/>
                  <a:lumOff val="20000"/>
                </a:schemeClr>
              </a:solidFill>
              <a:ln w="9525">
                <a:solidFill>
                  <a:schemeClr val="accent1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[pivot_table_encT_version.xltx]pivot_table_encT_version!$N$2:$N$15</c:f>
              <c:numCache>
                <c:formatCode>General</c:formatCode>
                <c:ptCount val="14"/>
                <c:pt idx="0">
                  <c:v>93</c:v>
                </c:pt>
                <c:pt idx="1">
                  <c:v>86</c:v>
                </c:pt>
                <c:pt idx="2">
                  <c:v>85</c:v>
                </c:pt>
                <c:pt idx="3">
                  <c:v>101</c:v>
                </c:pt>
                <c:pt idx="4">
                  <c:v>98</c:v>
                </c:pt>
                <c:pt idx="5">
                  <c:v>98</c:v>
                </c:pt>
                <c:pt idx="6">
                  <c:v>96</c:v>
                </c:pt>
                <c:pt idx="7">
                  <c:v>94</c:v>
                </c:pt>
                <c:pt idx="8">
                  <c:v>92</c:v>
                </c:pt>
                <c:pt idx="9">
                  <c:v>92</c:v>
                </c:pt>
                <c:pt idx="10">
                  <c:v>94</c:v>
                </c:pt>
                <c:pt idx="11">
                  <c:v>91</c:v>
                </c:pt>
                <c:pt idx="12">
                  <c:v>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9946-4953-8ADB-CF56CC8CDDC7}"/>
            </c:ext>
          </c:extLst>
        </c:ser>
        <c:ser>
          <c:idx val="13"/>
          <c:order val="13"/>
          <c:tx>
            <c:strRef>
              <c:f>[pivot_table_encT_version.xltx]pivot_table_encT_version!$O$1</c:f>
              <c:strCache>
                <c:ptCount val="1"/>
                <c:pt idx="0">
                  <c:v>ALF</c:v>
                </c:pt>
              </c:strCache>
            </c:strRef>
          </c:tx>
          <c:spPr>
            <a:ln w="3810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  <a:lumOff val="20000"/>
                </a:schemeClr>
              </a:solidFill>
              <a:ln w="9525">
                <a:solidFill>
                  <a:schemeClr val="accent2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numRef>
              <c:f>[pivot_table_encT_version.xltx]pivot_table_encT_version!$A$2:$A$15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[pivot_table_encT_version.xltx]pivot_table_encT_version!$O$2:$O$15</c:f>
              <c:numCache>
                <c:formatCode>General</c:formatCode>
                <c:ptCount val="14"/>
                <c:pt idx="0">
                  <c:v>93</c:v>
                </c:pt>
                <c:pt idx="1">
                  <c:v>93</c:v>
                </c:pt>
                <c:pt idx="2">
                  <c:v>94</c:v>
                </c:pt>
                <c:pt idx="3">
                  <c:v>96</c:v>
                </c:pt>
                <c:pt idx="4">
                  <c:v>97</c:v>
                </c:pt>
                <c:pt idx="5">
                  <c:v>96</c:v>
                </c:pt>
                <c:pt idx="6">
                  <c:v>95</c:v>
                </c:pt>
                <c:pt idx="7">
                  <c:v>93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97</c:v>
                </c:pt>
                <c:pt idx="12">
                  <c:v>97</c:v>
                </c:pt>
                <c:pt idx="13">
                  <c:v>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9946-4953-8ADB-CF56CC8CDD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0169536"/>
        <c:axId val="660161976"/>
      </c:lineChart>
      <c:catAx>
        <c:axId val="66016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60161976"/>
        <c:crosses val="autoZero"/>
        <c:auto val="1"/>
        <c:lblAlgn val="ctr"/>
        <c:lblOffset val="100"/>
        <c:noMultiLvlLbl val="0"/>
      </c:catAx>
      <c:valAx>
        <c:axId val="660161976"/>
        <c:scaling>
          <c:orientation val="minMax"/>
          <c:min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 sz="1600" dirty="0"/>
                  <a:t>Encoding Time</a:t>
                </a:r>
                <a:endParaRPr lang="ja-JP" altLang="en-US" sz="16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60169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 baseline="0"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74554129995152"/>
          <c:y val="1.0860898622768954E-2"/>
          <c:w val="0.78429646790268559"/>
          <c:h val="0.13667775584739242"/>
        </c:manualLayout>
      </c:layout>
      <c:lineChart>
        <c:grouping val="standard"/>
        <c:varyColors val="0"/>
        <c:ser>
          <c:idx val="0"/>
          <c:order val="0"/>
          <c:tx>
            <c:strRef>
              <c:f>pivot_table_gain_version!$B$1</c:f>
              <c:strCache>
                <c:ptCount val="1"/>
                <c:pt idx="0">
                  <c:v>Affine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pivot_table_gain_version!$B$2:$B$15</c:f>
              <c:numCache>
                <c:formatCode>General</c:formatCode>
                <c:ptCount val="14"/>
                <c:pt idx="0">
                  <c:v>2.42</c:v>
                </c:pt>
                <c:pt idx="1">
                  <c:v>2.34</c:v>
                </c:pt>
                <c:pt idx="2">
                  <c:v>2.33</c:v>
                </c:pt>
                <c:pt idx="3">
                  <c:v>2.2999999999999998</c:v>
                </c:pt>
                <c:pt idx="4">
                  <c:v>2.62</c:v>
                </c:pt>
                <c:pt idx="7">
                  <c:v>3.07</c:v>
                </c:pt>
                <c:pt idx="8">
                  <c:v>3.09</c:v>
                </c:pt>
                <c:pt idx="9">
                  <c:v>3.07</c:v>
                </c:pt>
                <c:pt idx="10">
                  <c:v>3.19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D7C-4A8A-AEB5-C9CE5C05DCAC}"/>
            </c:ext>
          </c:extLst>
        </c:ser>
        <c:ser>
          <c:idx val="1"/>
          <c:order val="1"/>
          <c:tx>
            <c:strRef>
              <c:f>pivot_table_gain_version!$C$1</c:f>
              <c:strCache>
                <c:ptCount val="1"/>
                <c:pt idx="0">
                  <c:v>SBTMVP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pivot_table_gain_version!$C$2:$C$15</c:f>
              <c:numCache>
                <c:formatCode>General</c:formatCode>
                <c:ptCount val="14"/>
                <c:pt idx="0">
                  <c:v>0.48</c:v>
                </c:pt>
                <c:pt idx="1">
                  <c:v>0.42</c:v>
                </c:pt>
                <c:pt idx="2">
                  <c:v>0.41</c:v>
                </c:pt>
                <c:pt idx="3">
                  <c:v>0.36</c:v>
                </c:pt>
                <c:pt idx="4">
                  <c:v>0.22</c:v>
                </c:pt>
                <c:pt idx="5">
                  <c:v>0.2</c:v>
                </c:pt>
                <c:pt idx="6">
                  <c:v>0.19</c:v>
                </c:pt>
                <c:pt idx="7">
                  <c:v>0.27</c:v>
                </c:pt>
                <c:pt idx="8">
                  <c:v>0.24</c:v>
                </c:pt>
                <c:pt idx="9">
                  <c:v>0.24</c:v>
                </c:pt>
                <c:pt idx="10">
                  <c:v>0.26</c:v>
                </c:pt>
                <c:pt idx="11">
                  <c:v>0.36</c:v>
                </c:pt>
                <c:pt idx="12">
                  <c:v>0.39</c:v>
                </c:pt>
                <c:pt idx="13">
                  <c:v>0.35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D7C-4A8A-AEB5-C9CE5C05DCAC}"/>
            </c:ext>
          </c:extLst>
        </c:ser>
        <c:ser>
          <c:idx val="2"/>
          <c:order val="2"/>
          <c:tx>
            <c:strRef>
              <c:f>pivot_table_gain_version!$D$1</c:f>
              <c:strCache>
                <c:ptCount val="1"/>
                <c:pt idx="0">
                  <c:v>SMVD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pivot_table_gain_version!$D$2:$D$15</c:f>
              <c:numCache>
                <c:formatCode>General</c:formatCode>
                <c:ptCount val="14"/>
                <c:pt idx="0">
                  <c:v>0.1</c:v>
                </c:pt>
                <c:pt idx="1">
                  <c:v>0.1</c:v>
                </c:pt>
                <c:pt idx="2">
                  <c:v>7.0000000000000007E-2</c:v>
                </c:pt>
                <c:pt idx="3">
                  <c:v>0.06</c:v>
                </c:pt>
                <c:pt idx="4">
                  <c:v>0.05</c:v>
                </c:pt>
                <c:pt idx="5">
                  <c:v>0.05</c:v>
                </c:pt>
                <c:pt idx="6">
                  <c:v>0.04</c:v>
                </c:pt>
                <c:pt idx="7">
                  <c:v>0.02</c:v>
                </c:pt>
                <c:pt idx="8">
                  <c:v>0.03</c:v>
                </c:pt>
                <c:pt idx="9">
                  <c:v>0.04</c:v>
                </c:pt>
                <c:pt idx="10">
                  <c:v>0.03</c:v>
                </c:pt>
                <c:pt idx="11">
                  <c:v>0.05</c:v>
                </c:pt>
                <c:pt idx="12">
                  <c:v>0.02</c:v>
                </c:pt>
                <c:pt idx="13">
                  <c:v>0.01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D7C-4A8A-AEB5-C9CE5C05DCAC}"/>
            </c:ext>
          </c:extLst>
        </c:ser>
        <c:ser>
          <c:idx val="3"/>
          <c:order val="3"/>
          <c:tx>
            <c:strRef>
              <c:f>pivot_table_gain_version!$E$1</c:f>
              <c:strCache>
                <c:ptCount val="1"/>
                <c:pt idx="0">
                  <c:v>MMVD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pivot_table_gain_version!$E$2:$E$15</c:f>
              <c:numCache>
                <c:formatCode>General</c:formatCode>
                <c:ptCount val="14"/>
                <c:pt idx="0">
                  <c:v>0.11</c:v>
                </c:pt>
                <c:pt idx="1">
                  <c:v>0.1</c:v>
                </c:pt>
                <c:pt idx="2">
                  <c:v>0.1</c:v>
                </c:pt>
                <c:pt idx="3">
                  <c:v>0.15</c:v>
                </c:pt>
                <c:pt idx="4">
                  <c:v>0.14000000000000001</c:v>
                </c:pt>
                <c:pt idx="5">
                  <c:v>0.2</c:v>
                </c:pt>
                <c:pt idx="6">
                  <c:v>0.18</c:v>
                </c:pt>
                <c:pt idx="7">
                  <c:v>0.18</c:v>
                </c:pt>
                <c:pt idx="8">
                  <c:v>0.15</c:v>
                </c:pt>
                <c:pt idx="9">
                  <c:v>0.17</c:v>
                </c:pt>
                <c:pt idx="10">
                  <c:v>0.14000000000000001</c:v>
                </c:pt>
                <c:pt idx="11">
                  <c:v>0.11</c:v>
                </c:pt>
                <c:pt idx="12">
                  <c:v>0.1</c:v>
                </c:pt>
                <c:pt idx="13">
                  <c:v>0.08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D7C-4A8A-AEB5-C9CE5C05DCAC}"/>
            </c:ext>
          </c:extLst>
        </c:ser>
        <c:ser>
          <c:idx val="4"/>
          <c:order val="4"/>
          <c:tx>
            <c:strRef>
              <c:f>pivot_table_gain_version!$F$1</c:f>
              <c:strCache>
                <c:ptCount val="1"/>
                <c:pt idx="0">
                  <c:v>TMVP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pivot_table_gain_version!$F$2:$F$15</c:f>
              <c:numCache>
                <c:formatCode>General</c:formatCode>
                <c:ptCount val="14"/>
                <c:pt idx="0">
                  <c:v>0.91</c:v>
                </c:pt>
                <c:pt idx="1">
                  <c:v>0.85</c:v>
                </c:pt>
                <c:pt idx="2">
                  <c:v>0.88</c:v>
                </c:pt>
                <c:pt idx="3">
                  <c:v>1</c:v>
                </c:pt>
                <c:pt idx="4">
                  <c:v>0.84</c:v>
                </c:pt>
                <c:pt idx="5">
                  <c:v>0.84</c:v>
                </c:pt>
                <c:pt idx="6">
                  <c:v>0.86</c:v>
                </c:pt>
                <c:pt idx="7">
                  <c:v>1</c:v>
                </c:pt>
                <c:pt idx="8">
                  <c:v>0.93</c:v>
                </c:pt>
                <c:pt idx="9">
                  <c:v>0.94</c:v>
                </c:pt>
                <c:pt idx="10">
                  <c:v>0.98</c:v>
                </c:pt>
                <c:pt idx="11">
                  <c:v>1.07</c:v>
                </c:pt>
                <c:pt idx="12">
                  <c:v>1.49</c:v>
                </c:pt>
                <c:pt idx="1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D7C-4A8A-AEB5-C9CE5C05DCAC}"/>
            </c:ext>
          </c:extLst>
        </c:ser>
        <c:ser>
          <c:idx val="5"/>
          <c:order val="5"/>
          <c:tx>
            <c:strRef>
              <c:f>pivot_table_gain_version!$G$1</c:f>
              <c:strCache>
                <c:ptCount val="1"/>
                <c:pt idx="0">
                  <c:v>BCW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pivot_table_gain_version!$G$2:$G$15</c:f>
              <c:numCache>
                <c:formatCode>General</c:formatCode>
                <c:ptCount val="14"/>
                <c:pt idx="0">
                  <c:v>0.17</c:v>
                </c:pt>
                <c:pt idx="1">
                  <c:v>0.16</c:v>
                </c:pt>
                <c:pt idx="2">
                  <c:v>0.16</c:v>
                </c:pt>
                <c:pt idx="3">
                  <c:v>0.15</c:v>
                </c:pt>
                <c:pt idx="4">
                  <c:v>0.16</c:v>
                </c:pt>
                <c:pt idx="5">
                  <c:v>0.14000000000000001</c:v>
                </c:pt>
                <c:pt idx="7">
                  <c:v>0.21</c:v>
                </c:pt>
                <c:pt idx="8">
                  <c:v>0.24</c:v>
                </c:pt>
                <c:pt idx="9">
                  <c:v>0.27</c:v>
                </c:pt>
                <c:pt idx="10">
                  <c:v>0.28000000000000003</c:v>
                </c:pt>
                <c:pt idx="11">
                  <c:v>0.22</c:v>
                </c:pt>
                <c:pt idx="12">
                  <c:v>0.19</c:v>
                </c:pt>
                <c:pt idx="13">
                  <c:v>0.2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D7C-4A8A-AEB5-C9CE5C05DCAC}"/>
            </c:ext>
          </c:extLst>
        </c:ser>
        <c:ser>
          <c:idx val="6"/>
          <c:order val="6"/>
          <c:tx>
            <c:strRef>
              <c:f>pivot_table_gain_version!$H$1</c:f>
              <c:strCache>
                <c:ptCount val="1"/>
                <c:pt idx="0">
                  <c:v>LIC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pivot_table_gain_version!$H$2:$H$15</c:f>
              <c:numCache>
                <c:formatCode>General</c:formatCode>
                <c:ptCount val="14"/>
                <c:pt idx="0">
                  <c:v>0.64</c:v>
                </c:pt>
                <c:pt idx="1">
                  <c:v>0.6</c:v>
                </c:pt>
                <c:pt idx="2">
                  <c:v>0.63</c:v>
                </c:pt>
                <c:pt idx="3">
                  <c:v>0.59</c:v>
                </c:pt>
                <c:pt idx="4">
                  <c:v>0.62</c:v>
                </c:pt>
                <c:pt idx="5">
                  <c:v>0.61</c:v>
                </c:pt>
                <c:pt idx="6">
                  <c:v>0.57999999999999996</c:v>
                </c:pt>
                <c:pt idx="7">
                  <c:v>0.62</c:v>
                </c:pt>
                <c:pt idx="8">
                  <c:v>0.84</c:v>
                </c:pt>
                <c:pt idx="9">
                  <c:v>0.81</c:v>
                </c:pt>
                <c:pt idx="10">
                  <c:v>0.89</c:v>
                </c:pt>
                <c:pt idx="11">
                  <c:v>0.78</c:v>
                </c:pt>
                <c:pt idx="12">
                  <c:v>0.82</c:v>
                </c:pt>
                <c:pt idx="13">
                  <c:v>0.86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FD7C-4A8A-AEB5-C9CE5C05DCAC}"/>
            </c:ext>
          </c:extLst>
        </c:ser>
        <c:ser>
          <c:idx val="7"/>
          <c:order val="7"/>
          <c:tx>
            <c:strRef>
              <c:f>pivot_table_gain_version!$I$1</c:f>
              <c:strCache>
                <c:ptCount val="1"/>
                <c:pt idx="0">
                  <c:v>OBMC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pivot_table_gain_version!$I$2:$I$15</c:f>
              <c:numCache>
                <c:formatCode>General</c:formatCode>
                <c:ptCount val="14"/>
                <c:pt idx="0">
                  <c:v>0.82</c:v>
                </c:pt>
                <c:pt idx="1">
                  <c:v>0.75</c:v>
                </c:pt>
                <c:pt idx="2">
                  <c:v>0.75</c:v>
                </c:pt>
                <c:pt idx="3">
                  <c:v>0.72</c:v>
                </c:pt>
                <c:pt idx="4">
                  <c:v>0.78</c:v>
                </c:pt>
                <c:pt idx="5">
                  <c:v>0.76</c:v>
                </c:pt>
                <c:pt idx="6">
                  <c:v>0.71</c:v>
                </c:pt>
                <c:pt idx="7">
                  <c:v>0.64</c:v>
                </c:pt>
                <c:pt idx="8">
                  <c:v>0.7</c:v>
                </c:pt>
                <c:pt idx="9">
                  <c:v>0.65</c:v>
                </c:pt>
                <c:pt idx="10">
                  <c:v>0.69</c:v>
                </c:pt>
                <c:pt idx="11">
                  <c:v>0.7</c:v>
                </c:pt>
                <c:pt idx="12">
                  <c:v>0.69</c:v>
                </c:pt>
                <c:pt idx="13">
                  <c:v>0.67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FD7C-4A8A-AEB5-C9CE5C05DCAC}"/>
            </c:ext>
          </c:extLst>
        </c:ser>
        <c:ser>
          <c:idx val="8"/>
          <c:order val="8"/>
          <c:tx>
            <c:strRef>
              <c:f>pivot_table_gain_version!$J$1</c:f>
              <c:strCache>
                <c:ptCount val="1"/>
                <c:pt idx="0">
                  <c:v>CIIP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</a:schemeClr>
              </a:solidFill>
              <a:ln w="9525">
                <a:solidFill>
                  <a:schemeClr val="accent3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pivot_table_gain_version!$J$2:$J$15</c:f>
              <c:numCache>
                <c:formatCode>General</c:formatCode>
                <c:ptCount val="14"/>
                <c:pt idx="0">
                  <c:v>0.3</c:v>
                </c:pt>
                <c:pt idx="1">
                  <c:v>0.25</c:v>
                </c:pt>
                <c:pt idx="2">
                  <c:v>0.36</c:v>
                </c:pt>
                <c:pt idx="3">
                  <c:v>0.25</c:v>
                </c:pt>
                <c:pt idx="4">
                  <c:v>0.23</c:v>
                </c:pt>
                <c:pt idx="5">
                  <c:v>0.18</c:v>
                </c:pt>
                <c:pt idx="6">
                  <c:v>0.16</c:v>
                </c:pt>
                <c:pt idx="7">
                  <c:v>0.16</c:v>
                </c:pt>
                <c:pt idx="8">
                  <c:v>0.15</c:v>
                </c:pt>
                <c:pt idx="9">
                  <c:v>0.14000000000000001</c:v>
                </c:pt>
                <c:pt idx="10">
                  <c:v>0.14000000000000001</c:v>
                </c:pt>
                <c:pt idx="11">
                  <c:v>0.17</c:v>
                </c:pt>
                <c:pt idx="12">
                  <c:v>0.16</c:v>
                </c:pt>
                <c:pt idx="13">
                  <c:v>0.13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FD7C-4A8A-AEB5-C9CE5C05DCAC}"/>
            </c:ext>
          </c:extLst>
        </c:ser>
        <c:ser>
          <c:idx val="9"/>
          <c:order val="9"/>
          <c:tx>
            <c:strRef>
              <c:f>pivot_table_gain_version!$K$1</c:f>
              <c:strCache>
                <c:ptCount val="1"/>
                <c:pt idx="0">
                  <c:v>GPM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chemeClr val="accent4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pivot_table_gain_version!$K$2:$K$15</c:f>
              <c:numCache>
                <c:formatCode>General</c:formatCode>
                <c:ptCount val="14"/>
                <c:pt idx="4">
                  <c:v>1.71</c:v>
                </c:pt>
                <c:pt idx="5">
                  <c:v>1.97</c:v>
                </c:pt>
                <c:pt idx="6">
                  <c:v>1.92</c:v>
                </c:pt>
                <c:pt idx="7">
                  <c:v>1.88</c:v>
                </c:pt>
                <c:pt idx="8">
                  <c:v>1.89</c:v>
                </c:pt>
                <c:pt idx="9">
                  <c:v>2.1</c:v>
                </c:pt>
                <c:pt idx="10">
                  <c:v>2.1</c:v>
                </c:pt>
                <c:pt idx="11">
                  <c:v>2.35</c:v>
                </c:pt>
                <c:pt idx="12">
                  <c:v>2.4300000000000002</c:v>
                </c:pt>
                <c:pt idx="13">
                  <c:v>2.5099999999999998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FD7C-4A8A-AEB5-C9CE5C05DCAC}"/>
            </c:ext>
          </c:extLst>
        </c:ser>
        <c:ser>
          <c:idx val="10"/>
          <c:order val="10"/>
          <c:tx>
            <c:strRef>
              <c:f>pivot_table_gain_version!$L$1</c:f>
              <c:strCache>
                <c:ptCount val="1"/>
                <c:pt idx="0">
                  <c:v>InterCCCM</c:v>
                </c:pt>
              </c:strCache>
            </c:strRef>
          </c:tx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</a:schemeClr>
              </a:solidFill>
              <a:ln w="9525">
                <a:solidFill>
                  <a:schemeClr val="accent5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pivot_table_gain_version!$L$2:$L$15</c:f>
              <c:numCache>
                <c:formatCode>General</c:formatCode>
                <c:ptCount val="14"/>
                <c:pt idx="9">
                  <c:v>0.04</c:v>
                </c:pt>
                <c:pt idx="10">
                  <c:v>0.01</c:v>
                </c:pt>
                <c:pt idx="12">
                  <c:v>0.02</c:v>
                </c:pt>
                <c:pt idx="1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FD7C-4A8A-AEB5-C9CE5C05DCAC}"/>
            </c:ext>
          </c:extLst>
        </c:ser>
        <c:ser>
          <c:idx val="11"/>
          <c:order val="11"/>
          <c:tx>
            <c:strRef>
              <c:f>pivot_table_gain_version!$M$1</c:f>
              <c:strCache>
                <c:ptCount val="1"/>
                <c:pt idx="0">
                  <c:v>MTS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pivot_table_gain_version!$M$2:$M$15</c:f>
              <c:numCache>
                <c:formatCode>General</c:formatCode>
                <c:ptCount val="14"/>
                <c:pt idx="0">
                  <c:v>0.63</c:v>
                </c:pt>
                <c:pt idx="1">
                  <c:v>0.84</c:v>
                </c:pt>
                <c:pt idx="2">
                  <c:v>0.86</c:v>
                </c:pt>
                <c:pt idx="3">
                  <c:v>0.79</c:v>
                </c:pt>
                <c:pt idx="4">
                  <c:v>0.81</c:v>
                </c:pt>
                <c:pt idx="5">
                  <c:v>0.98</c:v>
                </c:pt>
                <c:pt idx="6">
                  <c:v>0.96</c:v>
                </c:pt>
                <c:pt idx="7">
                  <c:v>0.88</c:v>
                </c:pt>
                <c:pt idx="8">
                  <c:v>0.85</c:v>
                </c:pt>
                <c:pt idx="9">
                  <c:v>0.75</c:v>
                </c:pt>
                <c:pt idx="10">
                  <c:v>0.77</c:v>
                </c:pt>
                <c:pt idx="11">
                  <c:v>0.69</c:v>
                </c:pt>
                <c:pt idx="12">
                  <c:v>0.67</c:v>
                </c:pt>
                <c:pt idx="13">
                  <c:v>0.67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FD7C-4A8A-AEB5-C9CE5C05DCAC}"/>
            </c:ext>
          </c:extLst>
        </c:ser>
        <c:ser>
          <c:idx val="12"/>
          <c:order val="12"/>
          <c:tx>
            <c:strRef>
              <c:f>pivot_table_gain_version!$N$1</c:f>
              <c:strCache>
                <c:ptCount val="1"/>
                <c:pt idx="0">
                  <c:v>LFNST</c:v>
                </c:pt>
              </c:strCache>
            </c:strRef>
          </c:tx>
          <c:spPr>
            <a:ln w="28575" cap="rnd">
              <a:solidFill>
                <a:schemeClr val="accent1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80000"/>
                  <a:lumOff val="20000"/>
                </a:schemeClr>
              </a:solidFill>
              <a:ln w="9525">
                <a:solidFill>
                  <a:schemeClr val="accent1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pivot_table_gain_version!$N$2:$N$15</c:f>
              <c:numCache>
                <c:formatCode>General</c:formatCode>
                <c:ptCount val="14"/>
                <c:pt idx="0">
                  <c:v>1.07</c:v>
                </c:pt>
                <c:pt idx="1">
                  <c:v>1.27</c:v>
                </c:pt>
                <c:pt idx="2">
                  <c:v>1.26</c:v>
                </c:pt>
                <c:pt idx="3">
                  <c:v>1.18</c:v>
                </c:pt>
                <c:pt idx="4">
                  <c:v>1.1599999999999999</c:v>
                </c:pt>
                <c:pt idx="5">
                  <c:v>1.1399999999999999</c:v>
                </c:pt>
                <c:pt idx="6">
                  <c:v>1.19</c:v>
                </c:pt>
                <c:pt idx="7">
                  <c:v>1.56</c:v>
                </c:pt>
                <c:pt idx="8">
                  <c:v>1.47</c:v>
                </c:pt>
                <c:pt idx="9">
                  <c:v>1.75</c:v>
                </c:pt>
                <c:pt idx="10">
                  <c:v>1.76</c:v>
                </c:pt>
                <c:pt idx="11">
                  <c:v>2.12</c:v>
                </c:pt>
                <c:pt idx="12">
                  <c:v>2.1800000000000002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FD7C-4A8A-AEB5-C9CE5C05DCAC}"/>
            </c:ext>
          </c:extLst>
        </c:ser>
        <c:ser>
          <c:idx val="13"/>
          <c:order val="13"/>
          <c:tx>
            <c:strRef>
              <c:f>pivot_table_gain_version!$O$1</c:f>
              <c:strCache>
                <c:ptCount val="1"/>
                <c:pt idx="0">
                  <c:v>ALF</c:v>
                </c:pt>
              </c:strCache>
            </c:strRef>
          </c:tx>
          <c:spPr>
            <a:ln w="28575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  <a:lumOff val="20000"/>
                </a:schemeClr>
              </a:solidFill>
              <a:ln w="9525">
                <a:solidFill>
                  <a:schemeClr val="accent2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numRef>
              <c:f>pivot_table_gain_version!$A$2:$A$15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3.1</c:v>
                </c:pt>
                <c:pt idx="3">
                  <c:v>4</c:v>
                </c:pt>
                <c:pt idx="4">
                  <c:v>5.0999999999999996</c:v>
                </c:pt>
                <c:pt idx="5">
                  <c:v>6</c:v>
                </c:pt>
                <c:pt idx="6">
                  <c:v>7</c:v>
                </c:pt>
                <c:pt idx="7">
                  <c:v>8.1</c:v>
                </c:pt>
                <c:pt idx="8">
                  <c:v>9.1</c:v>
                </c:pt>
                <c:pt idx="9">
                  <c:v>10.1</c:v>
                </c:pt>
                <c:pt idx="10">
                  <c:v>11</c:v>
                </c:pt>
                <c:pt idx="11">
                  <c:v>12.1</c:v>
                </c:pt>
                <c:pt idx="12">
                  <c:v>13</c:v>
                </c:pt>
                <c:pt idx="13">
                  <c:v>14</c:v>
                </c:pt>
              </c:numCache>
            </c:numRef>
          </c:cat>
          <c:val>
            <c:numRef>
              <c:f>pivot_table_gain_version!$O$2:$O$15</c:f>
              <c:numCache>
                <c:formatCode>General</c:formatCode>
                <c:ptCount val="14"/>
                <c:pt idx="0">
                  <c:v>5.9</c:v>
                </c:pt>
                <c:pt idx="1">
                  <c:v>5.42</c:v>
                </c:pt>
                <c:pt idx="2">
                  <c:v>6.02</c:v>
                </c:pt>
                <c:pt idx="3">
                  <c:v>4.7300000000000004</c:v>
                </c:pt>
                <c:pt idx="4">
                  <c:v>4.67</c:v>
                </c:pt>
                <c:pt idx="5">
                  <c:v>4.76</c:v>
                </c:pt>
                <c:pt idx="6">
                  <c:v>4.88</c:v>
                </c:pt>
                <c:pt idx="7">
                  <c:v>4.8499999999999996</c:v>
                </c:pt>
                <c:pt idx="8">
                  <c:v>5.23</c:v>
                </c:pt>
                <c:pt idx="9">
                  <c:v>5.44</c:v>
                </c:pt>
                <c:pt idx="10">
                  <c:v>5.39</c:v>
                </c:pt>
                <c:pt idx="11">
                  <c:v>5.5</c:v>
                </c:pt>
                <c:pt idx="12">
                  <c:v>5.47</c:v>
                </c:pt>
                <c:pt idx="13">
                  <c:v>5.35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FD7C-4A8A-AEB5-C9CE5C05DC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8371424"/>
        <c:axId val="648369264"/>
      </c:lineChart>
      <c:catAx>
        <c:axId val="648371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48369264"/>
        <c:crosses val="autoZero"/>
        <c:auto val="1"/>
        <c:lblAlgn val="ctr"/>
        <c:lblOffset val="100"/>
        <c:noMultiLvlLbl val="0"/>
      </c:catAx>
      <c:valAx>
        <c:axId val="648369264"/>
        <c:scaling>
          <c:orientation val="minMax"/>
          <c:max val="6.5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64837142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</c:dTable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" name="Google Shape;3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-JP" dirty="0"/>
              <a:t>Hello, everyone. I’m Ryo Ishimoto from</a:t>
            </a:r>
            <a:r>
              <a:rPr lang="ja-JP" altLang="en-US" dirty="0"/>
              <a:t> </a:t>
            </a:r>
            <a:r>
              <a:rPr lang="en-US" altLang="ja-JP" dirty="0"/>
              <a:t>Sharp.</a:t>
            </a:r>
            <a:r>
              <a:rPr lang="ja-JP" altLang="en-US" dirty="0"/>
              <a:t> </a:t>
            </a:r>
            <a:r>
              <a:rPr lang="en-US" altLang="ja-JP" dirty="0"/>
              <a:t>Document number is AHG07 Inter tool assessments for each ECM version, JVET-AJ0145.</a:t>
            </a:r>
            <a:endParaRPr dirty="0"/>
          </a:p>
        </p:txBody>
      </p:sp>
      <p:sp>
        <p:nvSpPr>
          <p:cNvPr id="37" name="Google Shape;3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Thank you.</a:t>
            </a:r>
            <a:endParaRPr/>
          </a:p>
        </p:txBody>
      </p:sp>
      <p:sp>
        <p:nvSpPr>
          <p:cNvPr id="171" name="Google Shape;17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" name="Google Shape;4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r>
              <a:rPr lang="en-US" sz="1800" dirty="0">
                <a:latin typeface="Times New Roman"/>
                <a:ea typeface="Times New Roman"/>
                <a:cs typeface="Times New Roman"/>
                <a:sym typeface="Times New Roman"/>
              </a:rPr>
              <a:t>ECM keeps getting updates and the latest one is version 14.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r>
              <a:rPr lang="en-US" sz="1800" dirty="0">
                <a:latin typeface="Times New Roman"/>
                <a:ea typeface="Times New Roman"/>
                <a:cs typeface="Times New Roman"/>
                <a:sym typeface="Times New Roman"/>
              </a:rPr>
              <a:t>To highlight which areas have improved in the evolution of ECM, w</a:t>
            </a:r>
            <a:r>
              <a:rPr lang="en-US" b="0" i="0" dirty="0">
                <a:solidFill>
                  <a:srgbClr val="D1D5DB"/>
                </a:solidFill>
                <a:latin typeface="Inter"/>
                <a:ea typeface="Inter"/>
                <a:cs typeface="Inter"/>
                <a:sym typeface="Inter"/>
              </a:rPr>
              <a:t>e test with some major inter tools each ECM version to see how they perform when turned off.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D5DB"/>
              </a:buClr>
              <a:buSzPts val="1200"/>
              <a:buFont typeface="Inter"/>
              <a:buNone/>
            </a:pPr>
            <a:r>
              <a:rPr lang="en-US" b="0" i="0" dirty="0">
                <a:solidFill>
                  <a:srgbClr val="D1D5DB"/>
                </a:solidFill>
                <a:latin typeface="Inter"/>
                <a:ea typeface="Inter"/>
                <a:cs typeface="Inter"/>
                <a:sym typeface="Inter"/>
              </a:rPr>
              <a:t>And We looked at coding efficiency gain, decoding time, and encoding time.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D5DB"/>
              </a:buClr>
              <a:buSzPts val="1200"/>
              <a:buFont typeface="Inter"/>
              <a:buNone/>
            </a:pPr>
            <a:r>
              <a:rPr lang="en-US" b="0" i="0" dirty="0">
                <a:solidFill>
                  <a:srgbClr val="D1D5DB"/>
                </a:solidFill>
                <a:latin typeface="Inter"/>
                <a:ea typeface="Inter"/>
                <a:cs typeface="Inter"/>
                <a:sym typeface="Inter"/>
              </a:rPr>
              <a:t>ECM version used in Experiment are these.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1D5DB"/>
              </a:buClr>
              <a:buSzPts val="1200"/>
              <a:buFont typeface="Inter"/>
              <a:buNone/>
            </a:pPr>
            <a:r>
              <a:rPr lang="en-US" b="0" i="0" dirty="0">
                <a:solidFill>
                  <a:srgbClr val="D1D5DB"/>
                </a:solidFill>
                <a:latin typeface="Inter"/>
                <a:ea typeface="Inter"/>
                <a:cs typeface="Inter"/>
                <a:sym typeface="Inter"/>
              </a:rPr>
              <a:t>And tools used are these.</a:t>
            </a:r>
            <a:endParaRPr dirty="0"/>
          </a:p>
        </p:txBody>
      </p:sp>
      <p:sp>
        <p:nvSpPr>
          <p:cNvPr id="45" name="Google Shape;4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" name="Google Shape;5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dirty="0"/>
              <a:t>We focused on individual tools rather than group off-tests and conducted off-experiments.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dirty="0"/>
              <a:t>The results are the averages of RA for classes B and C, based </a:t>
            </a:r>
            <a:r>
              <a:rPr lang="en-US" altLang="ja-JP" b="0" i="0" dirty="0">
                <a:solidFill>
                  <a:srgbClr val="D1D5DB"/>
                </a:solidFill>
                <a:effectLst/>
                <a:latin typeface="Times New Roman" panose="02020603050405020304" pitchFamily="18" charset="0"/>
              </a:rPr>
              <a:t>on the configuration where all tools are enabled for each ECM version.</a:t>
            </a:r>
            <a:endParaRPr lang="en-US" b="0" i="0" dirty="0">
              <a:solidFill>
                <a:srgbClr val="D1D5DB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altLang="ja-JP" dirty="0"/>
              <a:t>Also, due to software errors, t</a:t>
            </a:r>
            <a:r>
              <a:rPr lang="en-US" dirty="0"/>
              <a:t>here are several missing points in graphs</a:t>
            </a:r>
            <a:endParaRPr dirty="0"/>
          </a:p>
        </p:txBody>
      </p:sp>
      <p:sp>
        <p:nvSpPr>
          <p:cNvPr id="55" name="Google Shape;55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One tools is disable with one of the following options.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0793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" name="Google Shape;6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graph in the slide shows that the trends of gain for tools each ECM version.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From the graph, ALF, Affine, and GPM have always shown big gains through the ECM versions, and LFNST has also shown increasing gains as the version advances.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" name="Google Shape;6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" name="Google Shape;8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graph is that a bigger view of the last slide’s graph.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Also, MMVD and MTS goes up in gain, and then it goes down.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On the other hand, SBTMVP goes back up in gain after it first goes down.</a:t>
            </a:r>
            <a:endParaRPr dirty="0"/>
          </a:p>
        </p:txBody>
      </p:sp>
      <p:sp>
        <p:nvSpPr>
          <p:cNvPr id="81" name="Google Shape;8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When GPM is turned on, it seems to be faster than when it is off. Also, TMVP gets heavier.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ALF and OBMC look faster, but that's probably because other tools are getting heavier.</a:t>
            </a:r>
            <a:endParaRPr sz="1200" dirty="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ja-JP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investigate the trends of</a:t>
            </a:r>
            <a:r>
              <a:rPr lang="en-US" altLang="ja-JP" sz="1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altLang="ja-JP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gain, decoding time, and encoding</a:t>
            </a:r>
            <a:r>
              <a:rPr lang="en-US" altLang="ja-JP" sz="1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altLang="ja-JP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time</a:t>
            </a:r>
            <a:r>
              <a:rPr lang="en-US" altLang="ja-JP" sz="1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altLang="ja-JP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of major inter tools,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ja-JP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 highlighted which areas have improved in ECM evolution.</a:t>
            </a:r>
          </a:p>
        </p:txBody>
      </p:sp>
      <p:sp>
        <p:nvSpPr>
          <p:cNvPr id="160" name="Google Shape;16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カバーページ１（サブタイトルあり）">
  <p:cSld name="カバーページ１（サブタイトルあり）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3"/>
          <p:cNvSpPr txBox="1">
            <a:spLocks noGrp="1"/>
          </p:cNvSpPr>
          <p:nvPr>
            <p:ph type="ctrTitle"/>
          </p:nvPr>
        </p:nvSpPr>
        <p:spPr>
          <a:xfrm>
            <a:off x="0" y="2646000"/>
            <a:ext cx="12192000" cy="10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74C"/>
              </a:buClr>
              <a:buSzPts val="4400"/>
              <a:buFont typeface="Arial"/>
              <a:buNone/>
              <a:defRPr sz="44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body" idx="1"/>
          </p:nvPr>
        </p:nvSpPr>
        <p:spPr>
          <a:xfrm>
            <a:off x="0" y="2257200"/>
            <a:ext cx="12192000" cy="4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body" idx="2"/>
          </p:nvPr>
        </p:nvSpPr>
        <p:spPr>
          <a:xfrm>
            <a:off x="3215999" y="5058000"/>
            <a:ext cx="57600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1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body" idx="3"/>
          </p:nvPr>
        </p:nvSpPr>
        <p:spPr>
          <a:xfrm>
            <a:off x="3216000" y="5436000"/>
            <a:ext cx="5760000" cy="4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1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3"/>
          <p:cNvSpPr txBox="1">
            <a:spLocks noGrp="1"/>
          </p:cNvSpPr>
          <p:nvPr>
            <p:ph type="dt" idx="10"/>
          </p:nvPr>
        </p:nvSpPr>
        <p:spPr>
          <a:xfrm>
            <a:off x="3215999" y="5994000"/>
            <a:ext cx="57600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2" name="Google Shape;22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75999" y="720000"/>
            <a:ext cx="1440000" cy="499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>
  <p:cSld name="タイトルのみ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>
            <a:spLocks noGrp="1"/>
          </p:cNvSpPr>
          <p:nvPr>
            <p:ph type="dt" idx="10"/>
          </p:nvPr>
        </p:nvSpPr>
        <p:spPr>
          <a:xfrm>
            <a:off x="336000" y="6603444"/>
            <a:ext cx="27432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JVET-AJ0145</a:t>
            </a:r>
            <a:endParaRPr dirty="0"/>
          </a:p>
        </p:txBody>
      </p:sp>
      <p:sp>
        <p:nvSpPr>
          <p:cNvPr id="25" name="Google Shape;25;p14"/>
          <p:cNvSpPr txBox="1">
            <a:spLocks noGrp="1"/>
          </p:cNvSpPr>
          <p:nvPr>
            <p:ph type="ftr" idx="11"/>
          </p:nvPr>
        </p:nvSpPr>
        <p:spPr>
          <a:xfrm>
            <a:off x="8508121" y="6605377"/>
            <a:ext cx="251681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" name="Google Shape;27;p14"/>
          <p:cNvSpPr txBox="1"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74C"/>
              </a:buClr>
              <a:buSzPts val="1800"/>
              <a:buFont typeface="Arial"/>
              <a:buNone/>
              <a:defRPr sz="1800">
                <a:solidFill>
                  <a:srgbClr val="59574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8" name="Google Shape;28;p14"/>
          <p:cNvGrpSpPr/>
          <p:nvPr/>
        </p:nvGrpSpPr>
        <p:grpSpPr>
          <a:xfrm>
            <a:off x="336000" y="204257"/>
            <a:ext cx="11525251" cy="524165"/>
            <a:chOff x="378000" y="306386"/>
            <a:chExt cx="12965907" cy="786247"/>
          </a:xfrm>
        </p:grpSpPr>
        <p:cxnSp>
          <p:nvCxnSpPr>
            <p:cNvPr id="29" name="Google Shape;29;p14"/>
            <p:cNvCxnSpPr/>
            <p:nvPr/>
          </p:nvCxnSpPr>
          <p:spPr>
            <a:xfrm>
              <a:off x="378000" y="1092633"/>
              <a:ext cx="12960000" cy="0"/>
            </a:xfrm>
            <a:prstGeom prst="straightConnector1">
              <a:avLst/>
            </a:prstGeom>
            <a:noFill/>
            <a:ln w="19050" cap="flat" cmpd="sng">
              <a:solidFill>
                <a:srgbClr val="DBDACB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pic>
          <p:nvPicPr>
            <p:cNvPr id="30" name="Google Shape;30;p14" descr="SBO_logo.png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1838884" y="306386"/>
              <a:ext cx="1505023" cy="5220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エンド画面（ロボホンありNew）">
  <p:cSld name="エンド画面（ロボホンありNew）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98800" y="684000"/>
            <a:ext cx="9795228" cy="551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06456" y="2772000"/>
            <a:ext cx="2361334" cy="35680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t" anchorCtr="0">
            <a:normAutofit/>
          </a:bodyPr>
          <a:lstStyle>
            <a:lvl1pPr marL="457200" marR="0" lvl="0" indent="-4953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Char char="•"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572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419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336000" y="6603444"/>
            <a:ext cx="27432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8508121" y="6605377"/>
            <a:ext cx="251681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12"/>
          <p:cNvSpPr txBox="1"/>
          <p:nvPr/>
        </p:nvSpPr>
        <p:spPr>
          <a:xfrm>
            <a:off x="6184800" y="6624012"/>
            <a:ext cx="4114800" cy="25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"/>
          <p:cNvSpPr txBox="1">
            <a:spLocks noGrp="1"/>
          </p:cNvSpPr>
          <p:nvPr>
            <p:ph type="ctrTitle"/>
          </p:nvPr>
        </p:nvSpPr>
        <p:spPr>
          <a:xfrm>
            <a:off x="0" y="2646000"/>
            <a:ext cx="12192000" cy="10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74C"/>
              </a:buClr>
              <a:buSzPts val="4000"/>
              <a:buFont typeface="Times New Roman"/>
              <a:buNone/>
            </a:pPr>
            <a:r>
              <a:rPr lang="en-US" sz="4000" dirty="0">
                <a:latin typeface="Times New Roman"/>
                <a:ea typeface="Times New Roman"/>
                <a:cs typeface="Times New Roman"/>
                <a:sym typeface="Times New Roman"/>
              </a:rPr>
              <a:t>AHG7: Inter tool assessments for each ECM version</a:t>
            </a:r>
            <a:endParaRPr sz="40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0" name="Google Shape;40;p1"/>
          <p:cNvSpPr txBox="1">
            <a:spLocks noGrp="1"/>
          </p:cNvSpPr>
          <p:nvPr>
            <p:ph type="body" idx="1"/>
          </p:nvPr>
        </p:nvSpPr>
        <p:spPr>
          <a:xfrm>
            <a:off x="0" y="1744229"/>
            <a:ext cx="12192000" cy="4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74C"/>
              </a:buClr>
              <a:buSzPts val="2800"/>
              <a:buNone/>
            </a:pPr>
            <a:r>
              <a:rPr lang="en-US">
                <a:solidFill>
                  <a:srgbClr val="59574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JVET-AJ0145</a:t>
            </a:r>
            <a:endParaRPr>
              <a:solidFill>
                <a:srgbClr val="59574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1" name="Google Shape;41;p1"/>
          <p:cNvSpPr txBox="1">
            <a:spLocks noGrp="1"/>
          </p:cNvSpPr>
          <p:nvPr>
            <p:ph type="body" idx="3"/>
          </p:nvPr>
        </p:nvSpPr>
        <p:spPr>
          <a:xfrm>
            <a:off x="3216000" y="4339771"/>
            <a:ext cx="5760000" cy="1564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Sharp Corporation</a:t>
            </a: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800" u="sng" dirty="0">
                <a:latin typeface="Times New Roman"/>
                <a:ea typeface="Times New Roman"/>
                <a:cs typeface="Times New Roman"/>
                <a:sym typeface="Times New Roman"/>
              </a:rPr>
              <a:t>Ryo Ishimoto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Zheming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Fan</a:t>
            </a:r>
            <a:endParaRPr sz="1800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Takeshi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Chujoh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, Tomohiro Ikai</a:t>
            </a:r>
            <a:endParaRPr sz="28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"/>
          <p:cNvSpPr txBox="1">
            <a:spLocks noGrp="1"/>
          </p:cNvSpPr>
          <p:nvPr>
            <p:ph type="title"/>
          </p:nvPr>
        </p:nvSpPr>
        <p:spPr>
          <a:xfrm>
            <a:off x="526872" y="278096"/>
            <a:ext cx="7812456" cy="297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Analyzing trends in Gain,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DecT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and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EncT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across major inter tools</a:t>
            </a:r>
            <a:endParaRPr sz="2143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2"/>
          <p:cNvSpPr txBox="1"/>
          <p:nvPr/>
        </p:nvSpPr>
        <p:spPr>
          <a:xfrm>
            <a:off x="3728534" y="6624000"/>
            <a:ext cx="4734934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Copyright © All rights reserved, SHARP CORPORATION</a:t>
            </a:r>
            <a:endParaRPr sz="1429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2"/>
          <p:cNvSpPr txBox="1"/>
          <p:nvPr/>
        </p:nvSpPr>
        <p:spPr>
          <a:xfrm>
            <a:off x="653478" y="978965"/>
            <a:ext cx="11192842" cy="5047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Overview</a:t>
            </a:r>
            <a:endParaRPr sz="2000" b="1" u="sng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measured the following items for several major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 tools 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across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different versions of ECM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coding efficiency gain (Gain)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decoding time (</a:t>
            </a:r>
            <a:r>
              <a:rPr lang="en-US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DecT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encoding time (</a:t>
            </a:r>
            <a:r>
              <a:rPr lang="en-US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EncT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ECM version Used in Experiment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1.0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2.0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3.1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4.0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5.1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6.0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7.0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8.0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9.1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10.1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11.0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12.1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13.0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14.0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Tools Used in Experiment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50" name="Google Shape;50;p2"/>
          <p:cNvGraphicFramePr/>
          <p:nvPr>
            <p:extLst>
              <p:ext uri="{D42A27DB-BD31-4B8C-83A1-F6EECF244321}">
                <p14:modId xmlns:p14="http://schemas.microsoft.com/office/powerpoint/2010/main" val="2746932554"/>
              </p:ext>
            </p:extLst>
          </p:nvPr>
        </p:nvGraphicFramePr>
        <p:xfrm>
          <a:off x="734195" y="4766485"/>
          <a:ext cx="10392125" cy="1112550"/>
        </p:xfrm>
        <a:graphic>
          <a:graphicData uri="http://schemas.openxmlformats.org/drawingml/2006/table">
            <a:tbl>
              <a:tblPr firstRow="1" bandRow="1">
                <a:noFill/>
                <a:tableStyleId>{298C9EC0-7DBC-4209-9896-AFFD601D1ADE}</a:tableStyleId>
              </a:tblPr>
              <a:tblGrid>
                <a:gridCol w="2081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1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/>
                        <a:t>Inter Tools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Affine, SBTMVP, SMVD, MMVD, TMVP, BCW, LIC, OBMC, CIIP, GPM, InterCCCM</a:t>
                      </a: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Transformation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MTS, LFNST</a:t>
                      </a: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Loop Filter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/>
                        <a:t>ALF with </a:t>
                      </a:r>
                      <a:r>
                        <a:rPr lang="en-US" sz="1800" dirty="0" err="1"/>
                        <a:t>ccALF</a:t>
                      </a:r>
                      <a:endParaRPr sz="1800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1" name="Google Shape;51;p2"/>
          <p:cNvSpPr txBox="1">
            <a:spLocks noGrp="1"/>
          </p:cNvSpPr>
          <p:nvPr>
            <p:ph type="sldNum" idx="12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"/>
          <p:cNvSpPr txBox="1">
            <a:spLocks noGrp="1"/>
          </p:cNvSpPr>
          <p:nvPr>
            <p:ph type="title"/>
          </p:nvPr>
        </p:nvSpPr>
        <p:spPr>
          <a:xfrm>
            <a:off x="526872" y="278096"/>
            <a:ext cx="7812456" cy="297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Analyzing trends in Gain,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DecT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and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EncT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major inter tools</a:t>
            </a:r>
            <a:endParaRPr sz="2143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"/>
          <p:cNvSpPr txBox="1"/>
          <p:nvPr/>
        </p:nvSpPr>
        <p:spPr>
          <a:xfrm>
            <a:off x="3728534" y="6624000"/>
            <a:ext cx="4734934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Copyright © All rights reserved, SHARP CORPORATION</a:t>
            </a:r>
            <a:endParaRPr sz="1429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3"/>
          <p:cNvSpPr txBox="1">
            <a:spLocks noGrp="1"/>
          </p:cNvSpPr>
          <p:nvPr>
            <p:ph type="sldNum" idx="12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60" name="Google Shape;60;p3"/>
          <p:cNvSpPr txBox="1"/>
          <p:nvPr/>
        </p:nvSpPr>
        <p:spPr>
          <a:xfrm>
            <a:off x="734179" y="869331"/>
            <a:ext cx="11112141" cy="5170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Tool basis development</a:t>
            </a:r>
            <a:endParaRPr lang="en-US"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focused on individual tools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rather than group-off experiment</a:t>
            </a:r>
            <a:endParaRPr sz="20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OFF Test</a:t>
            </a:r>
          </a:p>
          <a:p>
            <a:pPr marL="342900" indent="-342900">
              <a:buClr>
                <a:schemeClr val="dk1"/>
              </a:buClr>
              <a:buSzPts val="2000"/>
              <a:buFont typeface="Arial"/>
              <a:buChar char="•"/>
            </a:pPr>
            <a:endParaRPr lang="en-US" altLang="ja-JP" sz="20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altLang="ja-JP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The result  is </a:t>
            </a:r>
            <a:r>
              <a:rPr lang="en-US" altLang="ja-JP" sz="20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relative values </a:t>
            </a:r>
            <a:r>
              <a:rPr lang="en-US" altLang="ja-JP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for its anchor, which is the configuration where all tools are enabled for its version.</a:t>
            </a:r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Average RA for class B and C of CTC</a:t>
            </a: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en-US"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sz="2000" b="0" i="0" u="none" strike="noStrike" cap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Note: some tools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couldn’t be tested 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due to </a:t>
            </a:r>
            <a:r>
              <a:rPr lang="en-US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software issues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Missing point are</a:t>
            </a:r>
            <a:endParaRPr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Affine: 14.0 / 13.0 / 12.1 / 7.0</a:t>
            </a:r>
            <a:endParaRPr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BCW: 7.0</a:t>
            </a:r>
            <a:endParaRPr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GPM: 4.0 / 3.1 / 2.0 / 1.0</a:t>
            </a:r>
            <a:endParaRPr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LFNST: 14.0</a:t>
            </a:r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dirty="0"/>
              <a:t>InterCCCM: 12.1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089ADB6-AA12-D779-A4F1-D40F9B79E9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F20F75E8-89D8-7B2C-3D0F-F8507CDCC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configuration</a:t>
            </a:r>
            <a:endParaRPr kumimoji="1" lang="ja-JP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2B69EBA-BAE9-4524-5B83-CB62B57A3611}"/>
              </a:ext>
            </a:extLst>
          </p:cNvPr>
          <p:cNvSpPr txBox="1"/>
          <p:nvPr/>
        </p:nvSpPr>
        <p:spPr>
          <a:xfrm>
            <a:off x="777897" y="776848"/>
            <a:ext cx="9312033" cy="6081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000" b="1" dirty="0">
                <a:solidFill>
                  <a:srgbClr val="1D1C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ja-JP" sz="2000" b="1" i="0" dirty="0">
                <a:solidFill>
                  <a:srgbClr val="1D1C1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ne tool is disabled with one of the following options. </a:t>
            </a:r>
            <a:endParaRPr lang="en-CA" altLang="ja-JP" sz="2000" b="1" dirty="0">
              <a:solidFill>
                <a:srgbClr val="1D1C1D"/>
              </a:solidFill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--Affine=0 --</a:t>
            </a:r>
            <a:r>
              <a:rPr lang="en-CA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AffineAmvr</a:t>
            </a: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=0 --</a:t>
            </a:r>
            <a:r>
              <a:rPr lang="en-CA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AffineMMVD</a:t>
            </a: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 (from ECM1 to ECM3)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--Affine=0 --</a:t>
            </a:r>
            <a:r>
              <a:rPr lang="en-CA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AffineAmvr</a:t>
            </a: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=0 --</a:t>
            </a:r>
            <a:r>
              <a:rPr lang="en-CA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AffineAmvp</a:t>
            </a: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=0 --</a:t>
            </a:r>
            <a:r>
              <a:rPr lang="en-CA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AffineMMVD</a:t>
            </a: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 (from ECM4)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</a:t>
            </a:r>
            <a:r>
              <a:rPr lang="en-US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SbTMVP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--SMVD=0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--MMVD=0 --</a:t>
            </a:r>
            <a:r>
              <a:rPr lang="en-CA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AllowDisFracMMVD</a:t>
            </a: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</a:t>
            </a:r>
            <a:r>
              <a:rPr lang="en-CA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TMVPMode</a:t>
            </a: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--BCW=0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--BIO=0 (doesn’t work)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--LIC=0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--OBMC=0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--CIIP=0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--Geo=0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</a:t>
            </a:r>
            <a:r>
              <a:rPr lang="en-CA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InterCCCM</a:t>
            </a: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--MTS=0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--LFNST=0 (from ECM1 to ECM12)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</a:t>
            </a:r>
            <a:r>
              <a:rPr lang="en-US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IntraLFNSTISlice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=0 --</a:t>
            </a:r>
            <a:r>
              <a:rPr lang="en-US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IntraLFNSTPBSlice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=0 --</a:t>
            </a:r>
            <a:r>
              <a:rPr lang="en-US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InterLFNST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 (from ECM13)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--ALF</a:t>
            </a:r>
            <a:r>
              <a:rPr lang="en-CA" altLang="ja-JP" sz="160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=0 --</a:t>
            </a:r>
            <a:r>
              <a:rPr lang="en-CA" altLang="ja-JP" sz="16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CCALF=0</a:t>
            </a:r>
            <a:endParaRPr lang="ja-JP" altLang="ja-JP" sz="1600" dirty="0">
              <a:effectLst/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54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"/>
          <p:cNvSpPr txBox="1">
            <a:spLocks noGrp="1"/>
          </p:cNvSpPr>
          <p:nvPr>
            <p:ph type="title"/>
          </p:nvPr>
        </p:nvSpPr>
        <p:spPr>
          <a:xfrm>
            <a:off x="526872" y="278096"/>
            <a:ext cx="7812456" cy="297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trend of gain for tools across each ECM version</a:t>
            </a:r>
            <a:endParaRPr sz="2143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4"/>
          <p:cNvSpPr txBox="1"/>
          <p:nvPr/>
        </p:nvSpPr>
        <p:spPr>
          <a:xfrm>
            <a:off x="3728534" y="6624000"/>
            <a:ext cx="4734934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Copyright © All rights reserved, SHARP CORPORATION</a:t>
            </a:r>
            <a:endParaRPr sz="1429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4"/>
          <p:cNvSpPr txBox="1">
            <a:spLocks noGrp="1"/>
          </p:cNvSpPr>
          <p:nvPr>
            <p:ph type="sldNum" idx="12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69" name="Google Shape;69;p4"/>
          <p:cNvSpPr txBox="1"/>
          <p:nvPr/>
        </p:nvSpPr>
        <p:spPr>
          <a:xfrm>
            <a:off x="1336550" y="881293"/>
            <a:ext cx="90584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Affine, GPM, TMVP and LFNST performance increase</a:t>
            </a:r>
            <a:r>
              <a:rPr lang="ja-JP" alt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↑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</a:p>
        </p:txBody>
      </p:sp>
      <p:grpSp>
        <p:nvGrpSpPr>
          <p:cNvPr id="70" name="Google Shape;70;p4"/>
          <p:cNvGrpSpPr/>
          <p:nvPr/>
        </p:nvGrpSpPr>
        <p:grpSpPr>
          <a:xfrm>
            <a:off x="625040" y="1364245"/>
            <a:ext cx="10778684" cy="5201973"/>
            <a:chOff x="978502" y="1377931"/>
            <a:chExt cx="10376374" cy="4962130"/>
          </a:xfrm>
        </p:grpSpPr>
        <p:grpSp>
          <p:nvGrpSpPr>
            <p:cNvPr id="71" name="Google Shape;71;p4"/>
            <p:cNvGrpSpPr/>
            <p:nvPr/>
          </p:nvGrpSpPr>
          <p:grpSpPr>
            <a:xfrm>
              <a:off x="978502" y="1377931"/>
              <a:ext cx="10376374" cy="4962130"/>
              <a:chOff x="1117552" y="1617774"/>
              <a:chExt cx="10376374" cy="4962130"/>
            </a:xfrm>
          </p:grpSpPr>
          <p:graphicFrame>
            <p:nvGraphicFramePr>
              <p:cNvPr id="72" name="Google Shape;72;p4"/>
              <p:cNvGraphicFramePr/>
              <p:nvPr>
                <p:extLst>
                  <p:ext uri="{D42A27DB-BD31-4B8C-83A1-F6EECF244321}">
                    <p14:modId xmlns:p14="http://schemas.microsoft.com/office/powerpoint/2010/main" val="419209158"/>
                  </p:ext>
                </p:extLst>
              </p:nvPr>
            </p:nvGraphicFramePr>
            <p:xfrm>
              <a:off x="1117552" y="1617774"/>
              <a:ext cx="10376374" cy="496213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73" name="Google Shape;73;p4"/>
              <p:cNvSpPr/>
              <p:nvPr/>
            </p:nvSpPr>
            <p:spPr>
              <a:xfrm>
                <a:off x="9768481" y="3742623"/>
                <a:ext cx="900001" cy="427983"/>
              </a:xfrm>
              <a:prstGeom prst="wedgeRoundRectCallout">
                <a:avLst>
                  <a:gd name="adj1" fmla="val -37569"/>
                  <a:gd name="adj2" fmla="val 107109"/>
                  <a:gd name="adj3" fmla="val 16667"/>
                </a:avLst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>
                    <a:solidFill>
                      <a:srgbClr val="59574C"/>
                    </a:solidFill>
                    <a:latin typeface="Arial"/>
                    <a:ea typeface="Arial"/>
                    <a:cs typeface="Arial"/>
                    <a:sym typeface="Arial"/>
                  </a:rPr>
                  <a:t>LFNST</a:t>
                </a:r>
                <a:endParaRPr sz="160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4;p4"/>
              <p:cNvSpPr/>
              <p:nvPr/>
            </p:nvSpPr>
            <p:spPr>
              <a:xfrm>
                <a:off x="8491529" y="3319117"/>
                <a:ext cx="900000" cy="288000"/>
              </a:xfrm>
              <a:prstGeom prst="wedgeRoundRectCallout">
                <a:avLst>
                  <a:gd name="adj1" fmla="val -26651"/>
                  <a:gd name="adj2" fmla="val 100661"/>
                  <a:gd name="adj3" fmla="val 16667"/>
                </a:avLst>
              </a:prstGeom>
              <a:noFill/>
              <a:ln w="12700" cap="flat" cmpd="sng">
                <a:solidFill>
                  <a:srgbClr val="59574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dirty="0">
                    <a:solidFill>
                      <a:srgbClr val="59574C"/>
                    </a:solidFill>
                    <a:latin typeface="Arial"/>
                    <a:ea typeface="Arial"/>
                    <a:cs typeface="Arial"/>
                    <a:sym typeface="Arial"/>
                  </a:rPr>
                  <a:t>Affine</a:t>
                </a:r>
                <a:endParaRPr sz="1600" dirty="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75;p4"/>
              <p:cNvSpPr/>
              <p:nvPr/>
            </p:nvSpPr>
            <p:spPr>
              <a:xfrm>
                <a:off x="8277505" y="3962683"/>
                <a:ext cx="900000" cy="288000"/>
              </a:xfrm>
              <a:prstGeom prst="wedgeRoundRectCallout">
                <a:avLst>
                  <a:gd name="adj1" fmla="val -30590"/>
                  <a:gd name="adj2" fmla="val 117173"/>
                  <a:gd name="adj3" fmla="val 16667"/>
                </a:avLst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>
                    <a:solidFill>
                      <a:srgbClr val="59574C"/>
                    </a:solidFill>
                    <a:latin typeface="Arial"/>
                    <a:ea typeface="Arial"/>
                    <a:cs typeface="Arial"/>
                    <a:sym typeface="Arial"/>
                  </a:rPr>
                  <a:t>GPM</a:t>
                </a:r>
                <a:endParaRPr sz="160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6;p4"/>
              <p:cNvSpPr/>
              <p:nvPr/>
            </p:nvSpPr>
            <p:spPr>
              <a:xfrm>
                <a:off x="10084058" y="1978271"/>
                <a:ext cx="900000" cy="288000"/>
              </a:xfrm>
              <a:prstGeom prst="wedgeRoundRectCallout">
                <a:avLst>
                  <a:gd name="adj1" fmla="val -30154"/>
                  <a:gd name="adj2" fmla="val 76293"/>
                  <a:gd name="adj3" fmla="val 16667"/>
                </a:avLst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>
                    <a:solidFill>
                      <a:srgbClr val="59574C"/>
                    </a:solidFill>
                    <a:latin typeface="Arial"/>
                    <a:ea typeface="Arial"/>
                    <a:cs typeface="Arial"/>
                    <a:sym typeface="Arial"/>
                  </a:rPr>
                  <a:t>ALF</a:t>
                </a:r>
                <a:endParaRPr sz="160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7" name="Google Shape;77;p4"/>
            <p:cNvSpPr/>
            <p:nvPr/>
          </p:nvSpPr>
          <p:spPr>
            <a:xfrm>
              <a:off x="10454875" y="4151277"/>
              <a:ext cx="900001" cy="427983"/>
            </a:xfrm>
            <a:prstGeom prst="wedgeRoundRectCallout">
              <a:avLst>
                <a:gd name="adj1" fmla="val -46309"/>
                <a:gd name="adj2" fmla="val 84135"/>
                <a:gd name="adj3" fmla="val 16667"/>
              </a:avLst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rPr>
                <a:t>TMVP</a:t>
              </a:r>
              <a:endParaRPr sz="16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"/>
          <p:cNvSpPr txBox="1">
            <a:spLocks noGrp="1"/>
          </p:cNvSpPr>
          <p:nvPr>
            <p:ph type="title"/>
          </p:nvPr>
        </p:nvSpPr>
        <p:spPr>
          <a:xfrm>
            <a:off x="526872" y="278096"/>
            <a:ext cx="7812456" cy="297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trend of gain for tools across each ECM version (Zoomed)</a:t>
            </a:r>
            <a:endParaRPr sz="2143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5"/>
          <p:cNvSpPr txBox="1"/>
          <p:nvPr/>
        </p:nvSpPr>
        <p:spPr>
          <a:xfrm>
            <a:off x="3728534" y="6624000"/>
            <a:ext cx="4734934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Copyright © All rights reserved, SHARP CORPORATION</a:t>
            </a:r>
            <a:endParaRPr sz="1429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5"/>
          <p:cNvSpPr txBox="1">
            <a:spLocks noGrp="1"/>
          </p:cNvSpPr>
          <p:nvPr>
            <p:ph type="sldNum" idx="12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grpSp>
        <p:nvGrpSpPr>
          <p:cNvPr id="87" name="Google Shape;87;p5"/>
          <p:cNvGrpSpPr/>
          <p:nvPr/>
        </p:nvGrpSpPr>
        <p:grpSpPr>
          <a:xfrm>
            <a:off x="932395" y="1308719"/>
            <a:ext cx="10734997" cy="5344821"/>
            <a:chOff x="1155032" y="1296740"/>
            <a:chExt cx="10734997" cy="5344821"/>
          </a:xfrm>
        </p:grpSpPr>
        <p:grpSp>
          <p:nvGrpSpPr>
            <p:cNvPr id="88" name="Google Shape;88;p5"/>
            <p:cNvGrpSpPr/>
            <p:nvPr/>
          </p:nvGrpSpPr>
          <p:grpSpPr>
            <a:xfrm>
              <a:off x="1155032" y="1296740"/>
              <a:ext cx="10734997" cy="5279963"/>
              <a:chOff x="1243903" y="1687250"/>
              <a:chExt cx="10734997" cy="4987745"/>
            </a:xfrm>
          </p:grpSpPr>
          <p:graphicFrame>
            <p:nvGraphicFramePr>
              <p:cNvPr id="89" name="Google Shape;89;p5"/>
              <p:cNvGraphicFramePr/>
              <p:nvPr/>
            </p:nvGraphicFramePr>
            <p:xfrm>
              <a:off x="1243903" y="1712865"/>
              <a:ext cx="10061495" cy="496213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90" name="Google Shape;90;p5"/>
              <p:cNvSpPr/>
              <p:nvPr/>
            </p:nvSpPr>
            <p:spPr>
              <a:xfrm>
                <a:off x="11033483" y="2149679"/>
                <a:ext cx="694978" cy="381206"/>
              </a:xfrm>
              <a:prstGeom prst="wedgeRoundRectCallout">
                <a:avLst>
                  <a:gd name="adj1" fmla="val -75593"/>
                  <a:gd name="adj2" fmla="val 50726"/>
                  <a:gd name="adj3" fmla="val 16667"/>
                </a:avLst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>
                    <a:solidFill>
                      <a:srgbClr val="59574C"/>
                    </a:solidFill>
                    <a:latin typeface="Arial"/>
                    <a:ea typeface="Arial"/>
                    <a:cs typeface="Arial"/>
                    <a:sym typeface="Arial"/>
                  </a:rPr>
                  <a:t>LIC</a:t>
                </a:r>
                <a:endParaRPr sz="160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" name="Google Shape;91;p5"/>
              <p:cNvSpPr/>
              <p:nvPr/>
            </p:nvSpPr>
            <p:spPr>
              <a:xfrm>
                <a:off x="10890632" y="4053738"/>
                <a:ext cx="1088268" cy="460028"/>
              </a:xfrm>
              <a:prstGeom prst="wedgeRoundRectCallout">
                <a:avLst>
                  <a:gd name="adj1" fmla="val -69658"/>
                  <a:gd name="adj2" fmla="val 42904"/>
                  <a:gd name="adj3" fmla="val 16667"/>
                </a:avLst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dirty="0">
                    <a:solidFill>
                      <a:srgbClr val="59574C"/>
                    </a:solidFill>
                    <a:latin typeface="Arial"/>
                    <a:ea typeface="Arial"/>
                    <a:cs typeface="Arial"/>
                    <a:sym typeface="Arial"/>
                  </a:rPr>
                  <a:t>SBTMVP</a:t>
                </a:r>
                <a:endParaRPr sz="1600" b="1" dirty="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92;p5"/>
              <p:cNvSpPr/>
              <p:nvPr/>
            </p:nvSpPr>
            <p:spPr>
              <a:xfrm>
                <a:off x="9977597" y="3470070"/>
                <a:ext cx="1006622" cy="345615"/>
              </a:xfrm>
              <a:prstGeom prst="wedgeRoundRectCallout">
                <a:avLst>
                  <a:gd name="adj1" fmla="val -34164"/>
                  <a:gd name="adj2" fmla="val -78266"/>
                  <a:gd name="adj3" fmla="val 16667"/>
                </a:avLst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1" dirty="0">
                    <a:solidFill>
                      <a:srgbClr val="59574C"/>
                    </a:solidFill>
                    <a:latin typeface="Arial"/>
                    <a:ea typeface="Arial"/>
                    <a:cs typeface="Arial"/>
                    <a:sym typeface="Arial"/>
                  </a:rPr>
                  <a:t>MTS</a:t>
                </a:r>
                <a:endParaRPr sz="1400" b="1" dirty="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" name="Google Shape;93;p5"/>
              <p:cNvSpPr/>
              <p:nvPr/>
            </p:nvSpPr>
            <p:spPr>
              <a:xfrm>
                <a:off x="8674925" y="1687250"/>
                <a:ext cx="900000" cy="288000"/>
              </a:xfrm>
              <a:prstGeom prst="wedgeRoundRectCallout">
                <a:avLst>
                  <a:gd name="adj1" fmla="val -30154"/>
                  <a:gd name="adj2" fmla="val 76293"/>
                  <a:gd name="adj3" fmla="val 16667"/>
                </a:avLst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>
                    <a:solidFill>
                      <a:srgbClr val="59574C"/>
                    </a:solidFill>
                    <a:latin typeface="Arial"/>
                    <a:ea typeface="Arial"/>
                    <a:cs typeface="Arial"/>
                    <a:sym typeface="Arial"/>
                  </a:rPr>
                  <a:t>TMVP</a:t>
                </a:r>
                <a:endParaRPr sz="160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" name="Google Shape;94;p5"/>
              <p:cNvSpPr/>
              <p:nvPr/>
            </p:nvSpPr>
            <p:spPr>
              <a:xfrm>
                <a:off x="4419686" y="4187888"/>
                <a:ext cx="900000" cy="460028"/>
              </a:xfrm>
              <a:prstGeom prst="wedgeRoundRectCallout">
                <a:avLst>
                  <a:gd name="adj1" fmla="val -44919"/>
                  <a:gd name="adj2" fmla="val 109498"/>
                  <a:gd name="adj3" fmla="val 16667"/>
                </a:avLst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>
                    <a:solidFill>
                      <a:srgbClr val="59574C"/>
                    </a:solidFill>
                    <a:latin typeface="Arial"/>
                    <a:ea typeface="Arial"/>
                    <a:cs typeface="Arial"/>
                    <a:sym typeface="Arial"/>
                  </a:rPr>
                  <a:t>CIIP</a:t>
                </a:r>
                <a:endParaRPr/>
              </a:p>
            </p:txBody>
          </p:sp>
        </p:grpSp>
        <p:sp>
          <p:nvSpPr>
            <p:cNvPr id="95" name="Google Shape;95;p5"/>
            <p:cNvSpPr/>
            <p:nvPr/>
          </p:nvSpPr>
          <p:spPr>
            <a:xfrm>
              <a:off x="10211083" y="2501678"/>
              <a:ext cx="1006622" cy="365864"/>
            </a:xfrm>
            <a:prstGeom prst="wedgeRoundRectCallout">
              <a:avLst>
                <a:gd name="adj1" fmla="val -55653"/>
                <a:gd name="adj2" fmla="val 69542"/>
                <a:gd name="adj3" fmla="val 16667"/>
              </a:avLst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rPr>
                <a:t>OBMC</a:t>
              </a:r>
              <a:endParaRPr sz="14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5"/>
            <p:cNvSpPr/>
            <p:nvPr/>
          </p:nvSpPr>
          <p:spPr>
            <a:xfrm>
              <a:off x="10766693" y="4434064"/>
              <a:ext cx="980679" cy="486980"/>
            </a:xfrm>
            <a:prstGeom prst="wedgeRoundRectCallout">
              <a:avLst>
                <a:gd name="adj1" fmla="val -59035"/>
                <a:gd name="adj2" fmla="val 47913"/>
                <a:gd name="adj3" fmla="val 16667"/>
              </a:avLst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rPr>
                <a:t>BCW</a:t>
              </a:r>
              <a:endParaRPr sz="16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5"/>
            <p:cNvSpPr/>
            <p:nvPr/>
          </p:nvSpPr>
          <p:spPr>
            <a:xfrm>
              <a:off x="10786358" y="4964569"/>
              <a:ext cx="980679" cy="486980"/>
            </a:xfrm>
            <a:prstGeom prst="wedgeRoundRectCallout">
              <a:avLst>
                <a:gd name="adj1" fmla="val -60038"/>
                <a:gd name="adj2" fmla="val 41856"/>
                <a:gd name="adj3" fmla="val 16667"/>
              </a:avLst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rPr>
                <a:t>MMVD</a:t>
              </a:r>
              <a:endParaRPr sz="1600" b="1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5"/>
            <p:cNvSpPr/>
            <p:nvPr/>
          </p:nvSpPr>
          <p:spPr>
            <a:xfrm>
              <a:off x="10786359" y="5495074"/>
              <a:ext cx="980679" cy="486980"/>
            </a:xfrm>
            <a:prstGeom prst="wedgeRoundRectCallout">
              <a:avLst>
                <a:gd name="adj1" fmla="val -60038"/>
                <a:gd name="adj2" fmla="val -12658"/>
                <a:gd name="adj3" fmla="val 16667"/>
              </a:avLst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rPr>
                <a:t>SMVD</a:t>
              </a:r>
              <a:endParaRPr sz="16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5"/>
            <p:cNvSpPr/>
            <p:nvPr/>
          </p:nvSpPr>
          <p:spPr>
            <a:xfrm>
              <a:off x="10374010" y="6154581"/>
              <a:ext cx="1265579" cy="486980"/>
            </a:xfrm>
            <a:prstGeom prst="wedgeRoundRectCallout">
              <a:avLst>
                <a:gd name="adj1" fmla="val -59897"/>
                <a:gd name="adj2" fmla="val -135818"/>
                <a:gd name="adj3" fmla="val 16667"/>
              </a:avLst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rgbClr val="59574C"/>
                  </a:solidFill>
                  <a:latin typeface="Arial"/>
                  <a:ea typeface="Arial"/>
                  <a:cs typeface="Arial"/>
                  <a:sym typeface="Arial"/>
                </a:rPr>
                <a:t>InterCCCM</a:t>
              </a:r>
              <a:endParaRPr sz="1600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" name="Google Shape;86;p5"/>
          <p:cNvSpPr/>
          <p:nvPr/>
        </p:nvSpPr>
        <p:spPr>
          <a:xfrm>
            <a:off x="1347759" y="745962"/>
            <a:ext cx="8863324" cy="1007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MMVD and MTS performance increase</a:t>
            </a:r>
            <a:r>
              <a:rPr lang="ja-JP" alt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↑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but decrease</a:t>
            </a:r>
            <a:r>
              <a:rPr lang="ja-JP" alt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↓</a:t>
            </a: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again.</a:t>
            </a:r>
            <a:endParaRPr lang="en-US" altLang="ja-JP"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SBTMP performance decrease</a:t>
            </a:r>
            <a:r>
              <a:rPr lang="ja-JP" alt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↓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but increase</a:t>
            </a:r>
            <a:r>
              <a:rPr lang="ja-JP" alt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↑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again.</a:t>
            </a:r>
            <a:endParaRPr sz="2000" b="0" i="0" u="none" strike="noStrike" cap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/>
          <p:cNvSpPr txBox="1">
            <a:spLocks noGrp="1"/>
          </p:cNvSpPr>
          <p:nvPr>
            <p:ph type="title"/>
          </p:nvPr>
        </p:nvSpPr>
        <p:spPr>
          <a:xfrm>
            <a:off x="526872" y="278096"/>
            <a:ext cx="7812456" cy="297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trend of decoding time across each ECM version</a:t>
            </a:r>
            <a:endParaRPr lang="en-US" sz="2143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6"/>
          <p:cNvSpPr txBox="1"/>
          <p:nvPr/>
        </p:nvSpPr>
        <p:spPr>
          <a:xfrm>
            <a:off x="3728534" y="6624000"/>
            <a:ext cx="4734934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Copyright © All rights reserved, SHARP CORPORATION</a:t>
            </a:r>
            <a:endParaRPr sz="1429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6"/>
          <p:cNvSpPr txBox="1">
            <a:spLocks noGrp="1"/>
          </p:cNvSpPr>
          <p:nvPr>
            <p:ph type="sldNum" idx="12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graphicFrame>
        <p:nvGraphicFramePr>
          <p:cNvPr id="108" name="Google Shape;108;p6"/>
          <p:cNvGraphicFramePr/>
          <p:nvPr>
            <p:extLst>
              <p:ext uri="{D42A27DB-BD31-4B8C-83A1-F6EECF244321}">
                <p14:modId xmlns:p14="http://schemas.microsoft.com/office/powerpoint/2010/main" val="163564454"/>
              </p:ext>
            </p:extLst>
          </p:nvPr>
        </p:nvGraphicFramePr>
        <p:xfrm>
          <a:off x="1134277" y="1452412"/>
          <a:ext cx="9794133" cy="5127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9" name="Google Shape;109;p6"/>
          <p:cNvSpPr/>
          <p:nvPr/>
        </p:nvSpPr>
        <p:spPr>
          <a:xfrm>
            <a:off x="526872" y="1479700"/>
            <a:ext cx="900000" cy="2880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59574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Light</a:t>
            </a:r>
            <a:endParaRPr sz="160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6"/>
          <p:cNvSpPr/>
          <p:nvPr/>
        </p:nvSpPr>
        <p:spPr>
          <a:xfrm>
            <a:off x="447759" y="5549229"/>
            <a:ext cx="900000" cy="2880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59574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Heavy</a:t>
            </a:r>
            <a:endParaRPr sz="160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6"/>
          <p:cNvSpPr/>
          <p:nvPr/>
        </p:nvSpPr>
        <p:spPr>
          <a:xfrm>
            <a:off x="10608306" y="1357446"/>
            <a:ext cx="1006622" cy="365864"/>
          </a:xfrm>
          <a:prstGeom prst="wedgeRoundRectCallout">
            <a:avLst>
              <a:gd name="adj1" fmla="val -55653"/>
              <a:gd name="adj2" fmla="val 69542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GPM</a:t>
            </a:r>
            <a:endParaRPr sz="140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/>
          <p:cNvSpPr/>
          <p:nvPr/>
        </p:nvSpPr>
        <p:spPr>
          <a:xfrm>
            <a:off x="10623009" y="4201294"/>
            <a:ext cx="1006622" cy="365864"/>
          </a:xfrm>
          <a:prstGeom prst="wedgeRoundRectCallout">
            <a:avLst>
              <a:gd name="adj1" fmla="val -58299"/>
              <a:gd name="adj2" fmla="val -54209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OBMC</a:t>
            </a:r>
            <a:endParaRPr sz="140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6"/>
          <p:cNvSpPr/>
          <p:nvPr/>
        </p:nvSpPr>
        <p:spPr>
          <a:xfrm>
            <a:off x="10623009" y="3740464"/>
            <a:ext cx="1006622" cy="365864"/>
          </a:xfrm>
          <a:prstGeom prst="wedgeRoundRectCallout">
            <a:avLst>
              <a:gd name="adj1" fmla="val -55653"/>
              <a:gd name="adj2" fmla="val -44503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ALF</a:t>
            </a:r>
            <a:endParaRPr sz="140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10623009" y="3246068"/>
            <a:ext cx="1006622" cy="365864"/>
          </a:xfrm>
          <a:prstGeom prst="wedgeRoundRectCallout">
            <a:avLst>
              <a:gd name="adj1" fmla="val -58299"/>
              <a:gd name="adj2" fmla="val 21012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TMVP</a:t>
            </a:r>
            <a:endParaRPr sz="140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6"/>
          <p:cNvSpPr txBox="1"/>
          <p:nvPr/>
        </p:nvSpPr>
        <p:spPr>
          <a:xfrm>
            <a:off x="1336550" y="770197"/>
            <a:ext cx="9721173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GPM on looks faster than GPM off. TMVP becomes heavier.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ALF and OBMC looks relatively faster, but it would be because other tools become heavier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7"/>
          <p:cNvSpPr txBox="1">
            <a:spLocks noGrp="1"/>
          </p:cNvSpPr>
          <p:nvPr>
            <p:ph type="title"/>
          </p:nvPr>
        </p:nvSpPr>
        <p:spPr>
          <a:xfrm>
            <a:off x="526872" y="278096"/>
            <a:ext cx="7812456" cy="297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trend of encoding time across each ECM version</a:t>
            </a:r>
            <a:endParaRPr sz="2143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7"/>
          <p:cNvSpPr txBox="1"/>
          <p:nvPr/>
        </p:nvSpPr>
        <p:spPr>
          <a:xfrm>
            <a:off x="3728534" y="6624000"/>
            <a:ext cx="4734934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Copyright © All rights reserved, SHARP CORPORATION</a:t>
            </a:r>
            <a:endParaRPr sz="1429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7"/>
          <p:cNvSpPr txBox="1">
            <a:spLocks noGrp="1"/>
          </p:cNvSpPr>
          <p:nvPr>
            <p:ph type="sldNum" idx="12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graphicFrame>
        <p:nvGraphicFramePr>
          <p:cNvPr id="125" name="Google Shape;125;p7"/>
          <p:cNvGraphicFramePr/>
          <p:nvPr>
            <p:extLst>
              <p:ext uri="{D42A27DB-BD31-4B8C-83A1-F6EECF244321}">
                <p14:modId xmlns:p14="http://schemas.microsoft.com/office/powerpoint/2010/main" val="1948920554"/>
              </p:ext>
            </p:extLst>
          </p:nvPr>
        </p:nvGraphicFramePr>
        <p:xfrm>
          <a:off x="1233997" y="1479700"/>
          <a:ext cx="9498268" cy="5100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6" name="Google Shape;126;p7"/>
          <p:cNvSpPr/>
          <p:nvPr/>
        </p:nvSpPr>
        <p:spPr>
          <a:xfrm>
            <a:off x="526872" y="1479700"/>
            <a:ext cx="900000" cy="2880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59574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Light</a:t>
            </a:r>
            <a:endParaRPr sz="160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7"/>
          <p:cNvSpPr/>
          <p:nvPr/>
        </p:nvSpPr>
        <p:spPr>
          <a:xfrm>
            <a:off x="559735" y="5478208"/>
            <a:ext cx="900000" cy="2880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59574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Heavy</a:t>
            </a:r>
            <a:endParaRPr sz="160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15;p6">
            <a:extLst>
              <a:ext uri="{FF2B5EF4-FFF2-40B4-BE49-F238E27FC236}">
                <a16:creationId xmlns:a16="http://schemas.microsoft.com/office/drawing/2014/main" id="{B701B56F-1378-CF11-9E1E-2D45EEF62180}"/>
              </a:ext>
            </a:extLst>
          </p:cNvPr>
          <p:cNvSpPr/>
          <p:nvPr/>
        </p:nvSpPr>
        <p:spPr>
          <a:xfrm>
            <a:off x="7035748" y="1623700"/>
            <a:ext cx="1006622" cy="365864"/>
          </a:xfrm>
          <a:prstGeom prst="wedgeRoundRectCallout">
            <a:avLst>
              <a:gd name="adj1" fmla="val -63290"/>
              <a:gd name="adj2" fmla="val 40237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OBMC</a:t>
            </a:r>
            <a:endParaRPr sz="1400" dirty="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15;p6">
            <a:extLst>
              <a:ext uri="{FF2B5EF4-FFF2-40B4-BE49-F238E27FC236}">
                <a16:creationId xmlns:a16="http://schemas.microsoft.com/office/drawing/2014/main" id="{5ABB207B-2D9A-4353-69D2-6CFE930E49C3}"/>
              </a:ext>
            </a:extLst>
          </p:cNvPr>
          <p:cNvSpPr/>
          <p:nvPr/>
        </p:nvSpPr>
        <p:spPr>
          <a:xfrm>
            <a:off x="10228954" y="3323546"/>
            <a:ext cx="1006622" cy="365864"/>
          </a:xfrm>
          <a:prstGeom prst="wedgeRoundRectCallout">
            <a:avLst>
              <a:gd name="adj1" fmla="val -83255"/>
              <a:gd name="adj2" fmla="val 51223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LFNST</a:t>
            </a:r>
            <a:endParaRPr sz="1400" dirty="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5;p6">
            <a:extLst>
              <a:ext uri="{FF2B5EF4-FFF2-40B4-BE49-F238E27FC236}">
                <a16:creationId xmlns:a16="http://schemas.microsoft.com/office/drawing/2014/main" id="{8CC852CA-3035-B7BA-FE5D-0C32C193C205}"/>
              </a:ext>
            </a:extLst>
          </p:cNvPr>
          <p:cNvSpPr/>
          <p:nvPr/>
        </p:nvSpPr>
        <p:spPr>
          <a:xfrm>
            <a:off x="10399905" y="4029726"/>
            <a:ext cx="1006622" cy="365864"/>
          </a:xfrm>
          <a:prstGeom prst="wedgeRoundRectCallout">
            <a:avLst>
              <a:gd name="adj1" fmla="val -55304"/>
              <a:gd name="adj2" fmla="val -55889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GPM</a:t>
            </a:r>
            <a:endParaRPr sz="1400" dirty="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5;p6">
            <a:extLst>
              <a:ext uri="{FF2B5EF4-FFF2-40B4-BE49-F238E27FC236}">
                <a16:creationId xmlns:a16="http://schemas.microsoft.com/office/drawing/2014/main" id="{D60F9E59-A7AB-A309-B3A5-6B3F3828118C}"/>
              </a:ext>
            </a:extLst>
          </p:cNvPr>
          <p:cNvSpPr/>
          <p:nvPr/>
        </p:nvSpPr>
        <p:spPr>
          <a:xfrm>
            <a:off x="9473988" y="4410106"/>
            <a:ext cx="1006622" cy="365864"/>
          </a:xfrm>
          <a:prstGeom prst="wedgeRoundRectCallout">
            <a:avLst>
              <a:gd name="adj1" fmla="val -31347"/>
              <a:gd name="adj2" fmla="val -91593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LIC</a:t>
            </a:r>
            <a:endParaRPr sz="1400" dirty="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15;p6">
            <a:extLst>
              <a:ext uri="{FF2B5EF4-FFF2-40B4-BE49-F238E27FC236}">
                <a16:creationId xmlns:a16="http://schemas.microsoft.com/office/drawing/2014/main" id="{B8B82C23-2DB2-0F55-4BE7-74E85B251600}"/>
              </a:ext>
            </a:extLst>
          </p:cNvPr>
          <p:cNvSpPr/>
          <p:nvPr/>
        </p:nvSpPr>
        <p:spPr>
          <a:xfrm>
            <a:off x="8339328" y="5195368"/>
            <a:ext cx="1006622" cy="365864"/>
          </a:xfrm>
          <a:prstGeom prst="wedgeRoundRectCallout">
            <a:avLst>
              <a:gd name="adj1" fmla="val -31347"/>
              <a:gd name="adj2" fmla="val -91593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Affine</a:t>
            </a:r>
            <a:endParaRPr sz="1400" dirty="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15;p6">
            <a:extLst>
              <a:ext uri="{FF2B5EF4-FFF2-40B4-BE49-F238E27FC236}">
                <a16:creationId xmlns:a16="http://schemas.microsoft.com/office/drawing/2014/main" id="{7C3555F5-9E0A-4CF4-450B-30AC31E492F0}"/>
              </a:ext>
            </a:extLst>
          </p:cNvPr>
          <p:cNvSpPr/>
          <p:nvPr/>
        </p:nvSpPr>
        <p:spPr>
          <a:xfrm>
            <a:off x="10432768" y="2745214"/>
            <a:ext cx="1006622" cy="365864"/>
          </a:xfrm>
          <a:prstGeom prst="wedgeRoundRectCallout">
            <a:avLst>
              <a:gd name="adj1" fmla="val -53308"/>
              <a:gd name="adj2" fmla="val 73195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MTS</a:t>
            </a:r>
            <a:endParaRPr sz="1400" dirty="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15;p6">
            <a:extLst>
              <a:ext uri="{FF2B5EF4-FFF2-40B4-BE49-F238E27FC236}">
                <a16:creationId xmlns:a16="http://schemas.microsoft.com/office/drawing/2014/main" id="{2935F153-0E29-8F9A-12EE-F2359BE3E1A0}"/>
              </a:ext>
            </a:extLst>
          </p:cNvPr>
          <p:cNvSpPr/>
          <p:nvPr/>
        </p:nvSpPr>
        <p:spPr>
          <a:xfrm>
            <a:off x="10356333" y="2273116"/>
            <a:ext cx="1006622" cy="365864"/>
          </a:xfrm>
          <a:prstGeom prst="wedgeRoundRectCallout">
            <a:avLst>
              <a:gd name="adj1" fmla="val -65287"/>
              <a:gd name="adj2" fmla="val 130871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59574C"/>
                </a:solidFill>
                <a:latin typeface="Arial"/>
                <a:ea typeface="Arial"/>
                <a:cs typeface="Arial"/>
                <a:sym typeface="Arial"/>
              </a:rPr>
              <a:t>ALF</a:t>
            </a:r>
            <a:endParaRPr sz="1400" dirty="0">
              <a:solidFill>
                <a:srgbClr val="5957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0"/>
          <p:cNvSpPr txBox="1">
            <a:spLocks noGrp="1"/>
          </p:cNvSpPr>
          <p:nvPr>
            <p:ph type="title"/>
          </p:nvPr>
        </p:nvSpPr>
        <p:spPr>
          <a:xfrm>
            <a:off x="526872" y="278096"/>
            <a:ext cx="7812456" cy="297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Conclusion</a:t>
            </a:r>
            <a:endParaRPr sz="2143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10"/>
          <p:cNvSpPr txBox="1"/>
          <p:nvPr/>
        </p:nvSpPr>
        <p:spPr>
          <a:xfrm>
            <a:off x="3728534" y="6624000"/>
            <a:ext cx="4734934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Copyright © All rights reserved, SHARP CORPORATION</a:t>
            </a:r>
            <a:endParaRPr sz="1429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0"/>
          <p:cNvSpPr txBox="1">
            <a:spLocks noGrp="1"/>
          </p:cNvSpPr>
          <p:nvPr>
            <p:ph type="sldNum" idx="12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137150" bIns="6857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31EF3250-F0B5-9580-BDB4-BA0A4AAE9BEF}"/>
              </a:ext>
            </a:extLst>
          </p:cNvPr>
          <p:cNvGrpSpPr/>
          <p:nvPr/>
        </p:nvGrpSpPr>
        <p:grpSpPr>
          <a:xfrm>
            <a:off x="770033" y="861201"/>
            <a:ext cx="10214715" cy="5762799"/>
            <a:chOff x="770033" y="892374"/>
            <a:chExt cx="10214715" cy="5762799"/>
          </a:xfrm>
        </p:grpSpPr>
        <p:graphicFrame>
          <p:nvGraphicFramePr>
            <p:cNvPr id="4" name="グラフ 3">
              <a:extLst>
                <a:ext uri="{FF2B5EF4-FFF2-40B4-BE49-F238E27FC236}">
                  <a16:creationId xmlns:a16="http://schemas.microsoft.com/office/drawing/2014/main" id="{51BDEBC5-BB73-299D-314F-94AB42F96E0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27328707"/>
                </p:ext>
              </p:extLst>
            </p:nvPr>
          </p:nvGraphicFramePr>
          <p:xfrm>
            <a:off x="770033" y="1778882"/>
            <a:ext cx="10214715" cy="48762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F331D9BF-B7EB-9BD8-9663-B970383BA984}"/>
                </a:ext>
              </a:extLst>
            </p:cNvPr>
            <p:cNvGrpSpPr/>
            <p:nvPr/>
          </p:nvGrpSpPr>
          <p:grpSpPr>
            <a:xfrm>
              <a:off x="1015245" y="892374"/>
              <a:ext cx="9724292" cy="1625011"/>
              <a:chOff x="1015245" y="892374"/>
              <a:chExt cx="9724292" cy="1625011"/>
            </a:xfrm>
          </p:grpSpPr>
          <p:sp>
            <p:nvSpPr>
              <p:cNvPr id="166" name="Google Shape;166;p10"/>
              <p:cNvSpPr txBox="1"/>
              <p:nvPr/>
            </p:nvSpPr>
            <p:spPr>
              <a:xfrm>
                <a:off x="1015245" y="892374"/>
                <a:ext cx="9724292" cy="7078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342900" marR="0" lvl="0" indent="-342900" algn="just" rtl="0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We investigate the trends of</a:t>
                </a:r>
                <a:r>
                  <a:rPr lang="en-US" sz="2000" b="1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</a:t>
                </a:r>
                <a:r>
                  <a:rPr lang="en-US" sz="20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gain, decoding time, and encoding</a:t>
                </a:r>
                <a:r>
                  <a:rPr lang="en-US" sz="2000" b="1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</a:t>
                </a:r>
                <a:r>
                  <a:rPr lang="en-US" sz="20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time</a:t>
                </a:r>
                <a:r>
                  <a:rPr lang="en-US" sz="2000" b="1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</a:t>
                </a:r>
                <a:r>
                  <a:rPr lang="en-US" sz="20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of major inter tools.</a:t>
                </a:r>
              </a:p>
              <a:p>
                <a:pPr marL="342900" marR="0" lvl="0" indent="-342900" algn="just" rtl="0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These graphs show which areas have improved in ECM evolution.</a:t>
                </a:r>
              </a:p>
            </p:txBody>
          </p:sp>
          <p:sp>
            <p:nvSpPr>
              <p:cNvPr id="5" name="テキスト ボックス 4">
                <a:extLst>
                  <a:ext uri="{FF2B5EF4-FFF2-40B4-BE49-F238E27FC236}">
                    <a16:creationId xmlns:a16="http://schemas.microsoft.com/office/drawing/2014/main" id="{549D7868-862B-5311-2E86-6381D6F02765}"/>
                  </a:ext>
                </a:extLst>
              </p:cNvPr>
              <p:cNvSpPr txBox="1"/>
              <p:nvPr/>
            </p:nvSpPr>
            <p:spPr>
              <a:xfrm>
                <a:off x="1386237" y="1594055"/>
                <a:ext cx="9353300" cy="92333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marL="342900" lvl="5" indent="-342900" algn="just">
                  <a:buFont typeface="Arial" panose="020B0604020202020204" pitchFamily="34" charset="0"/>
                  <a:buChar char="•"/>
                </a:pPr>
                <a:r>
                  <a:rPr lang="en-US" altLang="ja-JP" sz="18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Affine, GPM, TMVP, LIC performance increase</a:t>
                </a:r>
                <a:r>
                  <a:rPr lang="ja-JP" altLang="en-US" sz="18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↑</a:t>
                </a:r>
                <a:r>
                  <a:rPr lang="en-US" altLang="ja-JP" sz="18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.</a:t>
                </a:r>
              </a:p>
              <a:p>
                <a:pPr marL="342900" lvl="8" indent="-342900" algn="just">
                  <a:buFont typeface="Arial" panose="020B0604020202020204" pitchFamily="34" charset="0"/>
                  <a:buChar char="•"/>
                </a:pPr>
                <a:r>
                  <a:rPr lang="en-US" altLang="ja-JP" sz="18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MMVD, MTS performance increase ↑ but decrease ↓ again.</a:t>
                </a:r>
              </a:p>
              <a:p>
                <a:pPr marL="342900" lvl="7" indent="-342900" algn="just">
                  <a:buFont typeface="Arial" panose="020B0604020202020204" pitchFamily="34" charset="0"/>
                  <a:buChar char="•"/>
                </a:pPr>
                <a:r>
                  <a:rPr lang="en-US" altLang="ja-JP" sz="1800" b="0" i="0" u="none" strike="noStrike" cap="none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SBTMP performance decrease</a:t>
                </a:r>
                <a:r>
                  <a:rPr lang="en-US" altLang="ja-JP" sz="18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↓</a:t>
                </a:r>
                <a:r>
                  <a:rPr lang="en-US" altLang="ja-JP" sz="1800" b="0" i="0" u="none" strike="noStrike" cap="none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but increase</a:t>
                </a:r>
                <a:r>
                  <a:rPr lang="en-US" altLang="ja-JP" sz="1800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↑</a:t>
                </a:r>
                <a:r>
                  <a:rPr lang="en-US" altLang="ja-JP" sz="1800" b="0" i="0" u="none" strike="noStrike" cap="none" dirty="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again.</a:t>
                </a: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975</Words>
  <Application>Microsoft Office PowerPoint</Application>
  <PresentationFormat>ワイド画面</PresentationFormat>
  <Paragraphs>158</Paragraphs>
  <Slides>10</Slides>
  <Notes>10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5" baseType="lpstr">
      <vt:lpstr>Times New Roman</vt:lpstr>
      <vt:lpstr>Inter</vt:lpstr>
      <vt:lpstr>Calibri</vt:lpstr>
      <vt:lpstr>Arial</vt:lpstr>
      <vt:lpstr>Be Original.テーマ</vt:lpstr>
      <vt:lpstr>AHG7: Inter tool assessments for each ECM version</vt:lpstr>
      <vt:lpstr>Analyzing trends in Gain, DecT and EncT across major inter tools</vt:lpstr>
      <vt:lpstr>Analyzing trends in Gain, DecT and EncT for major inter tools</vt:lpstr>
      <vt:lpstr>Encoder configuration</vt:lpstr>
      <vt:lpstr>The trend of gain for tools across each ECM version</vt:lpstr>
      <vt:lpstr>The trend of gain for tools across each ECM version (Zoomed)</vt:lpstr>
      <vt:lpstr>The trend of decoding time across each ECM version</vt:lpstr>
      <vt:lpstr>The trend of encoding time across each ECM version</vt:lpstr>
      <vt:lpstr>Conclusion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AHG07: Inter tool assessments for each ECM version</dc:title>
  <dc:creator>石元稜</dc:creator>
  <cp:lastModifiedBy>Tomohiro Ikai</cp:lastModifiedBy>
  <cp:revision>38</cp:revision>
  <dcterms:created xsi:type="dcterms:W3CDTF">2024-10-22T05:53:50Z</dcterms:created>
  <dcterms:modified xsi:type="dcterms:W3CDTF">2024-11-14T09:27:14Z</dcterms:modified>
</cp:coreProperties>
</file>