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Lst>
  <p:notesMasterIdLst>
    <p:notesMasterId r:id="rId8"/>
  </p:notesMasterIdLst>
  <p:sldIdLst>
    <p:sldId id="260" r:id="rId2"/>
    <p:sldId id="283" r:id="rId3"/>
    <p:sldId id="284" r:id="rId4"/>
    <p:sldId id="286" r:id="rId5"/>
    <p:sldId id="285" r:id="rId6"/>
    <p:sldId id="282" r:id="rId7"/>
  </p:sldIdLst>
  <p:sldSz cx="9144000" cy="6858000" type="screen4x3"/>
  <p:notesSz cx="6807200" cy="99393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666" autoAdjust="0"/>
    <p:restoredTop sz="90221" autoAdjust="0"/>
  </p:normalViewPr>
  <p:slideViewPr>
    <p:cSldViewPr snapToGrid="0">
      <p:cViewPr varScale="1">
        <p:scale>
          <a:sx n="104" d="100"/>
          <a:sy n="104" d="100"/>
        </p:scale>
        <p:origin x="2166" y="96"/>
      </p:cViewPr>
      <p:guideLst/>
    </p:cSldViewPr>
  </p:slideViewPr>
  <p:notesTextViewPr>
    <p:cViewPr>
      <p:scale>
        <a:sx n="125" d="100"/>
        <a:sy n="125" d="100"/>
      </p:scale>
      <p:origin x="0" y="0"/>
    </p:cViewPr>
  </p:notesTextViewPr>
  <p:notesViewPr>
    <p:cSldViewPr snapToGrid="0">
      <p:cViewPr varScale="1">
        <p:scale>
          <a:sx n="85" d="100"/>
          <a:sy n="85" d="100"/>
        </p:scale>
        <p:origin x="295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ABE56491-949E-4DC8-9563-DE48369A0AFB}" type="datetimeFigureOut">
              <a:rPr lang="ko-KR" altLang="en-US" smtClean="0"/>
              <a:t>2024-11-01</a:t>
            </a:fld>
            <a:endParaRPr lang="ko-KR" altLang="en-US"/>
          </a:p>
        </p:txBody>
      </p:sp>
      <p:sp>
        <p:nvSpPr>
          <p:cNvPr id="4" name="슬라이드 이미지 개체 틀 3"/>
          <p:cNvSpPr>
            <a:spLocks noGrp="1" noRot="1" noChangeAspect="1"/>
          </p:cNvSpPr>
          <p:nvPr>
            <p:ph type="sldImg" idx="2"/>
          </p:nvPr>
        </p:nvSpPr>
        <p:spPr>
          <a:xfrm>
            <a:off x="1168400" y="1243013"/>
            <a:ext cx="4470400" cy="3354387"/>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4E36F71C-E6F3-42B8-B634-BD0EDF41BC64}" type="slidenum">
              <a:rPr lang="ko-KR" altLang="en-US" smtClean="0"/>
              <a:t>‹#›</a:t>
            </a:fld>
            <a:endParaRPr lang="ko-KR" altLang="en-US"/>
          </a:p>
        </p:txBody>
      </p:sp>
    </p:spTree>
    <p:extLst>
      <p:ext uri="{BB962C8B-B14F-4D97-AF65-F5344CB8AC3E}">
        <p14:creationId xmlns:p14="http://schemas.microsoft.com/office/powerpoint/2010/main" val="1186841256"/>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4E36F71C-E6F3-42B8-B634-BD0EDF41BC64}" type="slidenum">
              <a:rPr lang="ko-KR" altLang="en-US" smtClean="0"/>
              <a:t>1</a:t>
            </a:fld>
            <a:endParaRPr lang="ko-KR" altLang="en-US"/>
          </a:p>
        </p:txBody>
      </p:sp>
    </p:spTree>
    <p:extLst>
      <p:ext uri="{BB962C8B-B14F-4D97-AF65-F5344CB8AC3E}">
        <p14:creationId xmlns:p14="http://schemas.microsoft.com/office/powerpoint/2010/main" val="3289795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altLang="ko-KR" sz="1800" b="0" i="0" dirty="0">
              <a:solidFill>
                <a:srgbClr val="374151"/>
              </a:solidFill>
              <a:effectLst/>
              <a:latin typeface="Söhne"/>
            </a:endParaRPr>
          </a:p>
        </p:txBody>
      </p:sp>
      <p:sp>
        <p:nvSpPr>
          <p:cNvPr id="4" name="슬라이드 번호 개체 틀 3"/>
          <p:cNvSpPr>
            <a:spLocks noGrp="1"/>
          </p:cNvSpPr>
          <p:nvPr>
            <p:ph type="sldNum" sz="quarter" idx="10"/>
          </p:nvPr>
        </p:nvSpPr>
        <p:spPr/>
        <p:txBody>
          <a:bodyPr/>
          <a:lstStyle/>
          <a:p>
            <a:fld id="{4E36F71C-E6F3-42B8-B634-BD0EDF41BC64}" type="slidenum">
              <a:rPr lang="ko-KR" altLang="en-US" smtClean="0"/>
              <a:t>2</a:t>
            </a:fld>
            <a:endParaRPr lang="ko-KR" altLang="en-US"/>
          </a:p>
        </p:txBody>
      </p:sp>
    </p:spTree>
    <p:extLst>
      <p:ext uri="{BB962C8B-B14F-4D97-AF65-F5344CB8AC3E}">
        <p14:creationId xmlns:p14="http://schemas.microsoft.com/office/powerpoint/2010/main" val="755137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4E36F71C-E6F3-42B8-B634-BD0EDF41BC64}" type="slidenum">
              <a:rPr lang="ko-KR" altLang="en-US" smtClean="0"/>
              <a:t>3</a:t>
            </a:fld>
            <a:endParaRPr lang="ko-KR" altLang="en-US"/>
          </a:p>
        </p:txBody>
      </p:sp>
    </p:spTree>
    <p:extLst>
      <p:ext uri="{BB962C8B-B14F-4D97-AF65-F5344CB8AC3E}">
        <p14:creationId xmlns:p14="http://schemas.microsoft.com/office/powerpoint/2010/main" val="832797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4E36F71C-E6F3-42B8-B634-BD0EDF41BC64}" type="slidenum">
              <a:rPr lang="ko-KR" altLang="en-US" smtClean="0"/>
              <a:t>4</a:t>
            </a:fld>
            <a:endParaRPr lang="ko-KR" altLang="en-US"/>
          </a:p>
        </p:txBody>
      </p:sp>
    </p:spTree>
    <p:extLst>
      <p:ext uri="{BB962C8B-B14F-4D97-AF65-F5344CB8AC3E}">
        <p14:creationId xmlns:p14="http://schemas.microsoft.com/office/powerpoint/2010/main" val="24179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4E36F71C-E6F3-42B8-B634-BD0EDF41BC64}" type="slidenum">
              <a:rPr lang="ko-KR" altLang="en-US" smtClean="0"/>
              <a:t>5</a:t>
            </a:fld>
            <a:endParaRPr lang="ko-KR" altLang="en-US"/>
          </a:p>
        </p:txBody>
      </p:sp>
    </p:spTree>
    <p:extLst>
      <p:ext uri="{BB962C8B-B14F-4D97-AF65-F5344CB8AC3E}">
        <p14:creationId xmlns:p14="http://schemas.microsoft.com/office/powerpoint/2010/main" val="51926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285750" indent="-285750">
              <a:lnSpc>
                <a:spcPct val="150000"/>
              </a:lnSpc>
              <a:buFont typeface="Arial" panose="020B0604020202020204" pitchFamily="34" charset="0"/>
              <a:buChar char="•"/>
            </a:pPr>
            <a:endParaRPr lang="en-US" altLang="ko-KR" dirty="0"/>
          </a:p>
        </p:txBody>
      </p:sp>
      <p:sp>
        <p:nvSpPr>
          <p:cNvPr id="4" name="슬라이드 번호 개체 틀 3"/>
          <p:cNvSpPr>
            <a:spLocks noGrp="1"/>
          </p:cNvSpPr>
          <p:nvPr>
            <p:ph type="sldNum" sz="quarter" idx="10"/>
          </p:nvPr>
        </p:nvSpPr>
        <p:spPr/>
        <p:txBody>
          <a:bodyPr/>
          <a:lstStyle/>
          <a:p>
            <a:fld id="{4E36F71C-E6F3-42B8-B634-BD0EDF41BC64}" type="slidenum">
              <a:rPr lang="ko-KR" altLang="en-US" smtClean="0"/>
              <a:t>6</a:t>
            </a:fld>
            <a:endParaRPr lang="ko-KR" altLang="en-US"/>
          </a:p>
        </p:txBody>
      </p:sp>
    </p:spTree>
    <p:extLst>
      <p:ext uri="{BB962C8B-B14F-4D97-AF65-F5344CB8AC3E}">
        <p14:creationId xmlns:p14="http://schemas.microsoft.com/office/powerpoint/2010/main" val="10499938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ko-KR" altLang="en-US"/>
              <a:t>마스터 제목 스타일 편집</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마스터 부제목 스타일 편집</a:t>
            </a:r>
            <a:endParaRPr lang="en-US" dirty="0"/>
          </a:p>
        </p:txBody>
      </p:sp>
      <p:sp>
        <p:nvSpPr>
          <p:cNvPr id="4" name="Date Placeholder 3"/>
          <p:cNvSpPr>
            <a:spLocks noGrp="1"/>
          </p:cNvSpPr>
          <p:nvPr>
            <p:ph type="dt" sz="half" idx="10"/>
          </p:nvPr>
        </p:nvSpPr>
        <p:spPr/>
        <p:txBody>
          <a:bodyPr/>
          <a:lstStyle/>
          <a:p>
            <a:fld id="{848C7599-BE10-4B33-B46F-1B2B11C52505}" type="datetime1">
              <a:rPr lang="ko-KR" altLang="en-US" smtClean="0"/>
              <a:t>2024-11-01</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262F03DF-32D4-4CE0-8373-9B734CC547BE}" type="slidenum">
              <a:rPr lang="ko-KR" altLang="en-US" smtClean="0"/>
              <a:t>‹#›</a:t>
            </a:fld>
            <a:endParaRPr lang="ko-KR" altLang="en-US"/>
          </a:p>
        </p:txBody>
      </p:sp>
    </p:spTree>
    <p:extLst>
      <p:ext uri="{BB962C8B-B14F-4D97-AF65-F5344CB8AC3E}">
        <p14:creationId xmlns:p14="http://schemas.microsoft.com/office/powerpoint/2010/main" val="2548275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Vertical Text Placeholder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Date Placeholder 3"/>
          <p:cNvSpPr>
            <a:spLocks noGrp="1"/>
          </p:cNvSpPr>
          <p:nvPr>
            <p:ph type="dt" sz="half" idx="10"/>
          </p:nvPr>
        </p:nvSpPr>
        <p:spPr/>
        <p:txBody>
          <a:bodyPr/>
          <a:lstStyle/>
          <a:p>
            <a:fld id="{D434D666-CF5E-40B3-88A9-68F25EBBA71E}" type="datetime1">
              <a:rPr lang="ko-KR" altLang="en-US" smtClean="0"/>
              <a:t>2024-11-01</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262F03DF-32D4-4CE0-8373-9B734CC547BE}" type="slidenum">
              <a:rPr lang="ko-KR" altLang="en-US" smtClean="0"/>
              <a:t>‹#›</a:t>
            </a:fld>
            <a:endParaRPr lang="ko-KR" altLang="en-US"/>
          </a:p>
        </p:txBody>
      </p:sp>
    </p:spTree>
    <p:extLst>
      <p:ext uri="{BB962C8B-B14F-4D97-AF65-F5344CB8AC3E}">
        <p14:creationId xmlns:p14="http://schemas.microsoft.com/office/powerpoint/2010/main" val="37107194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ko-KR" altLang="en-US"/>
              <a:t>마스터 제목 스타일 편집</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Date Placeholder 3"/>
          <p:cNvSpPr>
            <a:spLocks noGrp="1"/>
          </p:cNvSpPr>
          <p:nvPr>
            <p:ph type="dt" sz="half" idx="10"/>
          </p:nvPr>
        </p:nvSpPr>
        <p:spPr/>
        <p:txBody>
          <a:bodyPr/>
          <a:lstStyle/>
          <a:p>
            <a:fld id="{0E114022-7D22-448B-A9B9-1BEE746349B9}" type="datetime1">
              <a:rPr lang="ko-KR" altLang="en-US" smtClean="0"/>
              <a:t>2024-11-01</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262F03DF-32D4-4CE0-8373-9B734CC547BE}" type="slidenum">
              <a:rPr lang="ko-KR" altLang="en-US" smtClean="0"/>
              <a:t>‹#›</a:t>
            </a:fld>
            <a:endParaRPr lang="ko-KR" altLang="en-US"/>
          </a:p>
        </p:txBody>
      </p:sp>
    </p:spTree>
    <p:extLst>
      <p:ext uri="{BB962C8B-B14F-4D97-AF65-F5344CB8AC3E}">
        <p14:creationId xmlns:p14="http://schemas.microsoft.com/office/powerpoint/2010/main" val="4228894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Content Placeholder 2"/>
          <p:cNvSpPr>
            <a:spLocks noGrp="1"/>
          </p:cNvSpPr>
          <p:nvPr>
            <p:ph idx="1"/>
          </p:nvPr>
        </p:nvSpPr>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Date Placeholder 3"/>
          <p:cNvSpPr>
            <a:spLocks noGrp="1"/>
          </p:cNvSpPr>
          <p:nvPr>
            <p:ph type="dt" sz="half" idx="10"/>
          </p:nvPr>
        </p:nvSpPr>
        <p:spPr/>
        <p:txBody>
          <a:bodyPr/>
          <a:lstStyle/>
          <a:p>
            <a:fld id="{5F738D91-7FE6-434E-9B61-3C3E8586F90E}" type="datetime1">
              <a:rPr lang="ko-KR" altLang="en-US" smtClean="0"/>
              <a:t>2024-11-01</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262F03DF-32D4-4CE0-8373-9B734CC547BE}" type="slidenum">
              <a:rPr lang="ko-KR" altLang="en-US" smtClean="0"/>
              <a:t>‹#›</a:t>
            </a:fld>
            <a:endParaRPr lang="ko-KR" altLang="en-US"/>
          </a:p>
        </p:txBody>
      </p:sp>
    </p:spTree>
    <p:extLst>
      <p:ext uri="{BB962C8B-B14F-4D97-AF65-F5344CB8AC3E}">
        <p14:creationId xmlns:p14="http://schemas.microsoft.com/office/powerpoint/2010/main" val="35414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ko-KR" altLang="en-US"/>
              <a:t>마스터 제목 스타일 편집</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스타일을 편집합니다</a:t>
            </a:r>
          </a:p>
        </p:txBody>
      </p:sp>
      <p:sp>
        <p:nvSpPr>
          <p:cNvPr id="4" name="Date Placeholder 3"/>
          <p:cNvSpPr>
            <a:spLocks noGrp="1"/>
          </p:cNvSpPr>
          <p:nvPr>
            <p:ph type="dt" sz="half" idx="10"/>
          </p:nvPr>
        </p:nvSpPr>
        <p:spPr/>
        <p:txBody>
          <a:bodyPr/>
          <a:lstStyle/>
          <a:p>
            <a:fld id="{CCE9C45D-AD88-42C0-AF77-D665551935DF}" type="datetime1">
              <a:rPr lang="ko-KR" altLang="en-US" smtClean="0"/>
              <a:t>2024-11-01</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262F03DF-32D4-4CE0-8373-9B734CC547BE}" type="slidenum">
              <a:rPr lang="ko-KR" altLang="en-US" smtClean="0"/>
              <a:t>‹#›</a:t>
            </a:fld>
            <a:endParaRPr lang="ko-KR" altLang="en-US"/>
          </a:p>
        </p:txBody>
      </p:sp>
    </p:spTree>
    <p:extLst>
      <p:ext uri="{BB962C8B-B14F-4D97-AF65-F5344CB8AC3E}">
        <p14:creationId xmlns:p14="http://schemas.microsoft.com/office/powerpoint/2010/main" val="1736026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5" name="Date Placeholder 4"/>
          <p:cNvSpPr>
            <a:spLocks noGrp="1"/>
          </p:cNvSpPr>
          <p:nvPr>
            <p:ph type="dt" sz="half" idx="10"/>
          </p:nvPr>
        </p:nvSpPr>
        <p:spPr/>
        <p:txBody>
          <a:bodyPr/>
          <a:lstStyle/>
          <a:p>
            <a:fld id="{89035CA4-38A2-43BF-B080-D01509A7C1BF}" type="datetime1">
              <a:rPr lang="ko-KR" altLang="en-US" smtClean="0"/>
              <a:t>2024-11-01</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262F03DF-32D4-4CE0-8373-9B734CC547BE}" type="slidenum">
              <a:rPr lang="ko-KR" altLang="en-US" smtClean="0"/>
              <a:t>‹#›</a:t>
            </a:fld>
            <a:endParaRPr lang="ko-KR" altLang="en-US"/>
          </a:p>
        </p:txBody>
      </p:sp>
    </p:spTree>
    <p:extLst>
      <p:ext uri="{BB962C8B-B14F-4D97-AF65-F5344CB8AC3E}">
        <p14:creationId xmlns:p14="http://schemas.microsoft.com/office/powerpoint/2010/main" val="2312453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ko-KR" altLang="en-US"/>
              <a:t>마스터 제목 스타일 편집</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4" name="Content Placeholder 3"/>
          <p:cNvSpPr>
            <a:spLocks noGrp="1"/>
          </p:cNvSpPr>
          <p:nvPr>
            <p:ph sz="half" idx="2"/>
          </p:nvPr>
        </p:nvSpPr>
        <p:spPr>
          <a:xfrm>
            <a:off x="629842" y="2505075"/>
            <a:ext cx="3868340"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Content Placeholder 5"/>
          <p:cNvSpPr>
            <a:spLocks noGrp="1"/>
          </p:cNvSpPr>
          <p:nvPr>
            <p:ph sz="quarter" idx="4"/>
          </p:nvPr>
        </p:nvSpPr>
        <p:spPr>
          <a:xfrm>
            <a:off x="4629150" y="2505075"/>
            <a:ext cx="3887391"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7" name="Date Placeholder 6"/>
          <p:cNvSpPr>
            <a:spLocks noGrp="1"/>
          </p:cNvSpPr>
          <p:nvPr>
            <p:ph type="dt" sz="half" idx="10"/>
          </p:nvPr>
        </p:nvSpPr>
        <p:spPr/>
        <p:txBody>
          <a:bodyPr/>
          <a:lstStyle/>
          <a:p>
            <a:fld id="{BB1BC66B-3009-4C17-A0C5-BEBEFE9C484B}" type="datetime1">
              <a:rPr lang="ko-KR" altLang="en-US" smtClean="0"/>
              <a:t>2024-11-01</a:t>
            </a:fld>
            <a:endParaRPr lang="ko-KR" altLang="en-US"/>
          </a:p>
        </p:txBody>
      </p:sp>
      <p:sp>
        <p:nvSpPr>
          <p:cNvPr id="8" name="Footer Placeholder 7"/>
          <p:cNvSpPr>
            <a:spLocks noGrp="1"/>
          </p:cNvSpPr>
          <p:nvPr>
            <p:ph type="ftr" sz="quarter" idx="11"/>
          </p:nvPr>
        </p:nvSpPr>
        <p:spPr/>
        <p:txBody>
          <a:bodyPr/>
          <a:lstStyle/>
          <a:p>
            <a:endParaRPr lang="ko-KR" altLang="en-US"/>
          </a:p>
        </p:txBody>
      </p:sp>
      <p:sp>
        <p:nvSpPr>
          <p:cNvPr id="9" name="Slide Number Placeholder 8"/>
          <p:cNvSpPr>
            <a:spLocks noGrp="1"/>
          </p:cNvSpPr>
          <p:nvPr>
            <p:ph type="sldNum" sz="quarter" idx="12"/>
          </p:nvPr>
        </p:nvSpPr>
        <p:spPr/>
        <p:txBody>
          <a:bodyPr/>
          <a:lstStyle/>
          <a:p>
            <a:fld id="{262F03DF-32D4-4CE0-8373-9B734CC547BE}" type="slidenum">
              <a:rPr lang="ko-KR" altLang="en-US" smtClean="0"/>
              <a:t>‹#›</a:t>
            </a:fld>
            <a:endParaRPr lang="ko-KR" altLang="en-US"/>
          </a:p>
        </p:txBody>
      </p:sp>
    </p:spTree>
    <p:extLst>
      <p:ext uri="{BB962C8B-B14F-4D97-AF65-F5344CB8AC3E}">
        <p14:creationId xmlns:p14="http://schemas.microsoft.com/office/powerpoint/2010/main" val="3666251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Date Placeholder 2"/>
          <p:cNvSpPr>
            <a:spLocks noGrp="1"/>
          </p:cNvSpPr>
          <p:nvPr>
            <p:ph type="dt" sz="half" idx="10"/>
          </p:nvPr>
        </p:nvSpPr>
        <p:spPr/>
        <p:txBody>
          <a:bodyPr/>
          <a:lstStyle/>
          <a:p>
            <a:fld id="{2EFF7977-FA9C-42B6-A324-840DF11BA27B}" type="datetime1">
              <a:rPr lang="ko-KR" altLang="en-US" smtClean="0"/>
              <a:t>2024-11-01</a:t>
            </a:fld>
            <a:endParaRPr lang="ko-KR" altLang="en-US"/>
          </a:p>
        </p:txBody>
      </p:sp>
      <p:sp>
        <p:nvSpPr>
          <p:cNvPr id="4" name="Footer Placeholder 3"/>
          <p:cNvSpPr>
            <a:spLocks noGrp="1"/>
          </p:cNvSpPr>
          <p:nvPr>
            <p:ph type="ftr" sz="quarter" idx="11"/>
          </p:nvPr>
        </p:nvSpPr>
        <p:spPr/>
        <p:txBody>
          <a:bodyPr/>
          <a:lstStyle/>
          <a:p>
            <a:endParaRPr lang="ko-KR" altLang="en-US"/>
          </a:p>
        </p:txBody>
      </p:sp>
      <p:sp>
        <p:nvSpPr>
          <p:cNvPr id="5" name="Slide Number Placeholder 4"/>
          <p:cNvSpPr>
            <a:spLocks noGrp="1"/>
          </p:cNvSpPr>
          <p:nvPr>
            <p:ph type="sldNum" sz="quarter" idx="12"/>
          </p:nvPr>
        </p:nvSpPr>
        <p:spPr/>
        <p:txBody>
          <a:bodyPr/>
          <a:lstStyle/>
          <a:p>
            <a:fld id="{262F03DF-32D4-4CE0-8373-9B734CC547BE}" type="slidenum">
              <a:rPr lang="ko-KR" altLang="en-US" smtClean="0"/>
              <a:t>‹#›</a:t>
            </a:fld>
            <a:endParaRPr lang="ko-KR" altLang="en-US"/>
          </a:p>
        </p:txBody>
      </p:sp>
    </p:spTree>
    <p:extLst>
      <p:ext uri="{BB962C8B-B14F-4D97-AF65-F5344CB8AC3E}">
        <p14:creationId xmlns:p14="http://schemas.microsoft.com/office/powerpoint/2010/main" val="4149549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5F6F73-A3E3-4861-BC98-93936E6E418D}" type="datetime1">
              <a:rPr lang="ko-KR" altLang="en-US" smtClean="0"/>
              <a:t>2024-11-01</a:t>
            </a:fld>
            <a:endParaRPr lang="ko-KR" altLang="en-US"/>
          </a:p>
        </p:txBody>
      </p:sp>
      <p:sp>
        <p:nvSpPr>
          <p:cNvPr id="3" name="Footer Placeholder 2"/>
          <p:cNvSpPr>
            <a:spLocks noGrp="1"/>
          </p:cNvSpPr>
          <p:nvPr>
            <p:ph type="ftr" sz="quarter" idx="11"/>
          </p:nvPr>
        </p:nvSpPr>
        <p:spPr/>
        <p:txBody>
          <a:bodyPr/>
          <a:lstStyle/>
          <a:p>
            <a:endParaRPr lang="ko-KR" altLang="en-US"/>
          </a:p>
        </p:txBody>
      </p:sp>
      <p:sp>
        <p:nvSpPr>
          <p:cNvPr id="4" name="Slide Number Placeholder 3"/>
          <p:cNvSpPr>
            <a:spLocks noGrp="1"/>
          </p:cNvSpPr>
          <p:nvPr>
            <p:ph type="sldNum" sz="quarter" idx="12"/>
          </p:nvPr>
        </p:nvSpPr>
        <p:spPr/>
        <p:txBody>
          <a:bodyPr/>
          <a:lstStyle/>
          <a:p>
            <a:fld id="{262F03DF-32D4-4CE0-8373-9B734CC547BE}" type="slidenum">
              <a:rPr lang="ko-KR" altLang="en-US" smtClean="0"/>
              <a:t>‹#›</a:t>
            </a:fld>
            <a:endParaRPr lang="ko-KR" altLang="en-US"/>
          </a:p>
        </p:txBody>
      </p:sp>
    </p:spTree>
    <p:extLst>
      <p:ext uri="{BB962C8B-B14F-4D97-AF65-F5344CB8AC3E}">
        <p14:creationId xmlns:p14="http://schemas.microsoft.com/office/powerpoint/2010/main" val="3120249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ko-KR" altLang="en-US"/>
              <a:t>마스터 제목 스타일 편집</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편집합니다</a:t>
            </a:r>
          </a:p>
        </p:txBody>
      </p:sp>
      <p:sp>
        <p:nvSpPr>
          <p:cNvPr id="5" name="Date Placeholder 4"/>
          <p:cNvSpPr>
            <a:spLocks noGrp="1"/>
          </p:cNvSpPr>
          <p:nvPr>
            <p:ph type="dt" sz="half" idx="10"/>
          </p:nvPr>
        </p:nvSpPr>
        <p:spPr/>
        <p:txBody>
          <a:bodyPr/>
          <a:lstStyle/>
          <a:p>
            <a:fld id="{2119F04A-D0AC-4D54-948A-0B79C80BD65B}" type="datetime1">
              <a:rPr lang="ko-KR" altLang="en-US" smtClean="0"/>
              <a:t>2024-11-01</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262F03DF-32D4-4CE0-8373-9B734CC547BE}" type="slidenum">
              <a:rPr lang="ko-KR" altLang="en-US" smtClean="0"/>
              <a:t>‹#›</a:t>
            </a:fld>
            <a:endParaRPr lang="ko-KR" altLang="en-US"/>
          </a:p>
        </p:txBody>
      </p:sp>
    </p:spTree>
    <p:extLst>
      <p:ext uri="{BB962C8B-B14F-4D97-AF65-F5344CB8AC3E}">
        <p14:creationId xmlns:p14="http://schemas.microsoft.com/office/powerpoint/2010/main" val="7313908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ko-KR" altLang="en-US"/>
              <a:t>마스터 제목 스타일 편집</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ko-KR" altLang="en-US"/>
              <a:t>그림을 추가하려면 아이콘을 클릭하십시오</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편집합니다</a:t>
            </a:r>
          </a:p>
        </p:txBody>
      </p:sp>
      <p:sp>
        <p:nvSpPr>
          <p:cNvPr id="5" name="Date Placeholder 4"/>
          <p:cNvSpPr>
            <a:spLocks noGrp="1"/>
          </p:cNvSpPr>
          <p:nvPr>
            <p:ph type="dt" sz="half" idx="10"/>
          </p:nvPr>
        </p:nvSpPr>
        <p:spPr/>
        <p:txBody>
          <a:bodyPr/>
          <a:lstStyle/>
          <a:p>
            <a:fld id="{9DA24AB9-374C-4BA5-B71C-142190358F2F}" type="datetime1">
              <a:rPr lang="ko-KR" altLang="en-US" smtClean="0"/>
              <a:t>2024-11-01</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262F03DF-32D4-4CE0-8373-9B734CC547BE}" type="slidenum">
              <a:rPr lang="ko-KR" altLang="en-US" smtClean="0"/>
              <a:t>‹#›</a:t>
            </a:fld>
            <a:endParaRPr lang="ko-KR" altLang="en-US"/>
          </a:p>
        </p:txBody>
      </p:sp>
    </p:spTree>
    <p:extLst>
      <p:ext uri="{BB962C8B-B14F-4D97-AF65-F5344CB8AC3E}">
        <p14:creationId xmlns:p14="http://schemas.microsoft.com/office/powerpoint/2010/main" val="2345641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ko-KR" altLang="en-US"/>
              <a:t>마스터 제목 스타일 편집</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ABF455-3DC6-4231-92A5-275E676A1721}" type="datetime1">
              <a:rPr lang="ko-KR" altLang="en-US" smtClean="0"/>
              <a:t>2024-11-01</a:t>
            </a:fld>
            <a:endParaRPr lang="ko-KR"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2F03DF-32D4-4CE0-8373-9B734CC547BE}" type="slidenum">
              <a:rPr lang="ko-KR" altLang="en-US" smtClean="0"/>
              <a:t>‹#›</a:t>
            </a:fld>
            <a:endParaRPr lang="ko-KR" altLang="en-US"/>
          </a:p>
        </p:txBody>
      </p:sp>
    </p:spTree>
    <p:extLst>
      <p:ext uri="{BB962C8B-B14F-4D97-AF65-F5344CB8AC3E}">
        <p14:creationId xmlns:p14="http://schemas.microsoft.com/office/powerpoint/2010/main" val="98638203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1" descr="D:\조직문화\로고\LGE_CI_LOGO\누끼 컷\LGE_Logo_3D_Tagline(W).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1951" y="6078476"/>
            <a:ext cx="900231" cy="436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710" y="4645400"/>
            <a:ext cx="9143999" cy="784830"/>
          </a:xfrm>
          <a:prstGeom prst="rect">
            <a:avLst/>
          </a:prstGeom>
          <a:noFill/>
        </p:spPr>
        <p:txBody>
          <a:bodyPr wrap="square" rtlCol="0">
            <a:spAutoFit/>
          </a:bodyPr>
          <a:lstStyle/>
          <a:p>
            <a:pPr algn="ctr"/>
            <a:r>
              <a:rPr lang="en-US" altLang="ko-KR" sz="1500" dirty="0" smtClean="0">
                <a:latin typeface="LG스마트체2.0 Regular" panose="020B0600000101010101" pitchFamily="50" charset="-127"/>
                <a:ea typeface="LG스마트체2.0 Regular" panose="020B0600000101010101" pitchFamily="50" charset="-127"/>
              </a:rPr>
              <a:t>Myungoh Hong, </a:t>
            </a:r>
            <a:r>
              <a:rPr lang="en-US" altLang="ko-KR" sz="1500" dirty="0" err="1" smtClean="0">
                <a:latin typeface="LG스마트체2.0 Regular" panose="020B0600000101010101" pitchFamily="50" charset="-127"/>
                <a:ea typeface="LG스마트체2.0 Regular" panose="020B0600000101010101" pitchFamily="50" charset="-127"/>
              </a:rPr>
              <a:t>Jangwon</a:t>
            </a:r>
            <a:r>
              <a:rPr lang="en-US" altLang="ko-KR" sz="1500" dirty="0" smtClean="0">
                <a:latin typeface="LG스마트체2.0 Regular" panose="020B0600000101010101" pitchFamily="50" charset="-127"/>
                <a:ea typeface="LG스마트체2.0 Regular" panose="020B0600000101010101" pitchFamily="50" charset="-127"/>
              </a:rPr>
              <a:t> Choi, </a:t>
            </a:r>
            <a:r>
              <a:rPr lang="en-US" altLang="ko-KR" sz="1500" dirty="0" err="1" smtClean="0">
                <a:latin typeface="LG스마트체2.0 Regular" panose="020B0600000101010101" pitchFamily="50" charset="-127"/>
                <a:ea typeface="LG스마트체2.0 Regular" panose="020B0600000101010101" pitchFamily="50" charset="-127"/>
              </a:rPr>
              <a:t>Jaehyu</a:t>
            </a:r>
            <a:r>
              <a:rPr lang="en-US" altLang="ko-KR" sz="1500" dirty="0" err="1">
                <a:latin typeface="LG스마트체2.0 Regular" panose="020B0600000101010101" pitchFamily="50" charset="-127"/>
                <a:ea typeface="LG스마트체2.0 Regular" panose="020B0600000101010101" pitchFamily="50" charset="-127"/>
              </a:rPr>
              <a:t>n</a:t>
            </a:r>
            <a:r>
              <a:rPr lang="en-US" altLang="ko-KR" sz="1500" dirty="0">
                <a:latin typeface="LG스마트체2.0 Regular" panose="020B0600000101010101" pitchFamily="50" charset="-127"/>
                <a:ea typeface="LG스마트체2.0 Regular" panose="020B0600000101010101" pitchFamily="50" charset="-127"/>
              </a:rPr>
              <a:t> Lim, </a:t>
            </a:r>
            <a:r>
              <a:rPr lang="en-US" altLang="ko-KR" sz="1500" dirty="0" err="1">
                <a:latin typeface="LG스마트체2.0 Regular" panose="020B0600000101010101" pitchFamily="50" charset="-127"/>
                <a:ea typeface="LG스마트체2.0 Regular" panose="020B0600000101010101" pitchFamily="50" charset="-127"/>
              </a:rPr>
              <a:t>Seung</a:t>
            </a:r>
            <a:r>
              <a:rPr lang="en-US" altLang="ko-KR" sz="1500" dirty="0">
                <a:latin typeface="LG스마트체2.0 Regular" panose="020B0600000101010101" pitchFamily="50" charset="-127"/>
                <a:ea typeface="LG스마트체2.0 Regular" panose="020B0600000101010101" pitchFamily="50" charset="-127"/>
              </a:rPr>
              <a:t>-Hwan Kim</a:t>
            </a:r>
          </a:p>
          <a:p>
            <a:pPr algn="ctr"/>
            <a:endParaRPr lang="en-US" altLang="ko-KR" sz="1500" dirty="0">
              <a:latin typeface="LG스마트체2.0 Regular" panose="020B0600000101010101" pitchFamily="50" charset="-127"/>
              <a:ea typeface="LG스마트체2.0 Regular" panose="020B0600000101010101" pitchFamily="50" charset="-127"/>
            </a:endParaRPr>
          </a:p>
          <a:p>
            <a:pPr algn="ctr"/>
            <a:r>
              <a:rPr lang="en-US" altLang="ko-KR" sz="1500" b="1" dirty="0">
                <a:latin typeface="LG스마트체2.0 Regular" panose="020B0600000101010101" pitchFamily="50" charset="-127"/>
                <a:ea typeface="LG스마트체2.0 Regular" panose="020B0600000101010101" pitchFamily="50" charset="-127"/>
              </a:rPr>
              <a:t>LG Electronics</a:t>
            </a:r>
            <a:endParaRPr lang="ko-KR" altLang="en-US" sz="1500" b="1" dirty="0">
              <a:latin typeface="LG스마트체2.0 Regular" panose="020B0600000101010101" pitchFamily="50" charset="-127"/>
              <a:ea typeface="LG스마트체2.0 Regular" panose="020B0600000101010101" pitchFamily="50" charset="-127"/>
            </a:endParaRPr>
          </a:p>
        </p:txBody>
      </p:sp>
      <p:sp>
        <p:nvSpPr>
          <p:cNvPr id="9" name="제목 1"/>
          <p:cNvSpPr>
            <a:spLocks noGrp="1"/>
          </p:cNvSpPr>
          <p:nvPr>
            <p:ph type="ctrTitle"/>
          </p:nvPr>
        </p:nvSpPr>
        <p:spPr>
          <a:xfrm>
            <a:off x="620847" y="1903401"/>
            <a:ext cx="7903726" cy="1136981"/>
          </a:xfrm>
          <a:solidFill>
            <a:schemeClr val="bg1">
              <a:lumMod val="85000"/>
            </a:schemeClr>
          </a:solidFill>
          <a:ln>
            <a:solidFill>
              <a:schemeClr val="tx1"/>
            </a:solidFill>
          </a:ln>
        </p:spPr>
        <p:txBody>
          <a:bodyPr anchor="ctr">
            <a:noAutofit/>
          </a:bodyPr>
          <a:lstStyle/>
          <a:p>
            <a:r>
              <a:rPr lang="en-US" altLang="ko-KR" sz="2000" b="1" dirty="0" smtClean="0">
                <a:latin typeface="LG스마트체2.0 Regular" panose="020B0600000101010101" pitchFamily="50" charset="-127"/>
                <a:ea typeface="LG스마트체2.0 Regular" panose="020B0600000101010101" pitchFamily="50" charset="-127"/>
              </a:rPr>
              <a:t>Non-EE2: </a:t>
            </a:r>
            <a:r>
              <a:rPr lang="en-CA" altLang="ko-KR" sz="2000" b="1" dirty="0">
                <a:latin typeface="LG스마트체2.0 Regular" panose="020B0600000101010101" pitchFamily="50" charset="-127"/>
                <a:ea typeface="LG스마트체2.0 Regular" panose="020B0600000101010101" pitchFamily="50" charset="-127"/>
              </a:rPr>
              <a:t>Intra mode coding based on </a:t>
            </a:r>
            <a:r>
              <a:rPr lang="en-CA" altLang="ko-KR" sz="2000" b="1" dirty="0" err="1">
                <a:latin typeface="LG스마트체2.0 Regular" panose="020B0600000101010101" pitchFamily="50" charset="-127"/>
                <a:ea typeface="LG스마트체2.0 Regular" panose="020B0600000101010101" pitchFamily="50" charset="-127"/>
              </a:rPr>
              <a:t>HoG</a:t>
            </a:r>
            <a:r>
              <a:rPr lang="en-CA" altLang="ko-KR" sz="2000" b="1" dirty="0">
                <a:latin typeface="LG스마트체2.0 Regular" panose="020B0600000101010101" pitchFamily="50" charset="-127"/>
                <a:ea typeface="LG스마트체2.0 Regular" panose="020B0600000101010101" pitchFamily="50" charset="-127"/>
              </a:rPr>
              <a:t> of neighboring templates</a:t>
            </a:r>
            <a:r>
              <a:rPr lang="en-US" altLang="ko-KR" sz="2000" b="1" dirty="0">
                <a:latin typeface="LG스마트체2.0 Regular" panose="020B0600000101010101" pitchFamily="50" charset="-127"/>
                <a:ea typeface="LG스마트체2.0 Regular" panose="020B0600000101010101" pitchFamily="50" charset="-127"/>
              </a:rPr>
              <a:t/>
            </a:r>
            <a:br>
              <a:rPr lang="en-US" altLang="ko-KR" sz="2000" b="1" dirty="0">
                <a:latin typeface="LG스마트체2.0 Regular" panose="020B0600000101010101" pitchFamily="50" charset="-127"/>
                <a:ea typeface="LG스마트체2.0 Regular" panose="020B0600000101010101" pitchFamily="50" charset="-127"/>
              </a:rPr>
            </a:br>
            <a:r>
              <a:rPr lang="en-US" altLang="ko-KR" sz="2000" b="1" dirty="0" smtClean="0">
                <a:latin typeface="LG스마트체2.0 Regular" panose="020B0600000101010101" pitchFamily="50" charset="-127"/>
                <a:ea typeface="LG스마트체2.0 Regular" panose="020B0600000101010101" pitchFamily="50" charset="-127"/>
              </a:rPr>
              <a:t>(JVET-AJ0102)</a:t>
            </a:r>
            <a:endParaRPr lang="en-US" altLang="ko-KR" sz="2000" b="1" dirty="0">
              <a:latin typeface="LG스마트체2.0 Regular" panose="020B0600000101010101" pitchFamily="50" charset="-127"/>
              <a:ea typeface="LG스마트체2.0 Regular" panose="020B0600000101010101" pitchFamily="50" charset="-127"/>
            </a:endParaRPr>
          </a:p>
        </p:txBody>
      </p:sp>
    </p:spTree>
    <p:extLst>
      <p:ext uri="{BB962C8B-B14F-4D97-AF65-F5344CB8AC3E}">
        <p14:creationId xmlns:p14="http://schemas.microsoft.com/office/powerpoint/2010/main" val="476423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69668" y="998611"/>
            <a:ext cx="8940982" cy="2031325"/>
          </a:xfrm>
          <a:prstGeom prst="rect">
            <a:avLst/>
          </a:prstGeom>
        </p:spPr>
        <p:txBody>
          <a:bodyPr wrap="square" rtlCol="0">
            <a:spAutoFit/>
          </a:bodyPr>
          <a:lstStyle/>
          <a:p>
            <a:pPr marL="285750" indent="-285750">
              <a:buFont typeface="Arial" panose="020B0604020202020204" pitchFamily="34" charset="0"/>
              <a:buChar char="•"/>
            </a:pPr>
            <a:r>
              <a:rPr lang="en-US" altLang="ko-KR" dirty="0"/>
              <a:t>In current ECM, DIMD mode derives up to five intra prediction modes from reconstructed neighboring samples. These directional predictors are combined with non-directional predictor using weights derived from a histogram of gradients (</a:t>
            </a:r>
            <a:r>
              <a:rPr lang="en-US" altLang="ko-KR" dirty="0" err="1"/>
              <a:t>HoG</a:t>
            </a:r>
            <a:r>
              <a:rPr lang="en-US" altLang="ko-KR" dirty="0"/>
              <a:t>).</a:t>
            </a:r>
          </a:p>
          <a:p>
            <a:pPr marL="285750" indent="-285750">
              <a:buFont typeface="Arial" panose="020B0604020202020204" pitchFamily="34" charset="0"/>
              <a:buChar char="•"/>
            </a:pPr>
            <a:endParaRPr lang="en-US" altLang="ko-KR" dirty="0"/>
          </a:p>
          <a:p>
            <a:pPr marL="285750" indent="-285750">
              <a:buFont typeface="Arial" panose="020B0604020202020204" pitchFamily="34" charset="0"/>
              <a:buChar char="•"/>
            </a:pPr>
            <a:endParaRPr lang="en-US" altLang="ko-KR" dirty="0"/>
          </a:p>
          <a:p>
            <a:pPr marL="285750" indent="-285750">
              <a:buFont typeface="Arial" panose="020B0604020202020204" pitchFamily="34" charset="0"/>
              <a:buChar char="•"/>
            </a:pPr>
            <a:r>
              <a:rPr lang="en-US" altLang="ko-KR" dirty="0"/>
              <a:t>Unlike DIMD, the proposed </a:t>
            </a:r>
            <a:r>
              <a:rPr lang="en-US" altLang="ko-KR" dirty="0"/>
              <a:t>method </a:t>
            </a:r>
            <a:r>
              <a:rPr lang="en-US" altLang="ko-KR" dirty="0"/>
              <a:t>utilizes the </a:t>
            </a:r>
            <a:r>
              <a:rPr lang="en-US" altLang="ko-KR" dirty="0" err="1"/>
              <a:t>HoG</a:t>
            </a:r>
            <a:r>
              <a:rPr lang="en-US" altLang="ko-KR" dirty="0"/>
              <a:t> to improve </a:t>
            </a:r>
            <a:r>
              <a:rPr lang="en-US" altLang="ko-KR" dirty="0"/>
              <a:t>existing intra mode </a:t>
            </a:r>
            <a:r>
              <a:rPr lang="en-US" altLang="ko-KR" dirty="0"/>
              <a:t>coding.</a:t>
            </a:r>
            <a:endParaRPr lang="en-US" altLang="ko-KR" dirty="0"/>
          </a:p>
          <a:p>
            <a:pPr marL="285750" indent="-285750">
              <a:buFont typeface="Arial" panose="020B0604020202020204" pitchFamily="34" charset="0"/>
              <a:buChar char="•"/>
            </a:pPr>
            <a:endParaRPr lang="en-US" altLang="ko-KR" dirty="0"/>
          </a:p>
        </p:txBody>
      </p:sp>
      <p:sp>
        <p:nvSpPr>
          <p:cNvPr id="53" name="Line 14"/>
          <p:cNvSpPr>
            <a:spLocks noChangeShapeType="1"/>
          </p:cNvSpPr>
          <p:nvPr/>
        </p:nvSpPr>
        <p:spPr bwMode="auto">
          <a:xfrm>
            <a:off x="-1" y="848453"/>
            <a:ext cx="9144000" cy="0"/>
          </a:xfrm>
          <a:prstGeom prst="line">
            <a:avLst/>
          </a:prstGeom>
          <a:noFill/>
          <a:ln w="9525">
            <a:solidFill>
              <a:schemeClr val="tx1"/>
            </a:solidFill>
            <a:round/>
            <a:headEnd/>
            <a:tailEnd/>
          </a:ln>
        </p:spPr>
        <p:txBody>
          <a:bodyPr/>
          <a:lstStyle/>
          <a:p>
            <a:endParaRPr lang="ko-KR" altLang="en-US" sz="1350" dirty="0"/>
          </a:p>
        </p:txBody>
      </p:sp>
      <p:sp>
        <p:nvSpPr>
          <p:cNvPr id="54" name="TextBox 53"/>
          <p:cNvSpPr txBox="1"/>
          <p:nvPr/>
        </p:nvSpPr>
        <p:spPr>
          <a:xfrm>
            <a:off x="152399" y="297537"/>
            <a:ext cx="9090889" cy="461665"/>
          </a:xfrm>
          <a:prstGeom prst="rect">
            <a:avLst/>
          </a:prstGeom>
          <a:noFill/>
        </p:spPr>
        <p:txBody>
          <a:bodyPr wrap="square" rtlCol="0" anchor="t" anchorCtr="0">
            <a:spAutoFit/>
          </a:bodyPr>
          <a:lstStyle/>
          <a:p>
            <a:pPr lvl="0"/>
            <a:r>
              <a:rPr lang="en-US" altLang="ko-KR" sz="2400" b="1" dirty="0" smtClean="0">
                <a:latin typeface="LG스마트체2.0 Regular" panose="020B0600000101010101" pitchFamily="50" charset="-127"/>
                <a:ea typeface="LG스마트체2.0 Regular" panose="020B0600000101010101" pitchFamily="50" charset="-127"/>
              </a:rPr>
              <a:t>Introduction</a:t>
            </a:r>
            <a:endParaRPr lang="en-US" altLang="ko-KR" sz="2400" b="1" dirty="0">
              <a:latin typeface="LG스마트체2.0 Regular" panose="020B0600000101010101" pitchFamily="50" charset="-127"/>
              <a:ea typeface="LG스마트체2.0 Regular" panose="020B0600000101010101" pitchFamily="50" charset="-127"/>
            </a:endParaRPr>
          </a:p>
        </p:txBody>
      </p:sp>
    </p:spTree>
    <p:extLst>
      <p:ext uri="{BB962C8B-B14F-4D97-AF65-F5344CB8AC3E}">
        <p14:creationId xmlns:p14="http://schemas.microsoft.com/office/powerpoint/2010/main" val="18897438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2399" y="297537"/>
            <a:ext cx="9090889" cy="461665"/>
          </a:xfrm>
          <a:prstGeom prst="rect">
            <a:avLst/>
          </a:prstGeom>
          <a:noFill/>
        </p:spPr>
        <p:txBody>
          <a:bodyPr wrap="square" rtlCol="0" anchor="t" anchorCtr="0">
            <a:spAutoFit/>
          </a:bodyPr>
          <a:lstStyle/>
          <a:p>
            <a:pPr lvl="0"/>
            <a:r>
              <a:rPr lang="en-US" altLang="ko-KR" sz="2400" b="1" dirty="0" smtClean="0">
                <a:latin typeface="LG스마트체2.0 Regular" panose="020B0600000101010101" pitchFamily="50" charset="-127"/>
                <a:ea typeface="LG스마트체2.0 Regular" panose="020B0600000101010101" pitchFamily="50" charset="-127"/>
              </a:rPr>
              <a:t>Proposed methods</a:t>
            </a:r>
            <a:endParaRPr lang="en-US" altLang="ko-KR" sz="2400" b="1" dirty="0">
              <a:latin typeface="LG스마트체2.0 Regular" panose="020B0600000101010101" pitchFamily="50" charset="-127"/>
              <a:ea typeface="LG스마트체2.0 Regular" panose="020B0600000101010101" pitchFamily="50" charset="-127"/>
            </a:endParaRPr>
          </a:p>
        </p:txBody>
      </p:sp>
      <p:sp>
        <p:nvSpPr>
          <p:cNvPr id="8" name="Line 14"/>
          <p:cNvSpPr>
            <a:spLocks noChangeShapeType="1"/>
          </p:cNvSpPr>
          <p:nvPr/>
        </p:nvSpPr>
        <p:spPr bwMode="auto">
          <a:xfrm>
            <a:off x="-1" y="848453"/>
            <a:ext cx="9144000" cy="0"/>
          </a:xfrm>
          <a:prstGeom prst="line">
            <a:avLst/>
          </a:prstGeom>
          <a:noFill/>
          <a:ln w="9525">
            <a:solidFill>
              <a:schemeClr val="tx1"/>
            </a:solidFill>
            <a:round/>
            <a:headEnd/>
            <a:tailEnd/>
          </a:ln>
        </p:spPr>
        <p:txBody>
          <a:bodyPr/>
          <a:lstStyle/>
          <a:p>
            <a:endParaRPr lang="ko-KR" altLang="en-US" sz="1350" dirty="0"/>
          </a:p>
        </p:txBody>
      </p:sp>
      <p:sp>
        <p:nvSpPr>
          <p:cNvPr id="9" name="TextBox 8"/>
          <p:cNvSpPr txBox="1"/>
          <p:nvPr/>
        </p:nvSpPr>
        <p:spPr>
          <a:xfrm>
            <a:off x="69668" y="998611"/>
            <a:ext cx="8940982" cy="3139321"/>
          </a:xfrm>
          <a:prstGeom prst="rect">
            <a:avLst/>
          </a:prstGeom>
        </p:spPr>
        <p:txBody>
          <a:bodyPr wrap="square" rtlCol="0">
            <a:spAutoFit/>
          </a:bodyPr>
          <a:lstStyle/>
          <a:p>
            <a:pPr marL="285750" indent="-285750">
              <a:buFont typeface="Arial" panose="020B0604020202020204" pitchFamily="34" charset="0"/>
              <a:buChar char="•"/>
            </a:pPr>
            <a:r>
              <a:rPr lang="en-CA" altLang="ko-KR" dirty="0" smtClean="0"/>
              <a:t>To compute the </a:t>
            </a:r>
            <a:r>
              <a:rPr lang="en-CA" altLang="ko-KR" dirty="0" err="1" smtClean="0"/>
              <a:t>HoG</a:t>
            </a:r>
            <a:r>
              <a:rPr lang="en-CA" altLang="ko-KR" dirty="0" smtClean="0"/>
              <a:t>, the proposed method utilizes </a:t>
            </a:r>
            <a:r>
              <a:rPr lang="en-CA" altLang="ko-KR" dirty="0"/>
              <a:t>up to 4 </a:t>
            </a:r>
            <a:r>
              <a:rPr lang="en-CA" altLang="ko-KR" dirty="0" smtClean="0"/>
              <a:t>line template area.</a:t>
            </a:r>
            <a:endParaRPr lang="en-CA" altLang="ko-KR" dirty="0"/>
          </a:p>
          <a:p>
            <a:pPr marL="285750" indent="-285750">
              <a:buFont typeface="Arial" panose="020B0604020202020204" pitchFamily="34" charset="0"/>
              <a:buChar char="•"/>
            </a:pPr>
            <a:endParaRPr lang="en-CA" altLang="ko-KR" dirty="0" smtClean="0"/>
          </a:p>
          <a:p>
            <a:pPr marL="285750" indent="-285750">
              <a:buFont typeface="Arial" panose="020B0604020202020204" pitchFamily="34" charset="0"/>
              <a:buChar char="•"/>
            </a:pPr>
            <a:r>
              <a:rPr lang="en-CA" altLang="ko-KR" dirty="0" smtClean="0"/>
              <a:t>8 intra </a:t>
            </a:r>
            <a:r>
              <a:rPr lang="en-CA" altLang="ko-KR" dirty="0"/>
              <a:t>modes are derived as follows. </a:t>
            </a:r>
            <a:endParaRPr lang="en-CA" altLang="ko-KR" dirty="0"/>
          </a:p>
          <a:p>
            <a:pPr marL="800100" lvl="1" indent="-342900">
              <a:buFont typeface="+mj-lt"/>
              <a:buAutoNum type="arabicParenR"/>
            </a:pPr>
            <a:r>
              <a:rPr lang="en-CA" altLang="ko-KR" dirty="0" smtClean="0"/>
              <a:t>4 intra modes are </a:t>
            </a:r>
            <a:r>
              <a:rPr lang="en-CA" altLang="ko-KR" dirty="0"/>
              <a:t>derived from above and left template </a:t>
            </a:r>
            <a:r>
              <a:rPr lang="en-CA" altLang="ko-KR" dirty="0" smtClean="0"/>
              <a:t>area</a:t>
            </a:r>
            <a:endParaRPr lang="ko-KR" altLang="ko-KR" dirty="0"/>
          </a:p>
          <a:p>
            <a:pPr marL="800100" lvl="1" indent="-342900">
              <a:buFont typeface="+mj-lt"/>
              <a:buAutoNum type="arabicParenR"/>
            </a:pPr>
            <a:r>
              <a:rPr lang="en-CA" altLang="ko-KR" dirty="0"/>
              <a:t>2 intra </a:t>
            </a:r>
            <a:r>
              <a:rPr lang="en-CA" altLang="ko-KR" dirty="0" smtClean="0"/>
              <a:t>modes </a:t>
            </a:r>
            <a:r>
              <a:rPr lang="en-CA" altLang="ko-KR" dirty="0"/>
              <a:t>are </a:t>
            </a:r>
            <a:r>
              <a:rPr lang="en-CA" altLang="ko-KR" dirty="0"/>
              <a:t>derived from left template area</a:t>
            </a:r>
            <a:endParaRPr lang="ko-KR" altLang="ko-KR" dirty="0"/>
          </a:p>
          <a:p>
            <a:pPr marL="800100" lvl="1" indent="-342900">
              <a:buFont typeface="+mj-lt"/>
              <a:buAutoNum type="arabicParenR"/>
            </a:pPr>
            <a:r>
              <a:rPr lang="en-CA" altLang="ko-KR" dirty="0"/>
              <a:t>2 intra </a:t>
            </a:r>
            <a:r>
              <a:rPr lang="en-CA" altLang="ko-KR" dirty="0"/>
              <a:t>modes are </a:t>
            </a:r>
            <a:r>
              <a:rPr lang="en-CA" altLang="ko-KR" dirty="0"/>
              <a:t>derived from above template </a:t>
            </a:r>
            <a:r>
              <a:rPr lang="en-CA" altLang="ko-KR" dirty="0"/>
              <a:t>area</a:t>
            </a:r>
          </a:p>
          <a:p>
            <a:pPr marL="800100" lvl="1" indent="-342900">
              <a:buFont typeface="+mj-lt"/>
              <a:buAutoNum type="arabicParenR"/>
            </a:pPr>
            <a:r>
              <a:rPr lang="en-CA" altLang="ko-KR" dirty="0"/>
              <a:t>And these neighboring </a:t>
            </a:r>
            <a:r>
              <a:rPr lang="en-CA" altLang="ko-KR" dirty="0"/>
              <a:t>modes are added until 8 intra prediction modes are identified</a:t>
            </a:r>
            <a:r>
              <a:rPr lang="en-CA" altLang="ko-KR" dirty="0" smtClean="0"/>
              <a:t>.</a:t>
            </a:r>
          </a:p>
          <a:p>
            <a:endParaRPr lang="en-CA" altLang="ko-KR" dirty="0" smtClean="0"/>
          </a:p>
          <a:p>
            <a:pPr marL="285750" indent="-285750">
              <a:buFont typeface="Arial" panose="020B0604020202020204" pitchFamily="34" charset="0"/>
              <a:buChar char="•"/>
            </a:pPr>
            <a:r>
              <a:rPr lang="en-CA" altLang="ko-KR" dirty="0" smtClean="0"/>
              <a:t>8 intra modes are ordered based on template cost. one intra prediction mode with minimal template cost is used as </a:t>
            </a:r>
            <a:r>
              <a:rPr lang="en-CA" altLang="ko-KR" dirty="0"/>
              <a:t>a most dominant intra prediction (MDIP) mode.</a:t>
            </a:r>
          </a:p>
          <a:p>
            <a:pPr marL="285750" indent="-285750">
              <a:buFont typeface="Arial" panose="020B0604020202020204" pitchFamily="34" charset="0"/>
              <a:buChar char="•"/>
            </a:pPr>
            <a:endParaRPr lang="en-CA" altLang="ko-KR" dirty="0"/>
          </a:p>
        </p:txBody>
      </p:sp>
    </p:spTree>
    <p:extLst>
      <p:ext uri="{BB962C8B-B14F-4D97-AF65-F5344CB8AC3E}">
        <p14:creationId xmlns:p14="http://schemas.microsoft.com/office/powerpoint/2010/main" val="17279939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2399" y="297537"/>
            <a:ext cx="9090889" cy="461665"/>
          </a:xfrm>
          <a:prstGeom prst="rect">
            <a:avLst/>
          </a:prstGeom>
          <a:noFill/>
        </p:spPr>
        <p:txBody>
          <a:bodyPr wrap="square" rtlCol="0" anchor="t" anchorCtr="0">
            <a:spAutoFit/>
          </a:bodyPr>
          <a:lstStyle/>
          <a:p>
            <a:pPr lvl="0"/>
            <a:r>
              <a:rPr lang="en-US" altLang="ko-KR" sz="2400" b="1" dirty="0" smtClean="0">
                <a:latin typeface="LG스마트체2.0 Regular" panose="020B0600000101010101" pitchFamily="50" charset="-127"/>
                <a:ea typeface="LG스마트체2.0 Regular" panose="020B0600000101010101" pitchFamily="50" charset="-127"/>
              </a:rPr>
              <a:t>Proposed methods</a:t>
            </a:r>
            <a:endParaRPr lang="en-US" altLang="ko-KR" sz="2400" b="1" dirty="0">
              <a:latin typeface="LG스마트체2.0 Regular" panose="020B0600000101010101" pitchFamily="50" charset="-127"/>
              <a:ea typeface="LG스마트체2.0 Regular" panose="020B0600000101010101" pitchFamily="50" charset="-127"/>
            </a:endParaRPr>
          </a:p>
        </p:txBody>
      </p:sp>
      <p:sp>
        <p:nvSpPr>
          <p:cNvPr id="8" name="Line 14"/>
          <p:cNvSpPr>
            <a:spLocks noChangeShapeType="1"/>
          </p:cNvSpPr>
          <p:nvPr/>
        </p:nvSpPr>
        <p:spPr bwMode="auto">
          <a:xfrm>
            <a:off x="-1" y="848453"/>
            <a:ext cx="9144000" cy="0"/>
          </a:xfrm>
          <a:prstGeom prst="line">
            <a:avLst/>
          </a:prstGeom>
          <a:noFill/>
          <a:ln w="9525">
            <a:solidFill>
              <a:schemeClr val="tx1"/>
            </a:solidFill>
            <a:round/>
            <a:headEnd/>
            <a:tailEnd/>
          </a:ln>
        </p:spPr>
        <p:txBody>
          <a:bodyPr/>
          <a:lstStyle/>
          <a:p>
            <a:endParaRPr lang="ko-KR" altLang="en-US" sz="1350" dirty="0"/>
          </a:p>
        </p:txBody>
      </p:sp>
      <p:sp>
        <p:nvSpPr>
          <p:cNvPr id="9" name="TextBox 8"/>
          <p:cNvSpPr txBox="1"/>
          <p:nvPr/>
        </p:nvSpPr>
        <p:spPr>
          <a:xfrm>
            <a:off x="69668" y="998611"/>
            <a:ext cx="8940982" cy="1477328"/>
          </a:xfrm>
          <a:prstGeom prst="rect">
            <a:avLst/>
          </a:prstGeom>
        </p:spPr>
        <p:txBody>
          <a:bodyPr wrap="square" rtlCol="0">
            <a:spAutoFit/>
          </a:bodyPr>
          <a:lstStyle/>
          <a:p>
            <a:pPr marL="285750" indent="-285750">
              <a:buFont typeface="Arial" panose="020B0604020202020204" pitchFamily="34" charset="0"/>
              <a:buChar char="•"/>
            </a:pPr>
            <a:r>
              <a:rPr lang="en-CA" altLang="ko-KR" dirty="0" smtClean="0"/>
              <a:t>The </a:t>
            </a:r>
            <a:r>
              <a:rPr lang="en-CA" altLang="ko-KR" dirty="0"/>
              <a:t>MDIP </a:t>
            </a:r>
            <a:r>
              <a:rPr lang="en-CA" altLang="ko-KR" dirty="0"/>
              <a:t>mode is signaled </a:t>
            </a:r>
            <a:r>
              <a:rPr lang="en-CA" altLang="ko-KR" dirty="0"/>
              <a:t>before MPM flag. </a:t>
            </a:r>
            <a:r>
              <a:rPr lang="en-CA" altLang="ko-KR" dirty="0"/>
              <a:t>So, </a:t>
            </a:r>
            <a:r>
              <a:rPr lang="en-US" altLang="ko-KR" dirty="0"/>
              <a:t>the </a:t>
            </a:r>
            <a:r>
              <a:rPr lang="en-US" altLang="ko-KR" dirty="0"/>
              <a:t>MDIP mode is excluded from MPM, secondary MPM, and </a:t>
            </a:r>
            <a:r>
              <a:rPr lang="en-US" altLang="ko-KR" dirty="0"/>
              <a:t>non-MPM </a:t>
            </a:r>
            <a:r>
              <a:rPr lang="en-US" altLang="ko-KR" dirty="0" smtClean="0"/>
              <a:t>list</a:t>
            </a:r>
            <a:r>
              <a:rPr lang="en-US" altLang="ko-KR" dirty="0"/>
              <a:t>.</a:t>
            </a:r>
            <a:endParaRPr lang="en-CA" altLang="ko-KR" dirty="0"/>
          </a:p>
          <a:p>
            <a:pPr marL="285750" indent="-285750">
              <a:buFont typeface="Arial" panose="020B0604020202020204" pitchFamily="34" charset="0"/>
              <a:buChar char="•"/>
            </a:pPr>
            <a:endParaRPr lang="en-CA" altLang="ko-KR" dirty="0"/>
          </a:p>
          <a:p>
            <a:pPr marL="285750" indent="-285750">
              <a:buFont typeface="Arial" panose="020B0604020202020204" pitchFamily="34" charset="0"/>
              <a:buChar char="•"/>
            </a:pPr>
            <a:r>
              <a:rPr lang="en-CA" altLang="ko-KR" dirty="0"/>
              <a:t>To reduce signaling overhead, 16 intra prediction </a:t>
            </a:r>
            <a:r>
              <a:rPr lang="en-CA" altLang="ko-KR" dirty="0" smtClean="0"/>
              <a:t>modes </a:t>
            </a:r>
            <a:r>
              <a:rPr lang="en-CA" altLang="ko-KR" dirty="0"/>
              <a:t>with small amplitude of </a:t>
            </a:r>
            <a:r>
              <a:rPr lang="en-CA" altLang="ko-KR" dirty="0" err="1"/>
              <a:t>HoG</a:t>
            </a:r>
            <a:r>
              <a:rPr lang="en-CA" altLang="ko-KR" dirty="0"/>
              <a:t> are also </a:t>
            </a:r>
            <a:r>
              <a:rPr lang="en-US" altLang="ko-KR" dirty="0"/>
              <a:t>excluded</a:t>
            </a:r>
            <a:r>
              <a:rPr lang="en-CA" altLang="ko-KR" dirty="0"/>
              <a:t> from MPM, SMPM, and non-MPM list.</a:t>
            </a:r>
            <a:endParaRPr lang="en-CA" altLang="ko-KR" dirty="0"/>
          </a:p>
        </p:txBody>
      </p:sp>
    </p:spTree>
    <p:extLst>
      <p:ext uri="{BB962C8B-B14F-4D97-AF65-F5344CB8AC3E}">
        <p14:creationId xmlns:p14="http://schemas.microsoft.com/office/powerpoint/2010/main" val="8625989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2399" y="297537"/>
            <a:ext cx="9090889" cy="461665"/>
          </a:xfrm>
          <a:prstGeom prst="rect">
            <a:avLst/>
          </a:prstGeom>
          <a:noFill/>
        </p:spPr>
        <p:txBody>
          <a:bodyPr wrap="square" rtlCol="0" anchor="t" anchorCtr="0">
            <a:spAutoFit/>
          </a:bodyPr>
          <a:lstStyle/>
          <a:p>
            <a:pPr lvl="0"/>
            <a:r>
              <a:rPr lang="en-US" altLang="ko-KR" sz="2400" b="1" dirty="0" smtClean="0">
                <a:latin typeface="LG스마트체2.0 Regular" panose="020B0600000101010101" pitchFamily="50" charset="-127"/>
                <a:ea typeface="LG스마트체2.0 Regular" panose="020B0600000101010101" pitchFamily="50" charset="-127"/>
              </a:rPr>
              <a:t>Experimental results</a:t>
            </a:r>
            <a:endParaRPr lang="en-US" altLang="ko-KR" sz="2400" b="1" dirty="0">
              <a:latin typeface="LG스마트체2.0 Regular" panose="020B0600000101010101" pitchFamily="50" charset="-127"/>
              <a:ea typeface="LG스마트체2.0 Regular" panose="020B0600000101010101" pitchFamily="50" charset="-127"/>
            </a:endParaRPr>
          </a:p>
        </p:txBody>
      </p:sp>
      <p:sp>
        <p:nvSpPr>
          <p:cNvPr id="8" name="Line 14"/>
          <p:cNvSpPr>
            <a:spLocks noChangeShapeType="1"/>
          </p:cNvSpPr>
          <p:nvPr/>
        </p:nvSpPr>
        <p:spPr bwMode="auto">
          <a:xfrm>
            <a:off x="-1" y="848453"/>
            <a:ext cx="9144000" cy="0"/>
          </a:xfrm>
          <a:prstGeom prst="line">
            <a:avLst/>
          </a:prstGeom>
          <a:noFill/>
          <a:ln w="9525">
            <a:solidFill>
              <a:schemeClr val="tx1"/>
            </a:solidFill>
            <a:round/>
            <a:headEnd/>
            <a:tailEnd/>
          </a:ln>
        </p:spPr>
        <p:txBody>
          <a:bodyPr/>
          <a:lstStyle/>
          <a:p>
            <a:endParaRPr lang="ko-KR" altLang="en-US" sz="1350" dirty="0"/>
          </a:p>
        </p:txBody>
      </p:sp>
      <p:sp>
        <p:nvSpPr>
          <p:cNvPr id="4" name="TextBox 3"/>
          <p:cNvSpPr txBox="1"/>
          <p:nvPr/>
        </p:nvSpPr>
        <p:spPr>
          <a:xfrm>
            <a:off x="69668" y="998611"/>
            <a:ext cx="8940982" cy="369332"/>
          </a:xfrm>
          <a:prstGeom prst="rect">
            <a:avLst/>
          </a:prstGeom>
        </p:spPr>
        <p:txBody>
          <a:bodyPr wrap="square" rtlCol="0">
            <a:spAutoFit/>
          </a:bodyPr>
          <a:lstStyle/>
          <a:p>
            <a:pPr marL="285750" indent="-285750">
              <a:buFont typeface="Arial" panose="020B0604020202020204" pitchFamily="34" charset="0"/>
              <a:buChar char="•"/>
            </a:pPr>
            <a:r>
              <a:rPr lang="en-CA" altLang="ko-KR" dirty="0" smtClean="0"/>
              <a:t>Anchor : ECM-14.0 under CTC</a:t>
            </a:r>
          </a:p>
        </p:txBody>
      </p:sp>
      <p:graphicFrame>
        <p:nvGraphicFramePr>
          <p:cNvPr id="2" name="표 1"/>
          <p:cNvGraphicFramePr>
            <a:graphicFrameLocks noGrp="1"/>
          </p:cNvGraphicFramePr>
          <p:nvPr>
            <p:extLst>
              <p:ext uri="{D42A27DB-BD31-4B8C-83A1-F6EECF244321}">
                <p14:modId xmlns:p14="http://schemas.microsoft.com/office/powerpoint/2010/main" val="3090030752"/>
              </p:ext>
            </p:extLst>
          </p:nvPr>
        </p:nvGraphicFramePr>
        <p:xfrm>
          <a:off x="202043" y="2715413"/>
          <a:ext cx="4103256" cy="2138433"/>
        </p:xfrm>
        <a:graphic>
          <a:graphicData uri="http://schemas.openxmlformats.org/drawingml/2006/table">
            <a:tbl>
              <a:tblPr/>
              <a:tblGrid>
                <a:gridCol w="683876">
                  <a:extLst>
                    <a:ext uri="{9D8B030D-6E8A-4147-A177-3AD203B41FA5}">
                      <a16:colId xmlns:a16="http://schemas.microsoft.com/office/drawing/2014/main" val="3026212619"/>
                    </a:ext>
                  </a:extLst>
                </a:gridCol>
                <a:gridCol w="683876">
                  <a:extLst>
                    <a:ext uri="{9D8B030D-6E8A-4147-A177-3AD203B41FA5}">
                      <a16:colId xmlns:a16="http://schemas.microsoft.com/office/drawing/2014/main" val="3730883540"/>
                    </a:ext>
                  </a:extLst>
                </a:gridCol>
                <a:gridCol w="683876">
                  <a:extLst>
                    <a:ext uri="{9D8B030D-6E8A-4147-A177-3AD203B41FA5}">
                      <a16:colId xmlns:a16="http://schemas.microsoft.com/office/drawing/2014/main" val="1939324670"/>
                    </a:ext>
                  </a:extLst>
                </a:gridCol>
                <a:gridCol w="683876">
                  <a:extLst>
                    <a:ext uri="{9D8B030D-6E8A-4147-A177-3AD203B41FA5}">
                      <a16:colId xmlns:a16="http://schemas.microsoft.com/office/drawing/2014/main" val="1661328520"/>
                    </a:ext>
                  </a:extLst>
                </a:gridCol>
                <a:gridCol w="683876">
                  <a:extLst>
                    <a:ext uri="{9D8B030D-6E8A-4147-A177-3AD203B41FA5}">
                      <a16:colId xmlns:a16="http://schemas.microsoft.com/office/drawing/2014/main" val="2249659968"/>
                    </a:ext>
                  </a:extLst>
                </a:gridCol>
                <a:gridCol w="683876">
                  <a:extLst>
                    <a:ext uri="{9D8B030D-6E8A-4147-A177-3AD203B41FA5}">
                      <a16:colId xmlns:a16="http://schemas.microsoft.com/office/drawing/2014/main" val="1001116407"/>
                    </a:ext>
                  </a:extLst>
                </a:gridCol>
              </a:tblGrid>
              <a:tr h="194403">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All Intra Main10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575262848"/>
                  </a:ext>
                </a:extLst>
              </a:tr>
              <a:tr h="194403">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Over </a:t>
                      </a:r>
                      <a:r>
                        <a:rPr lang="en-US" sz="900" b="1" i="0" u="none" strike="noStrike" dirty="0" smtClean="0">
                          <a:solidFill>
                            <a:srgbClr val="000000"/>
                          </a:solidFill>
                          <a:effectLst/>
                          <a:latin typeface="Arial" panose="020B0604020202020204" pitchFamily="34" charset="0"/>
                          <a:ea typeface="맑은 고딕" panose="020B0503020000020004" pitchFamily="50" charset="-127"/>
                        </a:rPr>
                        <a:t>ECM-14.0</a:t>
                      </a: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64737451"/>
                  </a:ext>
                </a:extLst>
              </a:tr>
              <a:tr h="194403">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833599"/>
                  </a:ext>
                </a:extLst>
              </a:tr>
              <a:tr h="194403">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-0.11%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-0.20%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101.2%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18139602"/>
                  </a:ext>
                </a:extLst>
              </a:tr>
              <a:tr h="194403">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-0.03%</a:t>
                      </a:r>
                    </a:p>
                  </a:txBody>
                  <a:tcPr marL="9525" marR="9525" marT="9525"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94840041"/>
                  </a:ext>
                </a:extLst>
              </a:tr>
              <a:tr h="194403">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-0.06%</a:t>
                      </a:r>
                    </a:p>
                  </a:txBody>
                  <a:tcPr marL="9525" marR="9525" marT="9525"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27868001"/>
                  </a:ext>
                </a:extLst>
              </a:tr>
              <a:tr h="194403">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9525" marR="9525" marT="9525"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68915478"/>
                  </a:ext>
                </a:extLst>
              </a:tr>
              <a:tr h="194403">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0.08%</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101.5%</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2181353"/>
                  </a:ext>
                </a:extLst>
              </a:tr>
              <a:tr h="194403">
                <a:tc>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101.5%</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101.4%</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0457942"/>
                  </a:ext>
                </a:extLst>
              </a:tr>
              <a:tr h="194403">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102.4%</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103.6%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83683078"/>
                  </a:ext>
                </a:extLst>
              </a:tr>
              <a:tr h="194403">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-0.13%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-0.08%</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0.05%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100.7%</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7130979"/>
                  </a:ext>
                </a:extLst>
              </a:tr>
            </a:tbl>
          </a:graphicData>
        </a:graphic>
      </p:graphicFrame>
      <p:graphicFrame>
        <p:nvGraphicFramePr>
          <p:cNvPr id="3" name="표 2"/>
          <p:cNvGraphicFramePr>
            <a:graphicFrameLocks noGrp="1"/>
          </p:cNvGraphicFramePr>
          <p:nvPr>
            <p:extLst>
              <p:ext uri="{D42A27DB-BD31-4B8C-83A1-F6EECF244321}">
                <p14:modId xmlns:p14="http://schemas.microsoft.com/office/powerpoint/2010/main" val="2711347587"/>
              </p:ext>
            </p:extLst>
          </p:nvPr>
        </p:nvGraphicFramePr>
        <p:xfrm>
          <a:off x="4514850" y="2715413"/>
          <a:ext cx="4495800" cy="2138433"/>
        </p:xfrm>
        <a:graphic>
          <a:graphicData uri="http://schemas.openxmlformats.org/drawingml/2006/table">
            <a:tbl>
              <a:tblPr/>
              <a:tblGrid>
                <a:gridCol w="749300">
                  <a:extLst>
                    <a:ext uri="{9D8B030D-6E8A-4147-A177-3AD203B41FA5}">
                      <a16:colId xmlns:a16="http://schemas.microsoft.com/office/drawing/2014/main" val="2806738472"/>
                    </a:ext>
                  </a:extLst>
                </a:gridCol>
                <a:gridCol w="749300">
                  <a:extLst>
                    <a:ext uri="{9D8B030D-6E8A-4147-A177-3AD203B41FA5}">
                      <a16:colId xmlns:a16="http://schemas.microsoft.com/office/drawing/2014/main" val="1974063453"/>
                    </a:ext>
                  </a:extLst>
                </a:gridCol>
                <a:gridCol w="749300">
                  <a:extLst>
                    <a:ext uri="{9D8B030D-6E8A-4147-A177-3AD203B41FA5}">
                      <a16:colId xmlns:a16="http://schemas.microsoft.com/office/drawing/2014/main" val="3521165377"/>
                    </a:ext>
                  </a:extLst>
                </a:gridCol>
                <a:gridCol w="749300">
                  <a:extLst>
                    <a:ext uri="{9D8B030D-6E8A-4147-A177-3AD203B41FA5}">
                      <a16:colId xmlns:a16="http://schemas.microsoft.com/office/drawing/2014/main" val="1600562235"/>
                    </a:ext>
                  </a:extLst>
                </a:gridCol>
                <a:gridCol w="749300">
                  <a:extLst>
                    <a:ext uri="{9D8B030D-6E8A-4147-A177-3AD203B41FA5}">
                      <a16:colId xmlns:a16="http://schemas.microsoft.com/office/drawing/2014/main" val="3316354793"/>
                    </a:ext>
                  </a:extLst>
                </a:gridCol>
                <a:gridCol w="749300">
                  <a:extLst>
                    <a:ext uri="{9D8B030D-6E8A-4147-A177-3AD203B41FA5}">
                      <a16:colId xmlns:a16="http://schemas.microsoft.com/office/drawing/2014/main" val="4217507751"/>
                    </a:ext>
                  </a:extLst>
                </a:gridCol>
              </a:tblGrid>
              <a:tr h="194403">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918668582"/>
                  </a:ext>
                </a:extLst>
              </a:tr>
              <a:tr h="194403">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Over </a:t>
                      </a:r>
                      <a:r>
                        <a:rPr lang="en-US" sz="900" b="1" i="0" u="none" strike="noStrike" dirty="0" smtClean="0">
                          <a:solidFill>
                            <a:srgbClr val="000000"/>
                          </a:solidFill>
                          <a:effectLst/>
                          <a:latin typeface="Arial" panose="020B0604020202020204" pitchFamily="34" charset="0"/>
                          <a:ea typeface="맑은 고딕" panose="020B0503020000020004" pitchFamily="50" charset="-127"/>
                        </a:rPr>
                        <a:t>ECM-14.0</a:t>
                      </a: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078205998"/>
                  </a:ext>
                </a:extLst>
              </a:tr>
              <a:tr h="194403">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9593434"/>
                  </a:ext>
                </a:extLst>
              </a:tr>
              <a:tr h="194403">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71104976"/>
                  </a:ext>
                </a:extLst>
              </a:tr>
              <a:tr h="194403">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-0.05%</a:t>
                      </a:r>
                    </a:p>
                  </a:txBody>
                  <a:tcPr marL="9525" marR="9525" marT="9525"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66634005"/>
                  </a:ext>
                </a:extLst>
              </a:tr>
              <a:tr h="194403">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-0.08%</a:t>
                      </a:r>
                    </a:p>
                  </a:txBody>
                  <a:tcPr marL="9525" marR="9525" marT="9525"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100.4%</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30208689"/>
                  </a:ext>
                </a:extLst>
              </a:tr>
              <a:tr h="194403">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-0.24%</a:t>
                      </a:r>
                    </a:p>
                  </a:txBody>
                  <a:tcPr marL="9525" marR="9525" marT="9525"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100.5%</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05782504"/>
                  </a:ext>
                </a:extLst>
              </a:tr>
              <a:tr h="194403">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7271854"/>
                  </a:ext>
                </a:extLst>
              </a:tr>
              <a:tr h="194403">
                <a:tc>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-0.13%</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5202886"/>
                  </a:ext>
                </a:extLst>
              </a:tr>
              <a:tr h="194403">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-0.28%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-0.31%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41975546"/>
                  </a:ext>
                </a:extLst>
              </a:tr>
              <a:tr h="194403">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-0.44%</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-0.18%</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100.5%</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9713052"/>
                  </a:ext>
                </a:extLst>
              </a:tr>
            </a:tbl>
          </a:graphicData>
        </a:graphic>
      </p:graphicFrame>
    </p:spTree>
    <p:extLst>
      <p:ext uri="{BB962C8B-B14F-4D97-AF65-F5344CB8AC3E}">
        <p14:creationId xmlns:p14="http://schemas.microsoft.com/office/powerpoint/2010/main" val="21725385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14"/>
          <p:cNvSpPr>
            <a:spLocks noChangeShapeType="1"/>
          </p:cNvSpPr>
          <p:nvPr/>
        </p:nvSpPr>
        <p:spPr bwMode="auto">
          <a:xfrm>
            <a:off x="-1" y="848453"/>
            <a:ext cx="9144000" cy="0"/>
          </a:xfrm>
          <a:prstGeom prst="line">
            <a:avLst/>
          </a:prstGeom>
          <a:noFill/>
          <a:ln w="9525">
            <a:solidFill>
              <a:schemeClr val="tx1"/>
            </a:solidFill>
            <a:round/>
            <a:headEnd/>
            <a:tailEnd/>
          </a:ln>
        </p:spPr>
        <p:txBody>
          <a:bodyPr/>
          <a:lstStyle/>
          <a:p>
            <a:endParaRPr lang="ko-KR" altLang="en-US" sz="1350" dirty="0"/>
          </a:p>
        </p:txBody>
      </p:sp>
      <p:sp>
        <p:nvSpPr>
          <p:cNvPr id="5" name="TextBox 4"/>
          <p:cNvSpPr txBox="1"/>
          <p:nvPr/>
        </p:nvSpPr>
        <p:spPr>
          <a:xfrm>
            <a:off x="-1" y="297537"/>
            <a:ext cx="9090889" cy="461665"/>
          </a:xfrm>
          <a:prstGeom prst="rect">
            <a:avLst/>
          </a:prstGeom>
          <a:noFill/>
        </p:spPr>
        <p:txBody>
          <a:bodyPr wrap="square" rtlCol="0" anchor="t" anchorCtr="0">
            <a:spAutoFit/>
          </a:bodyPr>
          <a:lstStyle>
            <a:defPPr>
              <a:defRPr lang="ko-KR"/>
            </a:defPPr>
            <a:lvl1pPr>
              <a:defRPr sz="2400" b="1"/>
            </a:lvl1pPr>
          </a:lstStyle>
          <a:p>
            <a:pPr lvl="0"/>
            <a:r>
              <a:rPr lang="en-US" altLang="ko-KR" dirty="0">
                <a:latin typeface="LG스마트체2.0 Regular" panose="020B0600000101010101" pitchFamily="50" charset="-127"/>
                <a:ea typeface="LG스마트체2.0 Regular" panose="020B0600000101010101" pitchFamily="50" charset="-127"/>
              </a:rPr>
              <a:t>Conclusion</a:t>
            </a:r>
          </a:p>
        </p:txBody>
      </p:sp>
      <p:sp>
        <p:nvSpPr>
          <p:cNvPr id="11" name="TextBox 10"/>
          <p:cNvSpPr txBox="1"/>
          <p:nvPr/>
        </p:nvSpPr>
        <p:spPr>
          <a:xfrm>
            <a:off x="69668" y="998611"/>
            <a:ext cx="9074332" cy="3831818"/>
          </a:xfrm>
          <a:prstGeom prst="rect">
            <a:avLst/>
          </a:prstGeom>
        </p:spPr>
        <p:txBody>
          <a:bodyPr wrap="square" rtlCol="0">
            <a:spAutoFit/>
          </a:bodyPr>
          <a:lstStyle/>
          <a:p>
            <a:pPr marL="285750" indent="-285750">
              <a:buFont typeface="Arial" panose="020B0604020202020204" pitchFamily="34" charset="0"/>
              <a:buChar char="•"/>
            </a:pPr>
            <a:r>
              <a:rPr lang="en-CA" altLang="ko-KR" dirty="0"/>
              <a:t>This contribution proposes the MDIP mode derived from </a:t>
            </a:r>
            <a:r>
              <a:rPr lang="en-CA" altLang="ko-KR" dirty="0" err="1"/>
              <a:t>HoG</a:t>
            </a:r>
            <a:r>
              <a:rPr lang="en-CA" altLang="ko-KR" dirty="0"/>
              <a:t>, and the MDIP mode is signaled to indicate its usage. To further reduce signaling overhead, 16 intra prediction mode that is irrelevant for the current block is also excluded from  MPM, SMPM and non-MPM.</a:t>
            </a:r>
          </a:p>
          <a:p>
            <a:pPr marL="285750" indent="-285750">
              <a:buFont typeface="Arial" panose="020B0604020202020204" pitchFamily="34" charset="0"/>
              <a:buChar char="•"/>
            </a:pPr>
            <a:endParaRPr lang="en-CA" altLang="ko-KR" dirty="0"/>
          </a:p>
          <a:p>
            <a:pPr marL="285750" indent="-285750">
              <a:lnSpc>
                <a:spcPct val="150000"/>
              </a:lnSpc>
              <a:buFont typeface="Arial" panose="020B0604020202020204" pitchFamily="34" charset="0"/>
              <a:buChar char="•"/>
            </a:pPr>
            <a:r>
              <a:rPr lang="en-US" altLang="ko-KR" dirty="0"/>
              <a:t>It provides coding gains </a:t>
            </a:r>
            <a:r>
              <a:rPr lang="en-US" altLang="ko-KR" dirty="0" smtClean="0"/>
              <a:t>:</a:t>
            </a:r>
          </a:p>
          <a:p>
            <a:pPr>
              <a:lnSpc>
                <a:spcPct val="150000"/>
              </a:lnSpc>
            </a:pPr>
            <a:r>
              <a:rPr lang="en-US" altLang="ko-KR" dirty="0" smtClean="0"/>
              <a:t>      -  </a:t>
            </a:r>
            <a:r>
              <a:rPr lang="en-US" altLang="ko-KR" dirty="0"/>
              <a:t>For </a:t>
            </a:r>
            <a:r>
              <a:rPr lang="en-US" altLang="ko-KR" dirty="0"/>
              <a:t>AI configuration: -</a:t>
            </a:r>
            <a:r>
              <a:rPr lang="en-US" altLang="ko-KR" dirty="0"/>
              <a:t>0.09%/-</a:t>
            </a:r>
            <a:r>
              <a:rPr lang="en-US" altLang="ko-KR" dirty="0"/>
              <a:t>0.04</a:t>
            </a:r>
            <a:r>
              <a:rPr lang="en-US" altLang="ko-KR" dirty="0"/>
              <a:t>%/-0.02%, 101.5%(</a:t>
            </a:r>
            <a:r>
              <a:rPr lang="en-US" altLang="ko-KR" dirty="0" err="1"/>
              <a:t>EncT</a:t>
            </a:r>
            <a:r>
              <a:rPr lang="en-US" altLang="ko-KR" dirty="0"/>
              <a:t>), </a:t>
            </a:r>
            <a:r>
              <a:rPr lang="en-US" altLang="ko-KR" dirty="0"/>
              <a:t>101.4</a:t>
            </a:r>
            <a:r>
              <a:rPr lang="en-US" altLang="ko-KR" dirty="0"/>
              <a:t>%(</a:t>
            </a:r>
            <a:r>
              <a:rPr lang="en-US" altLang="ko-KR" dirty="0" err="1"/>
              <a:t>DecT</a:t>
            </a:r>
            <a:r>
              <a:rPr lang="en-US" altLang="ko-KR" dirty="0"/>
              <a:t>)</a:t>
            </a:r>
            <a:endParaRPr lang="ko-KR" altLang="ko-KR" dirty="0"/>
          </a:p>
          <a:p>
            <a:pPr hangingPunct="0"/>
            <a:r>
              <a:rPr lang="en-US" altLang="ko-KR" dirty="0"/>
              <a:t>      -  For </a:t>
            </a:r>
            <a:r>
              <a:rPr lang="en-US" altLang="ko-KR" dirty="0"/>
              <a:t>RA </a:t>
            </a:r>
            <a:r>
              <a:rPr lang="en-US" altLang="ko-KR" dirty="0"/>
              <a:t>configuration: -0.03%/-0.13%/0.05%, 100.3%(</a:t>
            </a:r>
            <a:r>
              <a:rPr lang="en-US" altLang="ko-KR" dirty="0" err="1"/>
              <a:t>EncT</a:t>
            </a:r>
            <a:r>
              <a:rPr lang="en-US" altLang="ko-KR" dirty="0"/>
              <a:t>), </a:t>
            </a:r>
            <a:r>
              <a:rPr lang="en-US" altLang="ko-KR" dirty="0"/>
              <a:t>99.9%(</a:t>
            </a:r>
            <a:r>
              <a:rPr lang="en-US" altLang="ko-KR" dirty="0" err="1"/>
              <a:t>DecT</a:t>
            </a:r>
            <a:r>
              <a:rPr lang="en-US" altLang="ko-KR" dirty="0"/>
              <a:t>)</a:t>
            </a:r>
          </a:p>
          <a:p>
            <a:pPr marL="285750" indent="-285750">
              <a:lnSpc>
                <a:spcPct val="150000"/>
              </a:lnSpc>
              <a:buFont typeface="Arial" panose="020B0604020202020204" pitchFamily="34" charset="0"/>
              <a:buChar char="•"/>
            </a:pPr>
            <a:endParaRPr lang="en-US" altLang="ko-KR" dirty="0"/>
          </a:p>
          <a:p>
            <a:pPr marL="285750" indent="-285750">
              <a:lnSpc>
                <a:spcPct val="150000"/>
              </a:lnSpc>
              <a:buFont typeface="Arial" panose="020B0604020202020204" pitchFamily="34" charset="0"/>
              <a:buChar char="•"/>
            </a:pPr>
            <a:r>
              <a:rPr lang="en-CA" altLang="ko-KR" dirty="0"/>
              <a:t>It </a:t>
            </a:r>
            <a:r>
              <a:rPr lang="en-CA" altLang="ko-KR" dirty="0"/>
              <a:t>is suggested to study this proposal in next </a:t>
            </a:r>
            <a:r>
              <a:rPr lang="en-CA" altLang="ko-KR" dirty="0"/>
              <a:t>round </a:t>
            </a:r>
            <a:r>
              <a:rPr lang="en-CA" altLang="ko-KR" dirty="0" smtClean="0"/>
              <a:t>EE.</a:t>
            </a:r>
            <a:endParaRPr lang="en-CA" altLang="ko-KR" dirty="0"/>
          </a:p>
          <a:p>
            <a:pPr marL="285750" indent="-285750">
              <a:lnSpc>
                <a:spcPct val="150000"/>
              </a:lnSpc>
              <a:buFont typeface="Arial" panose="020B0604020202020204" pitchFamily="34" charset="0"/>
              <a:buChar char="•"/>
            </a:pPr>
            <a:endParaRPr lang="en-CA" altLang="ko-KR" dirty="0"/>
          </a:p>
        </p:txBody>
      </p:sp>
    </p:spTree>
    <p:extLst>
      <p:ext uri="{BB962C8B-B14F-4D97-AF65-F5344CB8AC3E}">
        <p14:creationId xmlns:p14="http://schemas.microsoft.com/office/powerpoint/2010/main" val="115882559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17784</TotalTime>
  <Words>596</Words>
  <Application>Microsoft Office PowerPoint</Application>
  <PresentationFormat>화면 슬라이드 쇼(4:3)</PresentationFormat>
  <Paragraphs>147</Paragraphs>
  <Slides>6</Slides>
  <Notes>6</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6</vt:i4>
      </vt:variant>
    </vt:vector>
  </HeadingPairs>
  <TitlesOfParts>
    <vt:vector size="13" baseType="lpstr">
      <vt:lpstr>LG스마트체2.0 Regular</vt:lpstr>
      <vt:lpstr>Söhne</vt:lpstr>
      <vt:lpstr>맑은 고딕</vt:lpstr>
      <vt:lpstr>Arial</vt:lpstr>
      <vt:lpstr>Calibri</vt:lpstr>
      <vt:lpstr>Calibri Light</vt:lpstr>
      <vt:lpstr>Office 테마</vt:lpstr>
      <vt:lpstr>Non-EE2: Intra mode coding based on HoG of neighboring templates (JVET-AJ0102)</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김철근/책임연구원/ICT기술센터 C&amp;M표준(연)NGVC Task(chulkeun.kim@lge.com)</dc:creator>
  <cp:lastModifiedBy>Myungoh hong/NGVC Task</cp:lastModifiedBy>
  <cp:revision>292</cp:revision>
  <cp:lastPrinted>2023-01-10T06:56:04Z</cp:lastPrinted>
  <dcterms:created xsi:type="dcterms:W3CDTF">2020-06-23T08:03:03Z</dcterms:created>
  <dcterms:modified xsi:type="dcterms:W3CDTF">2024-11-02T20:30:58Z</dcterms:modified>
</cp:coreProperties>
</file>