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3"/>
    <p:sldMasterId id="2147483654" r:id="rId4"/>
  </p:sldMasterIdLst>
  <p:notesMasterIdLst>
    <p:notesMasterId r:id="rId6"/>
  </p:notesMasterIdLst>
  <p:handoutMasterIdLst>
    <p:handoutMasterId r:id="rId13"/>
  </p:handoutMasterIdLst>
  <p:sldIdLst>
    <p:sldId id="2775" r:id="rId5"/>
    <p:sldId id="2778" r:id="rId7"/>
    <p:sldId id="2797" r:id="rId8"/>
    <p:sldId id="2805" r:id="rId9"/>
    <p:sldId id="2793" r:id="rId10"/>
    <p:sldId id="2785" r:id="rId11"/>
    <p:sldId id="259" r:id="rId12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7"/>
    </p:embeddedFont>
    <p:embeddedFont>
      <p:font typeface="等线" panose="02010600030101010101" pitchFamily="2" charset="-122"/>
      <p:regular r:id="rId18"/>
    </p:embeddedFont>
    <p:embeddedFont>
      <p:font typeface="汉仪雅酷黑 95W" panose="020B0A04020202020204" charset="-122"/>
      <p:bold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8" userDrawn="1">
          <p15:clr>
            <a:srgbClr val="A4A3A4"/>
          </p15:clr>
        </p15:guide>
        <p15:guide id="2" orient="horz" pos="349" userDrawn="1">
          <p15:clr>
            <a:srgbClr val="A4A3A4"/>
          </p15:clr>
        </p15:guide>
        <p15:guide id="3" orient="horz" pos="474" userDrawn="1">
          <p15:clr>
            <a:srgbClr val="A4A3A4"/>
          </p15:clr>
        </p15:guide>
        <p15:guide id="4" orient="horz" pos="2981" userDrawn="1">
          <p15:clr>
            <a:srgbClr val="A4A3A4"/>
          </p15:clr>
        </p15:guide>
        <p15:guide id="5" orient="horz" pos="2684" userDrawn="1">
          <p15:clr>
            <a:srgbClr val="A4A3A4"/>
          </p15:clr>
        </p15:guide>
        <p15:guide id="6" pos="3036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485" userDrawn="1">
          <p15:clr>
            <a:srgbClr val="A4A3A4"/>
          </p15:clr>
        </p15:guide>
        <p15:guide id="10" pos="2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27"/>
    <p:restoredTop sz="98229" autoAdjust="0"/>
  </p:normalViewPr>
  <p:slideViewPr>
    <p:cSldViewPr snapToObjects="1" showGuides="1">
      <p:cViewPr varScale="1">
        <p:scale>
          <a:sx n="149" d="100"/>
          <a:sy n="149" d="100"/>
        </p:scale>
        <p:origin x="176" y="320"/>
      </p:cViewPr>
      <p:guideLst>
        <p:guide orient="horz" pos="1728"/>
        <p:guide orient="horz" pos="349"/>
        <p:guide orient="horz" pos="474"/>
        <p:guide orient="horz" pos="2981"/>
        <p:guide orient="horz" pos="2684"/>
        <p:guide pos="3036"/>
        <p:guide pos="5561"/>
        <p:guide pos="5485"/>
        <p:guide pos="2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9.xml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4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2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4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emf"/><Relationship Id="rId6" Type="http://schemas.openxmlformats.org/officeDocument/2006/relationships/oleObject" Target="../embeddings/oleObject2.bin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2931790"/>
            <a:ext cx="7344816" cy="721995"/>
          </a:xfrm>
        </p:spPr>
        <p:txBody>
          <a:bodyPr/>
          <a:lstStyle/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Yutian Liu, Yongkai Huo(Transsion)</a:t>
            </a:r>
            <a:endParaRPr lang="en-US" altLang="zh-CN" sz="1800" dirty="0" err="1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Gang Li, Junjie Chen, Lei Luo, Hongwei Guo, Ce Zhu(UESTC)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79512" y="1815767"/>
            <a:ext cx="8784976" cy="82994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Non-EE2: OBIC with improved sampling strategy and scaling weights</a:t>
            </a:r>
            <a:endParaRPr lang="en-US" altLang="zh-CN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标题 3"/>
          <p:cNvSpPr txBox="1"/>
          <p:nvPr/>
        </p:nvSpPr>
        <p:spPr>
          <a:xfrm>
            <a:off x="179512" y="1460147"/>
            <a:ext cx="8784976" cy="4603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JVET-AJ0098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31540" y="170420"/>
            <a:ext cx="8276400" cy="583565"/>
          </a:xfrm>
        </p:spPr>
        <p:txBody>
          <a:bodyPr/>
          <a:lstStyle/>
          <a:p>
            <a:r>
              <a:rPr kumimoji="1" lang="en-US" altLang="zh-CN">
                <a:sym typeface="+mn-ea"/>
              </a:rPr>
              <a:t>Introduction</a:t>
            </a:r>
            <a:endParaRPr lang="zh-CN" altLang="en-US" dirty="0"/>
          </a:p>
        </p:txBody>
      </p:sp>
      <p:sp>
        <p:nvSpPr>
          <p:cNvPr id="11" name="Content Placeholder 2"/>
          <p:cNvSpPr txBox="1"/>
          <p:nvPr/>
        </p:nvSpPr>
        <p:spPr>
          <a:xfrm>
            <a:off x="233466" y="807554"/>
            <a:ext cx="8839033" cy="36291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1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/>
              <a:t>OBIC in ECM14.0</a:t>
            </a:r>
            <a:r>
              <a:rPr lang="zh-CN" altLang="en-US" sz="1600" dirty="0"/>
              <a:t>：</a:t>
            </a:r>
            <a:endParaRPr lang="zh-CN" altLang="en-US" sz="1600" dirty="0"/>
          </a:p>
          <a:p>
            <a:pPr lvl="1">
              <a:lnSpc>
                <a:spcPct val="150000"/>
              </a:lnSpc>
            </a:pPr>
            <a:r>
              <a:rPr lang="en-US" sz="1440" dirty="0">
                <a:sym typeface="+mn-ea"/>
              </a:rPr>
              <a:t>The spatial neighboring blocks of the current block are identified using 13 adjacent and 18 non-adjacent sampling points.</a:t>
            </a:r>
            <a:endParaRPr lang="en-US" sz="1440" dirty="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en-US" sz="1440" dirty="0">
                <a:sym typeface="+mn-ea"/>
              </a:rPr>
              <a:t>For DIMD, TIMD, SG</a:t>
            </a:r>
            <a:r>
              <a:rPr lang="en-US" sz="1440" dirty="0">
                <a:sym typeface="+mn-ea"/>
              </a:rPr>
              <a:t>P</a:t>
            </a:r>
            <a:r>
              <a:rPr lang="en-US" sz="1440" dirty="0">
                <a:sym typeface="+mn-ea"/>
              </a:rPr>
              <a:t>M, or OBIC blocks</a:t>
            </a:r>
            <a:r>
              <a:rPr lang="en-US" altLang="zh-CN" sz="1440" dirty="0">
                <a:sym typeface="+mn-ea"/>
              </a:rPr>
              <a:t>, </a:t>
            </a:r>
            <a:r>
              <a:rPr lang="en-US" sz="1440" dirty="0"/>
              <a:t>it may produce multiple area-related amplitudes corresponding to different angular modes.</a:t>
            </a:r>
            <a:endParaRPr lang="en-US" sz="144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170420"/>
            <a:ext cx="8276400" cy="583565"/>
          </a:xfrm>
        </p:spPr>
        <p:txBody>
          <a:bodyPr/>
          <a:p>
            <a:r>
              <a:rPr lang="en-US" dirty="0">
                <a:sym typeface="+mn-ea"/>
              </a:rPr>
              <a:t>Proposed Method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913790"/>
            <a:ext cx="8276400" cy="3949200"/>
          </a:xfrm>
        </p:spPr>
        <p:txBody>
          <a:bodyPr>
            <a:normAutofit fontScale="90000"/>
          </a:bodyPr>
          <a:p>
            <a:r>
              <a:rPr lang="zh-CN" altLang="en-US"/>
              <a:t>Aspect #1.</a:t>
            </a:r>
            <a:r>
              <a:rPr lang="en-US" altLang="zh-CN"/>
              <a:t> </a:t>
            </a:r>
            <a:r>
              <a:rPr lang="zh-CN" altLang="en-US"/>
              <a:t>Sampling strategy of spatial neighborhood blocks</a:t>
            </a:r>
            <a:endParaRPr lang="zh-CN" altLang="en-US"/>
          </a:p>
          <a:p>
            <a:pPr lvl="1"/>
            <a:r>
              <a:rPr lang="en-US" altLang="zh-CN">
                <a:sym typeface="+mn-ea"/>
              </a:rPr>
              <a:t>F</a:t>
            </a:r>
            <a:r>
              <a:rPr lang="zh-CN" altLang="en-US">
                <a:sym typeface="+mn-ea"/>
              </a:rPr>
              <a:t>or adjacent sampling points, we extend the number from 13 to 21</a:t>
            </a:r>
            <a:r>
              <a:rPr lang="en-US" altLang="zh-CN">
                <a:sym typeface="+mn-ea"/>
              </a:rPr>
              <a:t>. These points</a:t>
            </a:r>
            <a:r>
              <a:rPr lang="zh-CN" altLang="en-US">
                <a:sym typeface="+mn-ea"/>
              </a:rPr>
              <a:t> </a:t>
            </a:r>
            <a:r>
              <a:rPr lang="zh-CN" altLang="en-US"/>
              <a:t>are selected from the top area, left area, and top-left area of the current block for locating the adjacent spatial neighborhood blocks. </a:t>
            </a:r>
            <a:endParaRPr lang="zh-CN" altLang="en-US"/>
          </a:p>
          <a:p>
            <a:pPr lvl="1"/>
            <a:r>
              <a:rPr lang="en-US" altLang="zh-CN">
                <a:sym typeface="+mn-ea"/>
              </a:rPr>
              <a:t>F</a:t>
            </a:r>
            <a:r>
              <a:rPr lang="zh-CN" altLang="en-US">
                <a:sym typeface="+mn-ea"/>
              </a:rPr>
              <a:t>or </a:t>
            </a:r>
            <a:r>
              <a:rPr lang="zh-CN" altLang="en-US">
                <a:sym typeface="+mn-ea"/>
              </a:rPr>
              <a:t>non-</a:t>
            </a:r>
            <a:r>
              <a:rPr lang="zh-CN" altLang="en-US">
                <a:sym typeface="+mn-ea"/>
              </a:rPr>
              <a:t>adjacent sampling points, </a:t>
            </a:r>
            <a:r>
              <a:rPr lang="zh-CN" altLang="en-US"/>
              <a:t>we extend the number from 18 to 48</a:t>
            </a:r>
            <a:r>
              <a:rPr lang="en-US" altLang="zh-CN"/>
              <a:t>.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7" name="对象 -2147482623"/>
          <p:cNvGraphicFramePr/>
          <p:nvPr>
            <p:custDataLst>
              <p:tags r:id="rId1"/>
            </p:custDataLst>
          </p:nvPr>
        </p:nvGraphicFramePr>
        <p:xfrm>
          <a:off x="5576570" y="2558415"/>
          <a:ext cx="1574800" cy="1525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503420" imgH="4139565" progId="Visio.Drawing.15">
                  <p:embed/>
                </p:oleObj>
              </mc:Choice>
              <mc:Fallback>
                <p:oleObj name="" r:id="rId2" imgW="4503420" imgH="4139565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76570" y="2558415"/>
                        <a:ext cx="1574800" cy="1525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824230" y="4198620"/>
            <a:ext cx="36785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89535" indent="0" algn="ctr" defTabSz="266700" fontAlgn="base" hangingPunct="0">
              <a:spcBef>
                <a:spcPts val="600"/>
              </a:spcBef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Figure 1. Adjacent sampling strategy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4820285" y="4198620"/>
            <a:ext cx="4572000" cy="3371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p>
            <a:pPr indent="0">
              <a:buClrTx/>
              <a:buSzTx/>
              <a:buNone/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Figure 2. Non-adjacent sampling strategy</a:t>
            </a:r>
            <a:endParaRPr lang="en-US" altLang="zh-CN" sz="1600" dirty="0" smtClean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  <p:graphicFrame>
        <p:nvGraphicFramePr>
          <p:cNvPr id="5" name="对象 -2147482623"/>
          <p:cNvGraphicFramePr/>
          <p:nvPr/>
        </p:nvGraphicFramePr>
        <p:xfrm>
          <a:off x="1355725" y="2377440"/>
          <a:ext cx="2555875" cy="188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5654040" imgH="4693285" progId="Visio.Drawing.15">
                  <p:embed/>
                </p:oleObj>
              </mc:Choice>
              <mc:Fallback>
                <p:oleObj name="" r:id="rId6" imgW="5654040" imgH="4693285" progId="Visio.Drawing.15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55725" y="2377440"/>
                        <a:ext cx="2555875" cy="1884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170420"/>
            <a:ext cx="8276400" cy="583565"/>
          </a:xfrm>
        </p:spPr>
        <p:txBody>
          <a:bodyPr/>
          <a:p>
            <a:r>
              <a:rPr lang="en-US" dirty="0">
                <a:sym typeface="+mn-ea"/>
              </a:rPr>
              <a:t>Proposed Method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913790"/>
            <a:ext cx="8276400" cy="3949200"/>
          </a:xfrm>
        </p:spPr>
        <p:txBody>
          <a:bodyPr/>
          <a:p>
            <a:r>
              <a:rPr lang="zh-CN" altLang="en-US"/>
              <a:t>Aspect #2. </a:t>
            </a:r>
            <a:r>
              <a:rPr lang="en-US" altLang="zh-CN">
                <a:sym typeface="+mn-ea"/>
              </a:rPr>
              <a:t>S</a:t>
            </a:r>
            <a:r>
              <a:rPr lang="zh-CN" altLang="en-US">
                <a:sym typeface="+mn-ea"/>
              </a:rPr>
              <a:t>caling</a:t>
            </a:r>
            <a:r>
              <a:rPr lang="en-US" altLang="zh-CN">
                <a:sym typeface="+mn-ea"/>
              </a:rPr>
              <a:t> w</a:t>
            </a:r>
            <a:r>
              <a:rPr lang="en-US" altLang="zh-CN"/>
              <a:t>eights fo</a:t>
            </a:r>
            <a:r>
              <a:rPr lang="zh-CN" altLang="en-US"/>
              <a:t>r area-related amplitudes</a:t>
            </a:r>
            <a:endParaRPr lang="zh-CN" altLang="en-US"/>
          </a:p>
          <a:p>
            <a:pPr lvl="1"/>
            <a:r>
              <a:rPr lang="en-US" altLang="zh-CN"/>
              <a:t>Fristly</a:t>
            </a:r>
            <a:r>
              <a:rPr lang="zh-CN" altLang="en-US"/>
              <a:t>, weights are applied on all the original area-related amplitudes. The weights are selected from {4,2,</a:t>
            </a:r>
            <a:r>
              <a:rPr lang="en-US" altLang="zh-CN"/>
              <a:t>1</a:t>
            </a:r>
            <a:r>
              <a:rPr lang="zh-CN" altLang="en-US"/>
              <a:t>,0}, depending on the current block size and the distance of the sampling points from the current block. </a:t>
            </a:r>
            <a:endParaRPr lang="zh-CN" altLang="en-US"/>
          </a:p>
          <a:p>
            <a:pPr lvl="1"/>
            <a:r>
              <a:rPr lang="en-US" altLang="zh-CN"/>
              <a:t>Secondly</a:t>
            </a:r>
            <a:r>
              <a:rPr lang="zh-CN" altLang="en-US"/>
              <a:t>,</a:t>
            </a:r>
            <a:r>
              <a:rPr lang="en-US" altLang="zh-CN"/>
              <a:t> </a:t>
            </a:r>
            <a:r>
              <a:rPr lang="zh-CN" altLang="en-US"/>
              <a:t>weights are applied on area-related amplitudes derived from DIMD, TIMD, SGPM, or OBIC blocks by individually counting their IPM mode number and div</a:t>
            </a:r>
            <a:r>
              <a:rPr lang="en-US" altLang="zh-CN"/>
              <a:t>i</a:t>
            </a:r>
            <a:r>
              <a:rPr lang="zh-CN" altLang="en-US"/>
              <a:t>ding accordingly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68475" y="3357880"/>
            <a:ext cx="5585460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 fontAlgn="base" hangingPunct="0">
              <a:spcBef>
                <a:spcPts val="600"/>
              </a:spcBef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 Table 1. weights for DIMD, TIMD, SGPM, or OBIC blocks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2378075" y="3727450"/>
          <a:ext cx="4062730" cy="838200"/>
        </p:xfrm>
        <a:graphic>
          <a:graphicData uri="http://schemas.openxmlformats.org/drawingml/2006/table">
            <a:tbl>
              <a:tblPr/>
              <a:tblGrid>
                <a:gridCol w="2031365"/>
                <a:gridCol w="2031365"/>
              </a:tblGrid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 blocks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minimum value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of weight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DIMD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1/6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TIMD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1/3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SGPM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1/2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OBIC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1/6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10" y="155593"/>
            <a:ext cx="1817622" cy="583565"/>
          </a:xfrm>
        </p:spPr>
        <p:txBody>
          <a:bodyPr/>
          <a:lstStyle/>
          <a:p>
            <a:r>
              <a:rPr lang="en-US" altLang="zh-CN" dirty="0">
                <a:cs typeface="Arial" panose="020B0604020202020204" pitchFamily="34" charset="0"/>
              </a:rPr>
              <a:t>Results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Content Placeholder 2"/>
          <p:cNvSpPr txBox="1"/>
          <p:nvPr/>
        </p:nvSpPr>
        <p:spPr>
          <a:xfrm>
            <a:off x="130810" y="934720"/>
            <a:ext cx="9032240" cy="6572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1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/>
              <a:t>The proposed method is implemented on top of the ECM-14.0 software and tested with JVET ECM common test conditions in AI configurations.</a:t>
            </a:r>
            <a:endParaRPr lang="en-US" sz="180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graphicFrame>
        <p:nvGraphicFramePr>
          <p:cNvPr id="7" name="表格 6"/>
          <p:cNvGraphicFramePr/>
          <p:nvPr/>
        </p:nvGraphicFramePr>
        <p:xfrm>
          <a:off x="1900238" y="2204720"/>
          <a:ext cx="5343525" cy="1943100"/>
        </p:xfrm>
        <a:graphic>
          <a:graphicData uri="http://schemas.openxmlformats.org/drawingml/2006/table">
            <a:tbl>
              <a:tblPr/>
              <a:tblGrid>
                <a:gridCol w="666750"/>
                <a:gridCol w="666750"/>
                <a:gridCol w="666750"/>
                <a:gridCol w="666750"/>
                <a:gridCol w="666750"/>
                <a:gridCol w="666750"/>
                <a:gridCol w="666750"/>
                <a:gridCol w="676275"/>
              </a:tblGrid>
              <a:tr h="161925">
                <a:tc>
                  <a:txBody>
                    <a:bodyPr/>
                    <a:p>
                      <a:pPr algn="ctr" fontAlgn="ctr"/>
                      <a:endParaRPr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p>
                      <a:pPr algn="ctr" fontAlgn="ctr"/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All Intra Main 10</a:t>
                      </a:r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 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p>
                      <a:pPr algn="ctr" fontAlgn="ctr"/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Over ECM-14.0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Y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U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V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EncT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DecT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EncVmPeak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DecVmPeak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A1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103.4%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A2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103.0%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B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0.12%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97.9%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C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0.05%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-0.10%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E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-0.03%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0.12%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0.27%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103.1%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Overall</a:t>
                      </a:r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 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0.03%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102.8%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101.8%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D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-0.10%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102.7%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F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TGM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124075" y="177641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algn="just" defTabSz="266700" fontAlgn="base" hangingPunct="0">
              <a:spcBef>
                <a:spcPts val="600"/>
              </a:spcBef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Table 2: Test results of JVET-AJ0098 over ECM-14.0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89865"/>
            <a:ext cx="2390140" cy="583565"/>
          </a:xfrm>
        </p:spPr>
        <p:txBody>
          <a:bodyPr wrap="square"/>
          <a:lstStyle/>
          <a:p>
            <a:r>
              <a:rPr lang="en-US" altLang="zh-CN" dirty="0">
                <a:cs typeface="Arial" panose="020B0604020202020204" pitchFamily="34" charset="0"/>
              </a:rPr>
              <a:t>Summary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61155" y="987574"/>
            <a:ext cx="824491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to expand the sampling strategy of spatial neighborhood blocks and scaling weights are applied on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area-related amplitudes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brings some coding gains.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ym typeface="+mn-ea"/>
              </a:rPr>
              <a:t>It is proposed to study this method in EE2.</a:t>
            </a:r>
            <a:endParaRPr lang="en-US"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  <a:endParaRPr lang="en-US" altLang="zh-CN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  <a:endParaRPr lang="en-US" altLang="zh-CN" sz="1600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DIAGRAM_VIRTUALLY_FRAME" val="{&quot;height&quot;:180.9,&quot;left&quot;:42.5,&quot;top&quot;:198.65,&quot;width&quot;:697.05}"/>
</p:tagLst>
</file>

<file path=ppt/tags/tag6.xml><?xml version="1.0" encoding="utf-8"?>
<p:tagLst xmlns:p="http://schemas.openxmlformats.org/presentationml/2006/main">
  <p:tag name="KSO_WM_DIAGRAM_VIRTUALLY_FRAME" val="{&quot;height&quot;:180.9,&quot;left&quot;:42.5,&quot;top&quot;:198.65,&quot;width&quot;:697.05}"/>
</p:tagLst>
</file>

<file path=ppt/tags/tag7.xml><?xml version="1.0" encoding="utf-8"?>
<p:tagLst xmlns:p="http://schemas.openxmlformats.org/presentationml/2006/main">
  <p:tag name="KSO_WM_DIAGRAM_VIRTUALLY_FRAME" val="{&quot;height&quot;:180.9,&quot;left&quot;:42.5,&quot;top&quot;:198.65,&quot;width&quot;:697.05}"/>
</p:tagLst>
</file>

<file path=ppt/tags/tag8.xml><?xml version="1.0" encoding="utf-8"?>
<p:tagLst xmlns:p="http://schemas.openxmlformats.org/presentationml/2006/main">
  <p:tag name="TABLE_ENDDRAG_ORIGIN_RECT" val="319*64"/>
  <p:tag name="TABLE_ENDDRAG_RECT" val="167*310*319*64"/>
</p:tagLst>
</file>

<file path=ppt/tags/tag9.xml><?xml version="1.0" encoding="utf-8"?>
<p:tagLst xmlns:p="http://schemas.openxmlformats.org/presentationml/2006/main">
  <p:tag name="KSO_WPP_MARK_KEY" val="d535906f-933a-421e-91ae-ccebcddb4577"/>
  <p:tag name="FULLTEXTBEAUTIFYED" val="1"/>
  <p:tag name="COMMONDATA" val="eyJoZGlkIjoiNTg0ZjJiODg3NDI5ZWY5ZWIxNDZlNDY0MWQxMDg1OTkifQ=="/>
  <p:tag name="commondata" val="eyJoZGlkIjoiNzkwY2NhOTBjMGEzODdjN2MyOTU5NWJhODRjZjNkZGQifQ==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2594</Words>
  <Application>WPS 演示</Application>
  <PresentationFormat>全屏显示(16:9)</PresentationFormat>
  <Paragraphs>278</Paragraphs>
  <Slides>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Arial</vt:lpstr>
      <vt:lpstr>微软雅黑</vt:lpstr>
      <vt:lpstr>Times New Roman</vt:lpstr>
      <vt:lpstr>等线</vt:lpstr>
      <vt:lpstr>汉仪雅酷黑 95W</vt:lpstr>
      <vt:lpstr>Times New Roman</vt:lpstr>
      <vt:lpstr>Arial Unicode MS</vt:lpstr>
      <vt:lpstr>Calibri</vt:lpstr>
      <vt:lpstr>19_Office 主题</vt:lpstr>
      <vt:lpstr>21_Office 主题</vt:lpstr>
      <vt:lpstr>1_Office 主题</vt:lpstr>
      <vt:lpstr>Visio.Drawing.15</vt:lpstr>
      <vt:lpstr>Visio.Drawing.15</vt:lpstr>
      <vt:lpstr>Non-EE2: OBIC with improved sampling strategy and scaling weights</vt:lpstr>
      <vt:lpstr>Introduction</vt:lpstr>
      <vt:lpstr>Proposed Method</vt:lpstr>
      <vt:lpstr>Proposed Method</vt:lpstr>
      <vt:lpstr>Results</vt:lpstr>
      <vt:lpstr>Summary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Author</cp:lastModifiedBy>
  <cp:revision>2113</cp:revision>
  <dcterms:created xsi:type="dcterms:W3CDTF">2013-11-27T02:16:00Z</dcterms:created>
  <dcterms:modified xsi:type="dcterms:W3CDTF">2024-11-03T11:32:39Z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30A1DD924E464DEC9969C95B56E33FB0_13</vt:lpwstr>
  </property>
</Properties>
</file>