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369" r:id="rId3"/>
    <p:sldId id="297" r:id="rId4"/>
    <p:sldId id="309" r:id="rId5"/>
    <p:sldId id="370" r:id="rId6"/>
    <p:sldId id="371" r:id="rId7"/>
    <p:sldId id="310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297"/>
            <p14:sldId id="309"/>
            <p14:sldId id="370"/>
            <p14:sldId id="371"/>
            <p14:sldId id="310"/>
            <p14:sldId id="269"/>
          </p14:sldIdLst>
        </p14:section>
        <p14:section name="默认节" id="{1006FFF9-8781-4D3C-A7F3-0BF93F714E63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>
      <p:cViewPr>
        <p:scale>
          <a:sx n="130" d="100"/>
          <a:sy n="130" d="100"/>
        </p:scale>
        <p:origin x="77" y="-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4C5AE-35C8-41B3-8837-EAF60ED25223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6687A-8EF9-487F-BAD9-C0E4134740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7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331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5397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5552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4052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CD327-D3E9-4A9C-A335-A141118DB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23D02BD-CB94-478C-B3B9-8CDDF719B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690587-50BE-489C-9BC6-5ADE277EF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F9511F-D79F-4458-B59E-FD5C6B839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E11F67-EABF-4DE2-A262-26EE1696A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9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329F5-6F49-4F69-9A5D-D252778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19F3BE-0D99-465E-9C14-BDCF267DF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153744-C87D-4BEB-8851-FCF26983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0350EA-907F-4F5A-9159-53A0467D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BF6D40-6D6D-4275-A635-C1E9E9E3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6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E76D0E-1D99-49B3-ACE6-9B0D2D7F4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BCF6D5-5B91-44E0-B0C1-38DB2185C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D17CC-0177-4BAA-BEC5-090D643D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8D337-1156-4062-A5F6-1057562D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2C5411-3071-4AA2-9C7C-9D4D2B977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20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539482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769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88166111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10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320880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4" y="51957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255475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036210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83594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20523"/>
            <a:ext cx="581743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sz="25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097278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43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  <p:extLst>
      <p:ext uri="{BB962C8B-B14F-4D97-AF65-F5344CB8AC3E}">
        <p14:creationId xmlns:p14="http://schemas.microsoft.com/office/powerpoint/2010/main" val="387807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237ECC-4F57-41EB-AE1C-5D1488EE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B28934-3A3A-4058-BDF3-41902C5FB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A9F623-4856-4631-BA2C-4EFCC9721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505FE1-0899-4BA6-9445-3F3D401C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302D47-E148-4BD2-9663-9EDB528AA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D71651-5D51-4560-A344-77F58BD32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9E522-331B-416A-830D-F51400DC1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AC7CAB-AD5D-4CFF-A4BB-CD9CBD71E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4C83ED-072C-4DDE-BEF2-72FE2809B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C40CB-FD07-4F46-B589-881B2358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4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7F7B1F-BD52-4B5C-BE80-57D4784E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761A01-EA0C-4047-A7EE-15C65294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D4225F-1BEF-4789-9302-A447BA676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00A9F-2570-44D3-9019-8E2CE315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15BC73-6144-425D-A243-86B08B414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19AFBA-C986-4A39-9831-66A6D343F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60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AF03A-8168-48A9-BB4F-A6FB1AB26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43858E-E521-43FF-9ADD-C4DBEC8E3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B81D50-D7A8-4109-878B-CBF660CA0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FCE7603-FCE3-443D-9DDE-D723FBF04D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1ED57E5-E66D-4B60-B510-433232CA3C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FECC15-EFB1-4C7D-8C1D-387EB0B78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5AF5800-B0EA-4AFE-AEC8-B0DA45724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119510A-55FA-4085-8832-ABDE2027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2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045189-5DFB-4FB3-838F-118EDE62D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289AAAA-ECE6-4CD6-B9E1-D8148D80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B4076D-3359-4581-8B0E-D87923B8E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440001-ECD0-4BEC-B8E5-291B1276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6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4496E5-1ADD-4B31-B960-1172831FD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4428B3-983C-470B-911C-E261064EC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7DD418-B5B3-4B74-B8A3-FBA1E7232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61C0DC-D98C-42C4-9D65-CC5C3BAFA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846DB5-AA6B-4065-B46C-94299066A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B699BC-519E-475D-938B-B9F0C688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20605F-31CE-40A7-A470-16D95C64C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59B932-78F7-43DA-9909-7AD7ED506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A05000-246C-4F28-9986-AA6242CD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6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E2016D-6F38-48B4-A2F0-C92D1872E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08020F-EB4C-4496-B1D5-3931F38759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F2B583-674D-4113-B6EF-A1FE6DC7E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49C4D1-40AD-4A74-9523-54EAA5B9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2BB19E-BB46-451E-BDC3-19553494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88502F-5B25-4BBB-97D4-7F485E04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2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653328-943C-4B94-9F1A-F36787636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31FB54-7497-4182-AD39-F2B4B5A53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9E5427-25C7-4BC7-88F3-D6AF33E92E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26CEB-C945-4826-8ED3-C18A7C6D99F1}" type="datetimeFigureOut">
              <a:rPr lang="zh-CN" altLang="en-US" smtClean="0"/>
              <a:t>2024/11/2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394243-29CD-47E1-BEC4-80D543E6A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904305-273A-4F2B-8413-C45969C8F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10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pg. xx"/>
          <p:cNvSpPr txBox="1"/>
          <p:nvPr userDrawn="1"/>
        </p:nvSpPr>
        <p:spPr>
          <a:xfrm>
            <a:off x="10442363" y="6437145"/>
            <a:ext cx="1366779" cy="143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6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7985998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72718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dt="0"/>
  <p:txStyles>
    <p:titleStyle>
      <a:lvl1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635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952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1270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1587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1905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2222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2540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2857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1513840"/>
            <a:ext cx="10871724" cy="2429510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AHG12: temporal ALF</a:t>
            </a: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AJ0090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720" y="4119095"/>
            <a:ext cx="10209530" cy="1107440"/>
          </a:xfrm>
        </p:spPr>
        <p:txBody>
          <a:bodyPr>
            <a:normAutofit/>
          </a:bodyPr>
          <a:lstStyle/>
          <a:p>
            <a:pPr algn="ctr" hangingPunct="0">
              <a:spcBef>
                <a:spcPts val="150"/>
              </a:spcBef>
              <a:spcAft>
                <a:spcPts val="150"/>
              </a:spcAft>
              <a:tabLst>
                <a:tab pos="114300" algn="l"/>
                <a:tab pos="228600" algn="l"/>
                <a:tab pos="342900" algn="l"/>
                <a:tab pos="457200" algn="l"/>
                <a:tab pos="571500" algn="l"/>
                <a:tab pos="685800" algn="l"/>
                <a:tab pos="800100" algn="l"/>
                <a:tab pos="914400" algn="l"/>
                <a:tab pos="1028700" algn="l"/>
                <a:tab pos="1143000" algn="l"/>
                <a:tab pos="1257300" algn="l"/>
                <a:tab pos="1371600" algn="l"/>
              </a:tabLst>
            </a:pP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Luhang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Xu,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Yue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Haoping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Dong Wang</a:t>
            </a:r>
            <a:r>
              <a:rPr lang="en-CA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(OPPO) </a:t>
            </a:r>
            <a:endParaRPr lang="en-CA" sz="2000" b="1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3856383"/>
            <a:ext cx="11671686" cy="20827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(1/4)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E2940D-8D60-433D-B500-DE6FFA63AE2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72" y="1771297"/>
            <a:ext cx="8582143" cy="138771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435381D-4A6D-46B1-BD6E-DF086613D298}"/>
              </a:ext>
            </a:extLst>
          </p:cNvPr>
          <p:cNvSpPr/>
          <p:nvPr/>
        </p:nvSpPr>
        <p:spPr>
          <a:xfrm>
            <a:off x="1127820" y="3696803"/>
            <a:ext cx="10133462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proposed TALF is placed at the last in the loop filters.</a:t>
            </a:r>
            <a:r>
              <a:rPr lang="en-US" altLang="zh-CN" dirty="0"/>
              <a:t>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It uses temporal reconstructed information to improve the current picture’s quality.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Similar to ALF, the filter coefficients and related information are transmitted in the bitstream.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Related information comprises coefficient precision, non-linear clip and reuse information.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Up to 8 sets of history TALFs are stored for </a:t>
            </a:r>
            <a:r>
              <a:rPr lang="en-US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uni</a:t>
            </a: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/bi-filtering and can be reused in the current picture’s filtering.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temporal ALF has 6 filtering modes.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24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1st filtering mode is an </a:t>
            </a:r>
            <a:r>
              <a:rPr kumimoji="1" lang="en-US" altLang="zh-CN" sz="1900" dirty="0" err="1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uni</a:t>
            </a: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-filtering mode, it uses the rounded MV0 from the reference picture list 0 to locate the filter inputs. </a:t>
            </a: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2nd filtering mode is an </a:t>
            </a:r>
            <a:r>
              <a:rPr kumimoji="1" lang="en-US" altLang="zh-CN" sz="1900" dirty="0" err="1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uni</a:t>
            </a: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-filtering mode, it uses the rounded MV1 from the reference picture list 1 to locate the filter inputs. </a:t>
            </a: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3rd filtering mode is a bi-filtering mode, it uses the rounded MV0 and MV1 from the reference picture list 0 and 1 to locate the filter inputs. </a:t>
            </a: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4th filtering mode is an </a:t>
            </a:r>
            <a:r>
              <a:rPr kumimoji="1" lang="en-US" altLang="zh-CN" sz="1900" dirty="0" err="1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uni</a:t>
            </a: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-filtering mode, it uses the collocated reconstructed samples in the closest reference picture as the filter inputs. </a:t>
            </a:r>
            <a:endParaRPr kumimoji="1" lang="zh-CN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5th filtering mode is an </a:t>
            </a:r>
            <a:r>
              <a:rPr kumimoji="1" lang="en-US" altLang="zh-CN" sz="1900" dirty="0" err="1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uni</a:t>
            </a: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-filtering mode, it uses the collocated reconstructed samples in the second closest reference picture as the filter inputs.</a:t>
            </a:r>
            <a:endParaRPr kumimoji="1" lang="zh-CN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1" lang="en-US" altLang="zh-CN" sz="19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6th filtering mode is a bi-filtering mode, it uses the collocated reconstructed samples in the most two closest reference pictures as the filter inputs.</a:t>
            </a:r>
            <a:endParaRPr kumimoji="1" lang="zh-CN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kumimoji="1" lang="en-US" altLang="zh-CN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(2/4)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24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10976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kumimoji="1" lang="en-US" altLang="zh-CN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(3/4)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396305-E00D-4DA1-9482-4F1BB851B6E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5" y="1531688"/>
            <a:ext cx="5309992" cy="14589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16EF9C3-9069-4386-A06D-BC5C6E5AA50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4" y="4192044"/>
            <a:ext cx="5309993" cy="102822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77A16DB-B2A8-4E27-8D58-7C6CEB789BDA}"/>
              </a:ext>
            </a:extLst>
          </p:cNvPr>
          <p:cNvSpPr txBox="1"/>
          <p:nvPr/>
        </p:nvSpPr>
        <p:spPr>
          <a:xfrm>
            <a:off x="1401977" y="3133452"/>
            <a:ext cx="375327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Figure-1. The inputs of the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-filtering</a:t>
            </a:r>
          </a:p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mode are located by the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-MV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2CC18E-622F-4401-B005-12A24BE9D6AB}"/>
              </a:ext>
            </a:extLst>
          </p:cNvPr>
          <p:cNvSpPr txBox="1"/>
          <p:nvPr/>
        </p:nvSpPr>
        <p:spPr>
          <a:xfrm>
            <a:off x="1383862" y="5341287"/>
            <a:ext cx="3789499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Figure-2. The inputs of the bi-filtering </a:t>
            </a:r>
          </a:p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 are located by the MV0 and MV1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7D4F8FB-0C10-41B6-993F-59B3153A4EF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51" y="1266566"/>
            <a:ext cx="4581525" cy="17240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E69D6FF-6308-4898-A579-FC6947AEDB3C}"/>
              </a:ext>
            </a:extLst>
          </p:cNvPr>
          <p:cNvSpPr txBox="1"/>
          <p:nvPr/>
        </p:nvSpPr>
        <p:spPr>
          <a:xfrm>
            <a:off x="7569619" y="3133452"/>
            <a:ext cx="301589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Figure-3. The filter shape0 for </a:t>
            </a:r>
          </a:p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bi-filtering and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-filtering.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F50BF8-3F5F-4D24-8C8E-B8BBDA24C1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6754" y="3662624"/>
            <a:ext cx="4322477" cy="208706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CEA78CCC-4923-4CBE-850D-6114A58D243F}"/>
              </a:ext>
            </a:extLst>
          </p:cNvPr>
          <p:cNvSpPr txBox="1"/>
          <p:nvPr/>
        </p:nvSpPr>
        <p:spPr>
          <a:xfrm>
            <a:off x="7569619" y="5591434"/>
            <a:ext cx="301589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Figure-4. The filter shape1 for </a:t>
            </a:r>
          </a:p>
          <a:p>
            <a:pPr algn="ctr" defTabSz="825500" hangingPunct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bi-filtering and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-filtering.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11937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10976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9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kumimoji="1" lang="en-US" altLang="zh-CN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(4/4)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980BF3F1-6040-4136-83B2-14A0BEB84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318853"/>
              </p:ext>
            </p:extLst>
          </p:nvPr>
        </p:nvGraphicFramePr>
        <p:xfrm>
          <a:off x="5823618" y="1122174"/>
          <a:ext cx="5513554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97328">
                  <a:extLst>
                    <a:ext uri="{9D8B030D-6E8A-4147-A177-3AD203B41FA5}">
                      <a16:colId xmlns:a16="http://schemas.microsoft.com/office/drawing/2014/main" val="4100968671"/>
                    </a:ext>
                  </a:extLst>
                </a:gridCol>
                <a:gridCol w="616226">
                  <a:extLst>
                    <a:ext uri="{9D8B030D-6E8A-4147-A177-3AD203B41FA5}">
                      <a16:colId xmlns:a16="http://schemas.microsoft.com/office/drawing/2014/main" val="3393767358"/>
                    </a:ext>
                  </a:extLst>
                </a:gridCol>
              </a:tblGrid>
              <a:tr h="20407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 err="1"/>
                        <a:t>slice_header</a:t>
                      </a:r>
                      <a:r>
                        <a:rPr lang="en-US" altLang="zh-CN" sz="1000" dirty="0"/>
                        <a:t>() {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1143917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</a:t>
                      </a:r>
                      <a:r>
                        <a:rPr lang="en-US" altLang="zh-CN" sz="1000" b="1" dirty="0" err="1"/>
                        <a:t>sh_talf_enabled_flag</a:t>
                      </a:r>
                      <a:endParaRPr lang="zh-CN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u(1)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810376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if(</a:t>
                      </a:r>
                      <a:r>
                        <a:rPr lang="en-US" altLang="zh-CN" sz="1000" dirty="0" err="1"/>
                        <a:t>sh_talf_enabled_flag</a:t>
                      </a:r>
                      <a:r>
                        <a:rPr lang="en-US" altLang="zh-CN" sz="1000" dirty="0"/>
                        <a:t>){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09864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</a:t>
                      </a:r>
                      <a:r>
                        <a:rPr lang="en-US" altLang="zh-CN" sz="1000" b="1" dirty="0" err="1"/>
                        <a:t>talf_reuse_flag</a:t>
                      </a:r>
                      <a:r>
                        <a:rPr lang="en-US" altLang="zh-CN" sz="1000" b="1" dirty="0"/>
                        <a:t>                                       </a:t>
                      </a:r>
                      <a:r>
                        <a:rPr lang="en-US" altLang="zh-CN" sz="1000" b="0" dirty="0"/>
                        <a:t>// reuse history filters or not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u(1)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838103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</a:t>
                      </a:r>
                      <a:r>
                        <a:rPr lang="en-US" altLang="zh-CN" sz="1000" b="1" dirty="0" err="1"/>
                        <a:t>talf_mode</a:t>
                      </a:r>
                      <a:r>
                        <a:rPr lang="en-US" altLang="zh-CN" sz="1000" b="1" dirty="0"/>
                        <a:t>                                               </a:t>
                      </a:r>
                      <a:r>
                        <a:rPr lang="en-US" altLang="zh-CN" sz="1000" b="0" dirty="0"/>
                        <a:t>// 6 filtering modes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err="1"/>
                        <a:t>ue</a:t>
                      </a:r>
                      <a:r>
                        <a:rPr lang="en-US" altLang="zh-CN" sz="1000" dirty="0"/>
                        <a:t>(v)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644161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if(</a:t>
                      </a:r>
                      <a:r>
                        <a:rPr lang="en-US" altLang="zh-CN" sz="1000" dirty="0" err="1"/>
                        <a:t>talf_reuse_flag</a:t>
                      </a:r>
                      <a:r>
                        <a:rPr lang="en-US" altLang="zh-CN" sz="1000" dirty="0"/>
                        <a:t>) {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863455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</a:t>
                      </a:r>
                      <a:r>
                        <a:rPr lang="en-US" altLang="zh-CN" sz="1000" b="1" dirty="0"/>
                        <a:t>num_talf_reuse_minus1                      </a:t>
                      </a:r>
                      <a:r>
                        <a:rPr lang="en-US" altLang="zh-CN" sz="1000" b="0" dirty="0"/>
                        <a:t>// number of reused history filter sets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u(3)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535322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/>
                        <a:t>      for (</a:t>
                      </a:r>
                      <a:r>
                        <a:rPr lang="en-US" altLang="zh-CN" sz="1000" b="0" dirty="0" err="1"/>
                        <a:t>i</a:t>
                      </a:r>
                      <a:r>
                        <a:rPr lang="en-US" altLang="zh-CN" sz="1000" b="0" dirty="0"/>
                        <a:t>=0; </a:t>
                      </a:r>
                      <a:r>
                        <a:rPr lang="en-US" altLang="zh-CN" sz="1000" b="0" dirty="0" err="1"/>
                        <a:t>i</a:t>
                      </a:r>
                      <a:r>
                        <a:rPr lang="en-US" altLang="zh-CN" sz="1000" b="0" dirty="0"/>
                        <a:t>&lt;=num_talf_reuse_minus1; </a:t>
                      </a:r>
                      <a:r>
                        <a:rPr lang="en-US" altLang="zh-CN" sz="1000" b="0" dirty="0" err="1"/>
                        <a:t>i</a:t>
                      </a:r>
                      <a:r>
                        <a:rPr lang="en-US" altLang="zh-CN" sz="1000" b="0" dirty="0"/>
                        <a:t>++)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778042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/>
                        <a:t>        </a:t>
                      </a:r>
                      <a:r>
                        <a:rPr lang="en-US" altLang="zh-CN" sz="1000" b="1" dirty="0" err="1"/>
                        <a:t>talf_reuse_id</a:t>
                      </a:r>
                      <a:r>
                        <a:rPr lang="en-US" altLang="zh-CN" sz="1000" b="1" dirty="0"/>
                        <a:t>[ </a:t>
                      </a:r>
                      <a:r>
                        <a:rPr lang="en-US" altLang="zh-CN" sz="1000" b="1" dirty="0" err="1"/>
                        <a:t>i</a:t>
                      </a:r>
                      <a:r>
                        <a:rPr lang="en-US" altLang="zh-CN" sz="1000" b="1" dirty="0"/>
                        <a:t> ]</a:t>
                      </a:r>
                      <a:endParaRPr lang="zh-CN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1275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u(3)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449645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}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329629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else {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431110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</a:t>
                      </a:r>
                      <a:r>
                        <a:rPr lang="en-US" altLang="zh-CN" sz="1000" b="1" dirty="0"/>
                        <a:t>talf_signaled_filter_minus1                </a:t>
                      </a:r>
                      <a:r>
                        <a:rPr lang="en-US" altLang="zh-CN" sz="1000" b="0" dirty="0"/>
                        <a:t>// num of new filters for this slice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err="1"/>
                        <a:t>ue</a:t>
                      </a:r>
                      <a:r>
                        <a:rPr lang="en-US" altLang="zh-CN" sz="1000" dirty="0"/>
                        <a:t>(v)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733782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/>
                        <a:t>      </a:t>
                      </a:r>
                      <a:r>
                        <a:rPr lang="en-US" altLang="zh-CN" sz="1000" b="1" dirty="0" err="1"/>
                        <a:t>talf_clip_enabled_flag</a:t>
                      </a:r>
                      <a:r>
                        <a:rPr lang="en-US" altLang="zh-CN" sz="1000" b="1" dirty="0"/>
                        <a:t>                         </a:t>
                      </a:r>
                      <a:r>
                        <a:rPr lang="en-US" altLang="zh-CN" sz="1000" b="0" dirty="0"/>
                        <a:t>// non-linear clip flag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/>
                        <a:t>u(1)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231050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for ( </a:t>
                      </a:r>
                      <a:r>
                        <a:rPr lang="en-US" altLang="zh-CN" sz="1000" dirty="0" err="1"/>
                        <a:t>fIdx</a:t>
                      </a:r>
                      <a:r>
                        <a:rPr lang="en-US" altLang="zh-CN" sz="1000" dirty="0"/>
                        <a:t> = 0; </a:t>
                      </a:r>
                      <a:r>
                        <a:rPr lang="en-US" altLang="zh-CN" sz="1000" dirty="0" err="1"/>
                        <a:t>fIdx</a:t>
                      </a:r>
                      <a:r>
                        <a:rPr lang="en-US" altLang="zh-CN" sz="1000" dirty="0"/>
                        <a:t> &lt;= talf_signaled_filter_minus1; </a:t>
                      </a:r>
                      <a:r>
                        <a:rPr lang="en-US" altLang="zh-CN" sz="1000" dirty="0" err="1"/>
                        <a:t>fIdx</a:t>
                      </a:r>
                      <a:r>
                        <a:rPr lang="en-US" altLang="zh-CN" sz="1000" dirty="0"/>
                        <a:t>++)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262700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/>
                        <a:t>        </a:t>
                      </a:r>
                      <a:r>
                        <a:rPr lang="en-US" altLang="zh-CN" sz="1000" b="1" dirty="0" err="1"/>
                        <a:t>talf_shift_value</a:t>
                      </a:r>
                      <a:r>
                        <a:rPr lang="en-US" altLang="zh-CN" sz="1000" b="1" dirty="0"/>
                        <a:t>[ </a:t>
                      </a:r>
                      <a:r>
                        <a:rPr lang="en-US" altLang="zh-CN" sz="1000" b="1" dirty="0" err="1"/>
                        <a:t>fIdx</a:t>
                      </a:r>
                      <a:r>
                        <a:rPr lang="en-US" altLang="zh-CN" sz="1000" b="1" dirty="0"/>
                        <a:t> ]                        </a:t>
                      </a:r>
                      <a:r>
                        <a:rPr lang="en-US" altLang="zh-CN" sz="1000" b="0" dirty="0"/>
                        <a:t>// precision of filter coefficients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u(2)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836514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  for (</a:t>
                      </a:r>
                      <a:r>
                        <a:rPr lang="en-US" altLang="zh-CN" sz="1000" dirty="0" err="1"/>
                        <a:t>i</a:t>
                      </a:r>
                      <a:r>
                        <a:rPr lang="en-US" altLang="zh-CN" sz="1000" dirty="0"/>
                        <a:t>=0; </a:t>
                      </a:r>
                      <a:r>
                        <a:rPr lang="en-US" altLang="zh-CN" sz="1000" dirty="0" err="1"/>
                        <a:t>i</a:t>
                      </a:r>
                      <a:r>
                        <a:rPr lang="en-US" altLang="zh-CN" sz="1000" dirty="0"/>
                        <a:t> &lt; (</a:t>
                      </a:r>
                      <a:r>
                        <a:rPr lang="en-US" altLang="zh-CN" sz="1000" dirty="0" err="1"/>
                        <a:t>isBifilter</a:t>
                      </a:r>
                      <a:r>
                        <a:rPr lang="en-US" altLang="zh-CN" sz="1000" dirty="0"/>
                        <a:t> ? 14 : 13); </a:t>
                      </a:r>
                      <a:r>
                        <a:rPr lang="en-US" altLang="zh-CN" sz="1000" dirty="0" err="1"/>
                        <a:t>i</a:t>
                      </a:r>
                      <a:r>
                        <a:rPr lang="en-US" altLang="zh-CN" sz="1000" dirty="0"/>
                        <a:t>++)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617799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      </a:t>
                      </a:r>
                      <a:r>
                        <a:rPr lang="en-US" altLang="zh-CN" sz="1000" b="1" dirty="0" err="1"/>
                        <a:t>talf_coeff</a:t>
                      </a:r>
                      <a:r>
                        <a:rPr lang="en-US" altLang="zh-CN" sz="1000" b="1" dirty="0"/>
                        <a:t>[ </a:t>
                      </a:r>
                      <a:r>
                        <a:rPr lang="en-US" altLang="zh-CN" sz="1000" b="1" dirty="0" err="1"/>
                        <a:t>fIdx</a:t>
                      </a:r>
                      <a:r>
                        <a:rPr lang="en-US" altLang="zh-CN" sz="1000" b="1" dirty="0"/>
                        <a:t> ][ </a:t>
                      </a:r>
                      <a:r>
                        <a:rPr lang="en-US" altLang="zh-CN" sz="1000" b="1" dirty="0" err="1"/>
                        <a:t>i</a:t>
                      </a:r>
                      <a:r>
                        <a:rPr lang="en-US" altLang="zh-CN" sz="1000" b="1" dirty="0"/>
                        <a:t> ]                         </a:t>
                      </a:r>
                      <a:r>
                        <a:rPr lang="en-US" altLang="zh-CN" sz="1000" b="0" dirty="0"/>
                        <a:t>// filter coefficient 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err="1"/>
                        <a:t>ue</a:t>
                      </a:r>
                      <a:r>
                        <a:rPr lang="en-US" altLang="zh-CN" sz="1000" dirty="0"/>
                        <a:t>(v)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721555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      if (</a:t>
                      </a:r>
                      <a:r>
                        <a:rPr lang="en-US" altLang="zh-CN" sz="1000" dirty="0" err="1"/>
                        <a:t>talf_coeff</a:t>
                      </a:r>
                      <a:r>
                        <a:rPr lang="en-US" altLang="zh-CN" sz="1000" dirty="0"/>
                        <a:t>[ </a:t>
                      </a:r>
                      <a:r>
                        <a:rPr lang="en-US" altLang="zh-CN" sz="1000" dirty="0" err="1"/>
                        <a:t>fIdx</a:t>
                      </a:r>
                      <a:r>
                        <a:rPr lang="en-US" altLang="zh-CN" sz="1000" dirty="0"/>
                        <a:t> ][ </a:t>
                      </a:r>
                      <a:r>
                        <a:rPr lang="en-US" altLang="zh-CN" sz="1000" dirty="0" err="1"/>
                        <a:t>i</a:t>
                      </a:r>
                      <a:r>
                        <a:rPr lang="en-US" altLang="zh-CN" sz="1000" dirty="0"/>
                        <a:t> ] &amp;&amp; </a:t>
                      </a:r>
                      <a:r>
                        <a:rPr lang="en-US" altLang="zh-CN" sz="1000" b="0" dirty="0"/>
                        <a:t> </a:t>
                      </a:r>
                      <a:r>
                        <a:rPr lang="en-US" altLang="zh-CN" sz="1000" b="0" dirty="0" err="1"/>
                        <a:t>talf_clip_enabled_flag</a:t>
                      </a:r>
                      <a:r>
                        <a:rPr lang="en-US" altLang="zh-CN" sz="1000" dirty="0"/>
                        <a:t>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355291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          </a:t>
                      </a:r>
                      <a:r>
                        <a:rPr lang="en-US" altLang="zh-CN" sz="1000" b="1" dirty="0" err="1"/>
                        <a:t>talf_clip_index</a:t>
                      </a:r>
                      <a:r>
                        <a:rPr lang="en-US" altLang="zh-CN" sz="1000" b="1" dirty="0"/>
                        <a:t>[ </a:t>
                      </a:r>
                      <a:r>
                        <a:rPr lang="en-US" altLang="zh-CN" sz="1000" b="1" dirty="0" err="1"/>
                        <a:t>fIdx</a:t>
                      </a:r>
                      <a:r>
                        <a:rPr lang="en-US" altLang="zh-CN" sz="1000" b="1" dirty="0"/>
                        <a:t> ][ </a:t>
                      </a:r>
                      <a:r>
                        <a:rPr lang="en-US" altLang="zh-CN" sz="1000" b="1" dirty="0" err="1"/>
                        <a:t>i</a:t>
                      </a:r>
                      <a:r>
                        <a:rPr lang="en-US" altLang="zh-CN" sz="1000" b="1" dirty="0"/>
                        <a:t> ]              </a:t>
                      </a:r>
                      <a:r>
                        <a:rPr lang="en-US" altLang="zh-CN" sz="1000" b="0" dirty="0"/>
                        <a:t>// non-linear clip index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/>
                        <a:t>u(2)</a:t>
                      </a:r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672387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  }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896385"/>
                  </a:ext>
                </a:extLst>
              </a:tr>
              <a:tr h="23334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/>
                        <a:t>  }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982401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A0020AFA-7238-4A21-B392-C3BD8F26D9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180928"/>
              </p:ext>
            </p:extLst>
          </p:nvPr>
        </p:nvGraphicFramePr>
        <p:xfrm>
          <a:off x="176733" y="1600208"/>
          <a:ext cx="5520243" cy="1828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90765">
                  <a:extLst>
                    <a:ext uri="{9D8B030D-6E8A-4147-A177-3AD203B41FA5}">
                      <a16:colId xmlns:a16="http://schemas.microsoft.com/office/drawing/2014/main" val="1084170402"/>
                    </a:ext>
                  </a:extLst>
                </a:gridCol>
                <a:gridCol w="629478">
                  <a:extLst>
                    <a:ext uri="{9D8B030D-6E8A-4147-A177-3AD203B41FA5}">
                      <a16:colId xmlns:a16="http://schemas.microsoft.com/office/drawing/2014/main" val="4009262649"/>
                    </a:ext>
                  </a:extLst>
                </a:gridCol>
              </a:tblGrid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Coding_tree_syntax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 {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236868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(</a:t>
                      </a:r>
                      <a:r>
                        <a:rPr lang="en-US" altLang="zh-CN" sz="1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sh_talf_enabled_flag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{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56320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talf_ctb_enabled_flag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ctuX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ctuY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    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// use </a:t>
                      </a:r>
                      <a:r>
                        <a:rPr lang="en-US" altLang="zh-CN" sz="10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talf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or not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235575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if (num_talf_reuse_minus1 &gt; 0)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688285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talf_set_idx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ctuX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ctuY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          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// use which set if multiple sets are reused   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012568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talf_filter_idx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ctuX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][ </a:t>
                      </a:r>
                      <a:r>
                        <a:rPr lang="en-US" altLang="zh-CN" sz="10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ctuY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         </a:t>
                      </a: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// use which filter in the selected set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235600"/>
                  </a:ext>
                </a:extLst>
              </a:tr>
              <a:tr h="26125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7751762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D70B9C66-0D7F-4789-B2D3-746D0D5DE3BC}"/>
              </a:ext>
            </a:extLst>
          </p:cNvPr>
          <p:cNvSpPr txBox="1"/>
          <p:nvPr/>
        </p:nvSpPr>
        <p:spPr>
          <a:xfrm>
            <a:off x="676561" y="4187399"/>
            <a:ext cx="400750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summary of the proposed TALF</a:t>
            </a:r>
          </a:p>
          <a:p>
            <a:pPr algn="ctr" defTabSz="82550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mode signaling is shown on this page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8563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6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392958-C369-4C05-9E6B-5B8E42EB86CB}"/>
              </a:ext>
            </a:extLst>
          </p:cNvPr>
          <p:cNvSpPr txBox="1"/>
          <p:nvPr/>
        </p:nvSpPr>
        <p:spPr>
          <a:xfrm>
            <a:off x="258520" y="4559296"/>
            <a:ext cx="11786335" cy="17491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indent="-342900" algn="just" hangingPunct="0">
              <a:spcBef>
                <a:spcPts val="680"/>
              </a:spcBef>
              <a:buFont typeface="Wingdings" panose="05000000000000000000" pitchFamily="2" charset="2"/>
              <a:buChar char="Ø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0.13%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0.16%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coding gain for RA and LDB,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respectively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 algn="just" hangingPunct="0">
              <a:spcBef>
                <a:spcPts val="680"/>
              </a:spcBef>
              <a:buFont typeface="Wingdings" panose="05000000000000000000" pitchFamily="2" charset="2"/>
              <a:buChar char="Ø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It is</a:t>
            </a:r>
            <a:r>
              <a:rPr lang="en-CA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recommended to further study the proposed method in the next round of EE2.</a:t>
            </a:r>
          </a:p>
          <a:p>
            <a:pPr marL="342900" indent="-342900" algn="just" hangingPunct="0">
              <a:spcBef>
                <a:spcPts val="680"/>
              </a:spcBef>
              <a:buFont typeface="Wingdings" panose="05000000000000000000" pitchFamily="2" charset="2"/>
              <a:buChar char="Ø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Alibaba for crosschecking this proposal.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6F7D2C-4442-4CAA-BAC6-ACDD614E1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59" y="1914675"/>
            <a:ext cx="5728277" cy="190669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885657-9B3E-483C-878E-CA3E3514A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936" y="1914674"/>
            <a:ext cx="5728280" cy="190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48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775</Words>
  <Application>Microsoft Office PowerPoint</Application>
  <PresentationFormat>宽屏</PresentationFormat>
  <Paragraphs>87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Helvetica Neue</vt:lpstr>
      <vt:lpstr>Helvetica Neue Light</vt:lpstr>
      <vt:lpstr>Helvetica Neue Medium</vt:lpstr>
      <vt:lpstr>OPPO Sans</vt:lpstr>
      <vt:lpstr>OPPO Sans Medium</vt:lpstr>
      <vt:lpstr>OPPOSans B</vt:lpstr>
      <vt:lpstr>OPPOSans M</vt:lpstr>
      <vt:lpstr>OPPOSans R</vt:lpstr>
      <vt:lpstr>Yu Mincho</vt:lpstr>
      <vt:lpstr>等线</vt:lpstr>
      <vt:lpstr>等线 Light</vt:lpstr>
      <vt:lpstr>SimSun</vt:lpstr>
      <vt:lpstr>Arial</vt:lpstr>
      <vt:lpstr>Helvetica</vt:lpstr>
      <vt:lpstr>Times New Roman</vt:lpstr>
      <vt:lpstr>Wingdings</vt:lpstr>
      <vt:lpstr>Office 主题​​</vt:lpstr>
      <vt:lpstr>White 白底</vt:lpstr>
      <vt:lpstr>AHG12: temporal ALF  JVET-AJ0090</vt:lpstr>
      <vt:lpstr>Proposed method (1/4)</vt:lpstr>
      <vt:lpstr>Proposed method (2/4)</vt:lpstr>
      <vt:lpstr>Proposed method (3/4)</vt:lpstr>
      <vt:lpstr>Proposed method (4/4)</vt:lpstr>
      <vt:lpstr>Summary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Matrix-based position dependent intra prediction for MPM  JVET-AJ00xx</dc:title>
  <dc:creator>张红丽(Hongli Zhang)</dc:creator>
  <cp:lastModifiedBy>徐陆航(LuhangXu)</cp:lastModifiedBy>
  <cp:revision>33</cp:revision>
  <dcterms:created xsi:type="dcterms:W3CDTF">2024-10-17T08:16:11Z</dcterms:created>
  <dcterms:modified xsi:type="dcterms:W3CDTF">2024-11-03T06:15:59Z</dcterms:modified>
</cp:coreProperties>
</file>