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369" r:id="rId3"/>
    <p:sldId id="297" r:id="rId4"/>
    <p:sldId id="309" r:id="rId5"/>
    <p:sldId id="310" r:id="rId6"/>
    <p:sldId id="269" r:id="rId7"/>
  </p:sldIdLst>
  <p:sldSz cx="12192000" cy="6858000"/>
  <p:notesSz cx="9926638" cy="67976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444" y="-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4C5AE-35C8-41B3-8837-EAF60ED25223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65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799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76687A-8EF9-487F-BAD9-C0E4134740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276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2836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93313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4052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0CD327-D3E9-4A9C-A335-A141118DB1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23D02BD-CB94-478C-B3B9-8CDDF719B1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690587-50BE-489C-9BC6-5ADE277EF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F9511F-D79F-4458-B59E-FD5C6B839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E11F67-EABF-4DE2-A262-26EE1696A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499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8329F5-6F49-4F69-9A5D-D2527786D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19F3BE-0D99-465E-9C14-BDCF267DF6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153744-C87D-4BEB-8851-FCF26983A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0350EA-907F-4F5A-9159-53A0467D1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BF6D40-6D6D-4275-A635-C1E9E9E32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060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0E76D0E-1D99-49B3-ACE6-9B0D2D7F42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7BCF6D5-5B91-44E0-B0C1-38DB2185C3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1D17CC-0177-4BAA-BEC5-090D643D9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08D337-1156-4062-A5F6-1057562DE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2C5411-3071-4AA2-9C7C-9D4D2B977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20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95394823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769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95" y="6479657"/>
            <a:ext cx="667005" cy="15875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88166111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910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33208800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4" y="51957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25547522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036210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283594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391119" y="2520523"/>
            <a:ext cx="5817434" cy="436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sz="25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09727822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4382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48"/>
          <p:cNvSpPr>
            <a:spLocks noGrp="1"/>
          </p:cNvSpPr>
          <p:nvPr>
            <p:ph type="sldNum" sz="quarter" idx="4"/>
          </p:nvPr>
        </p:nvSpPr>
        <p:spPr>
          <a:xfrm>
            <a:off x="11337172" y="6466894"/>
            <a:ext cx="596308" cy="23036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rgbClr val="201F1C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</a:lstStyle>
          <a:p>
            <a:fld id="{745A082F-C6C3-8245-845A-6C44C9809FBB}" type="slidenum">
              <a:rPr kumimoji="1" lang="zh-CN" altLang="en-US" smtClean="0"/>
              <a:pPr/>
              <a:t>‹#›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A84EBEC-4AAB-D276-B23E-C9BCA89DB9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9487" y="346342"/>
            <a:ext cx="8582143" cy="76471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kumimoji="1" lang="zh-CN" altLang="en-US"/>
              <a:t>标题 </a:t>
            </a:r>
            <a:r>
              <a:rPr kumimoji="1" lang="en" altLang="zh-CN"/>
              <a:t>Title OPPO Sans Bold 32</a:t>
            </a:r>
            <a:endParaRPr kumimoji="1" lang="zh-CN" alt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6716DAF2-91DF-1033-365A-83A6F7099D3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51912" y="2423817"/>
            <a:ext cx="8582143" cy="3115159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782A2500-C600-54EB-AFD0-8674AFDE413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109131" y="6457369"/>
            <a:ext cx="2694894" cy="207244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单击输入一级标题</a:t>
            </a:r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72EC3001-DBB4-C16F-B101-33FB85112E7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962321" y="6456601"/>
            <a:ext cx="2818123" cy="217537"/>
          </a:xfrm>
        </p:spPr>
        <p:txBody>
          <a:bodyPr>
            <a:normAutofit/>
          </a:bodyPr>
          <a:lstStyle>
            <a:lvl1pPr marL="0" indent="0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单击输入二级标题或版本编号</a:t>
            </a:r>
          </a:p>
        </p:txBody>
      </p:sp>
    </p:spTree>
    <p:extLst>
      <p:ext uri="{BB962C8B-B14F-4D97-AF65-F5344CB8AC3E}">
        <p14:creationId xmlns:p14="http://schemas.microsoft.com/office/powerpoint/2010/main" val="3878079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237ECC-4F57-41EB-AE1C-5D1488EE5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B28934-3A3A-4058-BDF3-41902C5FB2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A9F623-4856-4631-BA2C-4EFCC9721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505FE1-0899-4BA6-9445-3F3D401CF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302D47-E148-4BD2-9663-9EDB528AA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692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D71651-5D51-4560-A344-77F58BD32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E9E522-331B-416A-830D-F51400DC1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AC7CAB-AD5D-4CFF-A4BB-CD9CBD71E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4C83ED-072C-4DDE-BEF2-72FE2809B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FC40CB-FD07-4F46-B589-881B2358D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942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7F7B1F-BD52-4B5C-BE80-57D4784E0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761A01-EA0C-4047-A7EE-15C652949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2D4225F-1BEF-4789-9302-A447BA676A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100A9F-2570-44D3-9019-8E2CE315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115BC73-6144-425D-A243-86B08B414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19AFBA-C986-4A39-9831-66A6D343F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860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2AF03A-8168-48A9-BB4F-A6FB1AB26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43858E-E521-43FF-9ADD-C4DBEC8E3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EB81D50-D7A8-4109-878B-CBF660CA04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FCE7603-FCE3-443D-9DDE-D723FBF04D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1ED57E5-E66D-4B60-B510-433232CA3C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8FECC15-EFB1-4C7D-8C1D-387EB0B78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5AF5800-B0EA-4AFE-AEC8-B0DA45724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119510A-55FA-4085-8832-ABDE20271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326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045189-5DFB-4FB3-838F-118EDE62D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289AAAA-ECE6-4CD6-B9E1-D8148D800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FB4076D-3359-4581-8B0E-D87923B8E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3440001-ECD0-4BEC-B8E5-291B12761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169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24496E5-1ADD-4B31-B960-1172831FD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34428B3-983C-470B-911C-E261064EC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B7DD418-B5B3-4B74-B8A3-FBA1E7232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61C0DC-D98C-42C4-9D65-CC5C3BAFA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846DB5-AA6B-4065-B46C-94299066A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B699BC-519E-475D-938B-B9F0C688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20605F-31CE-40A7-A470-16D95C64C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359B932-78F7-43DA-9909-7AD7ED506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A05000-246C-4F28-9986-AA6242CD7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162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E2016D-6F38-48B4-A2F0-C92D1872E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08020F-EB4C-4496-B1D5-3931F38759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F2B583-674D-4113-B6EF-A1FE6DC7E0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E49C4D1-40AD-4A74-9523-54EAA5B97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26CEB-C945-4826-8ED3-C18A7C6D99F1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2BB19E-BB46-451E-BDC3-19553494D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588502F-5B25-4BBB-97D4-7F485E04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220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8653328-943C-4B94-9F1A-F36787636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31FB54-7497-4182-AD39-F2B4B5A538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9E5427-25C7-4BC7-88F3-D6AF33E92E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26CEB-C945-4826-8ED3-C18A7C6D99F1}" type="datetimeFigureOut">
              <a:rPr lang="zh-CN" altLang="en-US" smtClean="0"/>
              <a:t>2024/11/3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394243-29CD-47E1-BEC4-80D543E6A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904305-273A-4F2B-8413-C45969C8FF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5116E-7FEE-4FAE-A2A4-B51281B12E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103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6" name="pg. xx"/>
          <p:cNvSpPr txBox="1"/>
          <p:nvPr userDrawn="1"/>
        </p:nvSpPr>
        <p:spPr>
          <a:xfrm>
            <a:off x="10442363" y="6437145"/>
            <a:ext cx="1366779" cy="1436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6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79859983"/>
              </p:ext>
            </p:extLst>
          </p:nvPr>
        </p:nvGraphicFramePr>
        <p:xfrm>
          <a:off x="12394857" y="0"/>
          <a:ext cx="1549743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14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72718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hf sldNum="0" hdr="0" dt="0"/>
  <p:txStyles>
    <p:titleStyle>
      <a:lvl1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6350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9525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12700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1587500" marR="0" indent="-317500" algn="l" defTabSz="41275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19050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22225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25400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2857500" marR="0" indent="-317500" algn="l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16838-9FCD-4B19-9C97-EA3505AED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720" y="1513840"/>
            <a:ext cx="10871724" cy="2429510"/>
          </a:xfrm>
        </p:spPr>
        <p:txBody>
          <a:bodyPr>
            <a:normAutofit/>
          </a:bodyPr>
          <a:lstStyle/>
          <a:p>
            <a:pPr algn="ctr"/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Non-EE2: GPM </a:t>
            </a:r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extension</a:t>
            </a:r>
            <a:b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</a:br>
            <a:br>
              <a:rPr lang="en-US" sz="3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JVET-</a:t>
            </a:r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AJ0089</a:t>
            </a:r>
            <a:endParaRPr lang="en-US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2D07-91CB-452B-B1E1-0CF01F3A2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4720" y="4119095"/>
            <a:ext cx="10209530" cy="1107440"/>
          </a:xfrm>
        </p:spPr>
        <p:txBody>
          <a:bodyPr>
            <a:normAutofit/>
          </a:bodyPr>
          <a:lstStyle/>
          <a:p>
            <a:pPr algn="ctr" hangingPunct="0">
              <a:spcBef>
                <a:spcPts val="150"/>
              </a:spcBef>
              <a:spcAft>
                <a:spcPts val="150"/>
              </a:spcAft>
              <a:tabLst>
                <a:tab pos="114300" algn="l"/>
                <a:tab pos="228600" algn="l"/>
                <a:tab pos="342900" algn="l"/>
                <a:tab pos="457200" algn="l"/>
                <a:tab pos="571500" algn="l"/>
                <a:tab pos="685800" algn="l"/>
                <a:tab pos="800100" algn="l"/>
                <a:tab pos="914400" algn="l"/>
                <a:tab pos="1028700" algn="l"/>
                <a:tab pos="1143000" algn="l"/>
                <a:tab pos="1257300" algn="l"/>
                <a:tab pos="1371600" algn="l"/>
              </a:tabLst>
            </a:pPr>
            <a:r>
              <a:rPr lang="en-CA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Hongli Zhang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Fan Wang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Yue Yu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Haoping Yu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Dong Wang</a:t>
            </a:r>
            <a:r>
              <a:rPr lang="en-CA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(OPPO) </a:t>
            </a:r>
            <a:endParaRPr lang="en-CA" sz="2000" b="1" dirty="0">
              <a:solidFill>
                <a:schemeClr val="tx1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57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The CU size restriction of GPM is currently specified as “cbWidth &gt;= 8 &amp;&amp; cbHeight &gt;= 8 &amp;&amp; cbWidth &lt;= 64 &amp;&amp; cbHeight &lt;= 64 &amp;&amp; cbHeight &lt; 8 * cbWidth &amp;&amp; cbWidth &lt; 8 * cbHeight”. 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For the offset parameters of GPM, the minimum value at each angle is currently set to width/8 or height/8 for all block sizes.</a:t>
            </a:r>
            <a:endParaRPr kumimoji="1" lang="zh-CN" altLang="en-US" sz="2400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2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lang="zh-CN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It is proposed to modify the CU size restriction of GPM as “cbWidth &gt;= 4 &amp;&amp; cbHeight &gt;= 4 &amp;&amp; cbWidth &lt;= 128 &amp;&amp; cbHeight &lt;= 128”. 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000" dirty="0">
                <a:solidFill>
                  <a:srgbClr val="201F1C"/>
                </a:solidFill>
                <a:latin typeface="Times New Roman" panose="02020603050405020304" pitchFamily="18" charset="0"/>
                <a:ea typeface="OPPO Sans" pitchFamily="2" charset="-122"/>
                <a:cs typeface="Times New Roman" panose="02020603050405020304" pitchFamily="18" charset="0"/>
              </a:rPr>
              <a:t>The minimum offset is set as cbHeight /4 or cbWidth /4 for CUs of size 4*cbHeight or cbWidth*4.</a:t>
            </a:r>
            <a:endParaRPr kumimoji="1" lang="zh-CN" altLang="en-US" sz="2000" dirty="0">
              <a:solidFill>
                <a:srgbClr val="201F1C"/>
              </a:solidFill>
              <a:latin typeface="Times New Roman" panose="02020603050405020304" pitchFamily="18" charset="0"/>
              <a:ea typeface="OPPO Sans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3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80D8906-9141-45C7-8610-387AEABC42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956080"/>
              </p:ext>
            </p:extLst>
          </p:nvPr>
        </p:nvGraphicFramePr>
        <p:xfrm>
          <a:off x="4219727" y="2941698"/>
          <a:ext cx="3380321" cy="2997463"/>
        </p:xfrm>
        <a:graphic>
          <a:graphicData uri="http://schemas.openxmlformats.org/drawingml/2006/table">
            <a:tbl>
              <a:tblPr/>
              <a:tblGrid>
                <a:gridCol w="482903">
                  <a:extLst>
                    <a:ext uri="{9D8B030D-6E8A-4147-A177-3AD203B41FA5}">
                      <a16:colId xmlns:a16="http://schemas.microsoft.com/office/drawing/2014/main" val="2869480926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1273331903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3676118122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1792266503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4182770915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1284848541"/>
                    </a:ext>
                  </a:extLst>
                </a:gridCol>
                <a:gridCol w="482903">
                  <a:extLst>
                    <a:ext uri="{9D8B030D-6E8A-4147-A177-3AD203B41FA5}">
                      <a16:colId xmlns:a16="http://schemas.microsoft.com/office/drawing/2014/main" val="1554265671"/>
                    </a:ext>
                  </a:extLst>
                </a:gridCol>
              </a:tblGrid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width/height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514947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575992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255598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128x16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905813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128x32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9027513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128x64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1990942"/>
                  </a:ext>
                </a:extLst>
              </a:tr>
              <a:tr h="42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8974" marR="8974" marT="897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4x128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8x128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16x128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32x128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64x128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128x128</a:t>
                      </a:r>
                    </a:p>
                  </a:txBody>
                  <a:tcPr marL="8974" marR="8974" marT="897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05759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8245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4" y="1214819"/>
            <a:ext cx="11671686" cy="47243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zh-CN" altLang="en-US" sz="24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4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9392958-C369-4C05-9E6B-5B8E42EB86CB}"/>
              </a:ext>
            </a:extLst>
          </p:cNvPr>
          <p:cNvSpPr txBox="1"/>
          <p:nvPr/>
        </p:nvSpPr>
        <p:spPr>
          <a:xfrm>
            <a:off x="515629" y="4559296"/>
            <a:ext cx="11206306" cy="13798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342900" indent="-34290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method brings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-0.12%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coding gain in RA. </a:t>
            </a:r>
          </a:p>
          <a:p>
            <a:pPr marL="342900" indent="-34290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It is</a:t>
            </a:r>
            <a:r>
              <a:rPr lang="en-CA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recommended to further study the proposed method in the next round of EE2.</a:t>
            </a:r>
          </a:p>
          <a:p>
            <a:pPr marL="342900" indent="-34290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Bytedance for crosschecking this proposal.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4C6E07B-21BF-4DCE-802A-0B7848A88757}"/>
              </a:ext>
            </a:extLst>
          </p:cNvPr>
          <p:cNvSpPr txBox="1"/>
          <p:nvPr/>
        </p:nvSpPr>
        <p:spPr>
          <a:xfrm>
            <a:off x="1155700" y="1137476"/>
            <a:ext cx="6985000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Test 1: block size restricted from 4 to 128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8AF8F17-4789-4F56-BF76-5036347FFA4F}"/>
              </a:ext>
            </a:extLst>
          </p:cNvPr>
          <p:cNvSpPr txBox="1"/>
          <p:nvPr/>
        </p:nvSpPr>
        <p:spPr>
          <a:xfrm>
            <a:off x="7162800" y="1097371"/>
            <a:ext cx="6985000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800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Test 2: block size restricted from 8 to 128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1A0EE611-2D62-4B38-B89C-7D9171DB7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844076"/>
              </p:ext>
            </p:extLst>
          </p:nvPr>
        </p:nvGraphicFramePr>
        <p:xfrm>
          <a:off x="204087" y="1900396"/>
          <a:ext cx="5856987" cy="2198370"/>
        </p:xfrm>
        <a:graphic>
          <a:graphicData uri="http://schemas.openxmlformats.org/drawingml/2006/table">
            <a:tbl>
              <a:tblPr firstRow="1" firstCol="1" bandRow="1"/>
              <a:tblGrid>
                <a:gridCol w="732123">
                  <a:extLst>
                    <a:ext uri="{9D8B030D-6E8A-4147-A177-3AD203B41FA5}">
                      <a16:colId xmlns:a16="http://schemas.microsoft.com/office/drawing/2014/main" val="3300759580"/>
                    </a:ext>
                  </a:extLst>
                </a:gridCol>
                <a:gridCol w="699661">
                  <a:extLst>
                    <a:ext uri="{9D8B030D-6E8A-4147-A177-3AD203B41FA5}">
                      <a16:colId xmlns:a16="http://schemas.microsoft.com/office/drawing/2014/main" val="3960128941"/>
                    </a:ext>
                  </a:extLst>
                </a:gridCol>
                <a:gridCol w="699661">
                  <a:extLst>
                    <a:ext uri="{9D8B030D-6E8A-4147-A177-3AD203B41FA5}">
                      <a16:colId xmlns:a16="http://schemas.microsoft.com/office/drawing/2014/main" val="807691056"/>
                    </a:ext>
                  </a:extLst>
                </a:gridCol>
                <a:gridCol w="699661">
                  <a:extLst>
                    <a:ext uri="{9D8B030D-6E8A-4147-A177-3AD203B41FA5}">
                      <a16:colId xmlns:a16="http://schemas.microsoft.com/office/drawing/2014/main" val="1560554505"/>
                    </a:ext>
                  </a:extLst>
                </a:gridCol>
                <a:gridCol w="581555">
                  <a:extLst>
                    <a:ext uri="{9D8B030D-6E8A-4147-A177-3AD203B41FA5}">
                      <a16:colId xmlns:a16="http://schemas.microsoft.com/office/drawing/2014/main" val="2020149402"/>
                    </a:ext>
                  </a:extLst>
                </a:gridCol>
                <a:gridCol w="581555">
                  <a:extLst>
                    <a:ext uri="{9D8B030D-6E8A-4147-A177-3AD203B41FA5}">
                      <a16:colId xmlns:a16="http://schemas.microsoft.com/office/drawing/2014/main" val="3063907030"/>
                    </a:ext>
                  </a:extLst>
                </a:gridCol>
                <a:gridCol w="926896">
                  <a:extLst>
                    <a:ext uri="{9D8B030D-6E8A-4147-A177-3AD203B41FA5}">
                      <a16:colId xmlns:a16="http://schemas.microsoft.com/office/drawing/2014/main" val="1317664685"/>
                    </a:ext>
                  </a:extLst>
                </a:gridCol>
                <a:gridCol w="935875">
                  <a:extLst>
                    <a:ext uri="{9D8B030D-6E8A-4147-A177-3AD203B41FA5}">
                      <a16:colId xmlns:a16="http://schemas.microsoft.com/office/drawing/2014/main" val="3410334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Random Access Main 10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2838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ECM14.0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2432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EncVmPeak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DecVmPeak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80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105.7%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4277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98.6%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218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-0.08%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-0.09%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106.0%　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101.6%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100.2%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156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-0.22%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-0.17%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107.6%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99.5%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103.5%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100.6%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7112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16068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Overall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-0.12%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-0.17%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-0.20%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106.3%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854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-0.17%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-0.64%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-0.40%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106.7%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99.4%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105.3%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100.6%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4599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F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4074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TGM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348677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E4CA9582-4769-46E3-A71D-52A388973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56500"/>
              </p:ext>
            </p:extLst>
          </p:nvPr>
        </p:nvGraphicFramePr>
        <p:xfrm>
          <a:off x="6118782" y="1887379"/>
          <a:ext cx="5843734" cy="2189480"/>
        </p:xfrm>
        <a:graphic>
          <a:graphicData uri="http://schemas.openxmlformats.org/drawingml/2006/table">
            <a:tbl>
              <a:tblPr firstRow="1" firstCol="1" bandRow="1"/>
              <a:tblGrid>
                <a:gridCol w="726696">
                  <a:extLst>
                    <a:ext uri="{9D8B030D-6E8A-4147-A177-3AD203B41FA5}">
                      <a16:colId xmlns:a16="http://schemas.microsoft.com/office/drawing/2014/main" val="1837581720"/>
                    </a:ext>
                  </a:extLst>
                </a:gridCol>
                <a:gridCol w="700645">
                  <a:extLst>
                    <a:ext uri="{9D8B030D-6E8A-4147-A177-3AD203B41FA5}">
                      <a16:colId xmlns:a16="http://schemas.microsoft.com/office/drawing/2014/main" val="468549669"/>
                    </a:ext>
                  </a:extLst>
                </a:gridCol>
                <a:gridCol w="700645">
                  <a:extLst>
                    <a:ext uri="{9D8B030D-6E8A-4147-A177-3AD203B41FA5}">
                      <a16:colId xmlns:a16="http://schemas.microsoft.com/office/drawing/2014/main" val="2813689914"/>
                    </a:ext>
                  </a:extLst>
                </a:gridCol>
                <a:gridCol w="700645">
                  <a:extLst>
                    <a:ext uri="{9D8B030D-6E8A-4147-A177-3AD203B41FA5}">
                      <a16:colId xmlns:a16="http://schemas.microsoft.com/office/drawing/2014/main" val="3134129914"/>
                    </a:ext>
                  </a:extLst>
                </a:gridCol>
                <a:gridCol w="566960">
                  <a:extLst>
                    <a:ext uri="{9D8B030D-6E8A-4147-A177-3AD203B41FA5}">
                      <a16:colId xmlns:a16="http://schemas.microsoft.com/office/drawing/2014/main" val="2723328264"/>
                    </a:ext>
                  </a:extLst>
                </a:gridCol>
                <a:gridCol w="582728">
                  <a:extLst>
                    <a:ext uri="{9D8B030D-6E8A-4147-A177-3AD203B41FA5}">
                      <a16:colId xmlns:a16="http://schemas.microsoft.com/office/drawing/2014/main" val="2718114536"/>
                    </a:ext>
                  </a:extLst>
                </a:gridCol>
                <a:gridCol w="928252">
                  <a:extLst>
                    <a:ext uri="{9D8B030D-6E8A-4147-A177-3AD203B41FA5}">
                      <a16:colId xmlns:a16="http://schemas.microsoft.com/office/drawing/2014/main" val="861279100"/>
                    </a:ext>
                  </a:extLst>
                </a:gridCol>
                <a:gridCol w="937163">
                  <a:extLst>
                    <a:ext uri="{9D8B030D-6E8A-4147-A177-3AD203B41FA5}">
                      <a16:colId xmlns:a16="http://schemas.microsoft.com/office/drawing/2014/main" val="237547816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Random Access Main 10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4350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ECM14.0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8246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EncVmPeak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DecVmPeak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970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2229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133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-0.06%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0.04%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8912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-0.13%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0.17%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872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2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29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Overall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87233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-0.14%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-0.04%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100.8%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98.7%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105.3%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100.6%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0002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F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55987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TGM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5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#NUM!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2780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4348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9526</TotalTime>
  <Words>628</Words>
  <Application>Microsoft Office PowerPoint</Application>
  <PresentationFormat>宽屏</PresentationFormat>
  <Paragraphs>227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Helvetica Neue Medium</vt:lpstr>
      <vt:lpstr>OPPO Sans</vt:lpstr>
      <vt:lpstr>OPPO Sans Medium</vt:lpstr>
      <vt:lpstr>OPPOSans B</vt:lpstr>
      <vt:lpstr>OPPOSans M</vt:lpstr>
      <vt:lpstr>OPPOSans R</vt:lpstr>
      <vt:lpstr>等线</vt:lpstr>
      <vt:lpstr>等线 Light</vt:lpstr>
      <vt:lpstr>Arial</vt:lpstr>
      <vt:lpstr>Calibri</vt:lpstr>
      <vt:lpstr>Times New Roman</vt:lpstr>
      <vt:lpstr>Office 主题​​</vt:lpstr>
      <vt:lpstr>White 白底</vt:lpstr>
      <vt:lpstr>Non-EE2: GPM extension  JVET-AJ0089</vt:lpstr>
      <vt:lpstr>Introduction</vt:lpstr>
      <vt:lpstr>Proposed method</vt:lpstr>
      <vt:lpstr>Simulation results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Non-EE2: Matrix-based position dependent intra prediction for MPM  JVET-AJ00xx</dc:title>
  <dc:creator>张红丽(Hongli Zhang)</dc:creator>
  <cp:lastModifiedBy>张红丽(Hongli Zhang)</cp:lastModifiedBy>
  <cp:revision>42</cp:revision>
  <cp:lastPrinted>2024-10-29T09:45:56Z</cp:lastPrinted>
  <dcterms:created xsi:type="dcterms:W3CDTF">2024-10-17T08:16:11Z</dcterms:created>
  <dcterms:modified xsi:type="dcterms:W3CDTF">2024-11-03T07:29:38Z</dcterms:modified>
</cp:coreProperties>
</file>