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8"/>
  </p:notesMasterIdLst>
  <p:sldIdLst>
    <p:sldId id="369" r:id="rId3"/>
    <p:sldId id="377" r:id="rId4"/>
    <p:sldId id="380" r:id="rId5"/>
    <p:sldId id="378" r:id="rId6"/>
    <p:sldId id="269" r:id="rId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369"/>
            <p14:sldId id="377"/>
            <p14:sldId id="380"/>
            <p14:sldId id="37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CAC8"/>
    <a:srgbClr val="5E5E5E"/>
    <a:srgbClr val="2DC84D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80"/>
    <p:restoredTop sz="88299" autoAdjust="0"/>
  </p:normalViewPr>
  <p:slideViewPr>
    <p:cSldViewPr snapToGrid="0" snapToObjects="1">
      <p:cViewPr varScale="1">
        <p:scale>
          <a:sx n="34" d="100"/>
          <a:sy n="34" d="100"/>
        </p:scale>
        <p:origin x="948" y="7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2024/11/2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50" r:id="rId2"/>
    <p:sldLayoutId id="2147483652" r:id="rId3"/>
    <p:sldLayoutId id="2147483661" r:id="rId4"/>
    <p:sldLayoutId id="2147483664" r:id="rId5"/>
    <p:sldLayoutId id="2147483660" r:id="rId6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dt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16838-9FCD-4B19-9C97-EA3505AED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20" y="3027680"/>
            <a:ext cx="23180040" cy="4859020"/>
          </a:xfrm>
        </p:spPr>
        <p:txBody>
          <a:bodyPr>
            <a:normAutofit/>
          </a:bodyPr>
          <a:lstStyle/>
          <a:p>
            <a:pPr algn="ctr"/>
            <a:r>
              <a:rPr lang="en-CA" altLang="zh-CN" sz="6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Non-EE2: On MPM with matrix-based position dependent intra prediction</a:t>
            </a:r>
            <a:br>
              <a:rPr lang="en-US" sz="66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Yu Mincho" panose="02020400000000000000" pitchFamily="18" charset="-128"/>
                <a:cs typeface="Calibri" panose="020F0502020204030204" pitchFamily="34" charset="0"/>
              </a:rPr>
            </a:br>
            <a:br>
              <a:rPr lang="en-US" sz="6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6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JVET-</a:t>
            </a:r>
            <a:r>
              <a:rPr lang="en-US" altLang="zh-CN" sz="6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AJ0088</a:t>
            </a:r>
            <a:endParaRPr lang="en-US" sz="6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302D07-91CB-452B-B1E1-0CF01F3A22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69440" y="8238190"/>
            <a:ext cx="20419060" cy="2214880"/>
          </a:xfrm>
        </p:spPr>
        <p:txBody>
          <a:bodyPr>
            <a:normAutofit/>
          </a:bodyPr>
          <a:lstStyle/>
          <a:p>
            <a:pPr algn="ctr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44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Zexing Sun, </a:t>
            </a:r>
            <a:r>
              <a:rPr lang="en-CA" altLang="zh-CN" sz="4400" b="1" dirty="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Yue Yu, </a:t>
            </a:r>
            <a:r>
              <a:rPr lang="en-CA" sz="44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Haoping Yu, </a:t>
            </a:r>
            <a:r>
              <a:rPr lang="en-CA" sz="4400" b="1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Luhang</a:t>
            </a:r>
            <a:r>
              <a:rPr lang="en-CA" sz="44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Xu, Dong Wang (OPPO)</a:t>
            </a:r>
          </a:p>
        </p:txBody>
      </p:sp>
    </p:spTree>
    <p:extLst>
      <p:ext uri="{BB962C8B-B14F-4D97-AF65-F5344CB8AC3E}">
        <p14:creationId xmlns:p14="http://schemas.microsoft.com/office/powerpoint/2010/main" val="948577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F65A-88FA-2F0E-128E-1C05B7ED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B317-E0FE-BE54-621B-2DC0647A1D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112" y="2688914"/>
            <a:ext cx="23346187" cy="666909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Matrix-based position-dependent intra-prediction (MPDIP) is an adopted coding tool in the current ECM-14.0. MPDIP replaces a part of conventional intra-prediction modes(IPMs).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L-shaped reference samples multiply the matrix to generate</a:t>
            </a:r>
          </a:p>
          <a:p>
            <a:r>
              <a:rPr lang="en-US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 prediction samples. </a:t>
            </a:r>
            <a:endParaRPr lang="en-CA" altLang="zh-CN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9">
                <a:extLst>
                  <a:ext uri="{FF2B5EF4-FFF2-40B4-BE49-F238E27FC236}">
                    <a16:creationId xmlns:a16="http://schemas.microsoft.com/office/drawing/2014/main" id="{C9679144-F6A4-4417-907B-55CAC43E84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3981729"/>
                  </p:ext>
                </p:extLst>
              </p:nvPr>
            </p:nvGraphicFramePr>
            <p:xfrm>
              <a:off x="1839705" y="9692077"/>
              <a:ext cx="10604500" cy="2001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02250">
                      <a:extLst>
                        <a:ext uri="{9D8B030D-6E8A-4147-A177-3AD203B41FA5}">
                          <a16:colId xmlns:a16="http://schemas.microsoft.com/office/drawing/2014/main" val="257734858"/>
                        </a:ext>
                      </a:extLst>
                    </a:gridCol>
                    <a:gridCol w="5302250">
                      <a:extLst>
                        <a:ext uri="{9D8B030D-6E8A-4147-A177-3AD203B41FA5}">
                          <a16:colId xmlns:a16="http://schemas.microsoft.com/office/drawing/2014/main" val="444323379"/>
                        </a:ext>
                      </a:extLst>
                    </a:gridCol>
                  </a:tblGrid>
                  <a:tr h="196850">
                    <a:tc>
                      <a:txBody>
                        <a:bodyPr/>
                        <a:lstStyle/>
                        <a:p>
                          <a:r>
                            <a:rPr lang="en-US" altLang="zh-CN" sz="32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Coding block size</a:t>
                          </a:r>
                          <a:endParaRPr lang="zh-CN" altLang="en-US" sz="3200" b="1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32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#IPMs replaced by MPDIP</a:t>
                          </a:r>
                          <a:endParaRPr lang="zh-CN" altLang="en-US" sz="3200" b="1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14307246"/>
                      </a:ext>
                    </a:extLst>
                  </a:tr>
                  <a:tr h="71120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40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  <m:r>
                                  <a:rPr lang="en-US" altLang="zh-CN" sz="4000" b="0" i="1" smtClean="0">
                                    <a:latin typeface="Cambria Math" panose="02040503050406030204" pitchFamily="18" charset="0"/>
                                  </a:rPr>
                                  <m:t>≤16 &amp;&amp; </m:t>
                                </m:r>
                                <m:r>
                                  <a:rPr lang="en-US" altLang="zh-CN" sz="4000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altLang="zh-CN" sz="4000" b="0" i="1" smtClean="0">
                                    <a:latin typeface="Cambria Math" panose="02040503050406030204" pitchFamily="18" charset="0"/>
                                  </a:rPr>
                                  <m:t>≤16</m:t>
                                </m:r>
                              </m:oMath>
                            </m:oMathPara>
                          </a14:m>
                          <a:endParaRPr lang="zh-CN" altLang="en-US" sz="40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altLang="zh-CN" sz="3600" b="0" i="1" smtClean="0">
                                    <a:latin typeface="Cambria Math" panose="02040503050406030204" pitchFamily="18" charset="0"/>
                                  </a:rPr>
                                  <m:t>0,1, (2+2</m:t>
                                </m:r>
                                <m:r>
                                  <a:rPr lang="en-US" altLang="zh-CN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r>
                                  <a:rPr lang="en-US" altLang="zh-CN" sz="36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altLang="zh-CN" sz="3600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zh-CN" altLang="en-US" sz="3600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312982832"/>
                      </a:ext>
                    </a:extLst>
                  </a:tr>
                  <a:tr h="711200">
                    <a:tc>
                      <a:txBody>
                        <a:bodyPr/>
                        <a:lstStyle/>
                        <a:p>
                          <a:pPr marL="0" marR="0" lvl="0" indent="0" algn="ctr" defTabSz="8255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CN" sz="40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sym typeface="Helvetica Neue Light"/>
                                  </a:rPr>
                                  <m:t>𝑜𝑡h𝑒𝑟𝑤𝑖𝑠𝑒</m:t>
                                </m:r>
                              </m:oMath>
                            </m:oMathPara>
                          </a14:m>
                          <a:endParaRPr kumimoji="0" lang="zh-CN" altLang="en-US" sz="40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cs typeface="Calibri" panose="020F0502020204030204" pitchFamily="34" charset="0"/>
                            <a:sym typeface="Helvetica Neue Light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8255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CN" sz="36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sym typeface="Helvetica Neue Light"/>
                                  </a:rPr>
                                  <m:t>0,1, (2+4</m:t>
                                </m:r>
                                <m:r>
                                  <a:rPr kumimoji="0" lang="en-US" altLang="zh-CN" sz="36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Helvetica Neue Light"/>
                                  </a:rPr>
                                  <m:t>×</m:t>
                                </m:r>
                                <m:r>
                                  <a:rPr kumimoji="0" lang="en-US" altLang="zh-CN" sz="36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sym typeface="Helvetica Neue Light"/>
                                  </a:rPr>
                                  <m:t>𝑘</m:t>
                                </m:r>
                                <m:r>
                                  <a:rPr kumimoji="0" lang="en-US" altLang="zh-CN" sz="3600" b="0" i="1" u="none" strike="noStrike" kern="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sym typeface="Helvetica Neue Light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kumimoji="0" lang="zh-CN" altLang="en-US" sz="36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cs typeface="Calibri" panose="020F0502020204030204" pitchFamily="34" charset="0"/>
                            <a:sym typeface="Helvetica Neue Light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5379844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9">
                <a:extLst>
                  <a:ext uri="{FF2B5EF4-FFF2-40B4-BE49-F238E27FC236}">
                    <a16:creationId xmlns:a16="http://schemas.microsoft.com/office/drawing/2014/main" id="{C9679144-F6A4-4417-907B-55CAC43E84E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63981729"/>
                  </p:ext>
                </p:extLst>
              </p:nvPr>
            </p:nvGraphicFramePr>
            <p:xfrm>
              <a:off x="1839705" y="9692077"/>
              <a:ext cx="10604500" cy="2001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5302250">
                      <a:extLst>
                        <a:ext uri="{9D8B030D-6E8A-4147-A177-3AD203B41FA5}">
                          <a16:colId xmlns:a16="http://schemas.microsoft.com/office/drawing/2014/main" val="257734858"/>
                        </a:ext>
                      </a:extLst>
                    </a:gridCol>
                    <a:gridCol w="5302250">
                      <a:extLst>
                        <a:ext uri="{9D8B030D-6E8A-4147-A177-3AD203B41FA5}">
                          <a16:colId xmlns:a16="http://schemas.microsoft.com/office/drawing/2014/main" val="444323379"/>
                        </a:ext>
                      </a:extLst>
                    </a:gridCol>
                  </a:tblGrid>
                  <a:tr h="579120">
                    <a:tc>
                      <a:txBody>
                        <a:bodyPr/>
                        <a:lstStyle/>
                        <a:p>
                          <a:r>
                            <a:rPr lang="en-US" altLang="zh-CN" sz="32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Coding block size</a:t>
                          </a:r>
                          <a:endParaRPr lang="zh-CN" altLang="en-US" sz="3200" b="1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3200" b="1" dirty="0">
                              <a:latin typeface="Calibri" panose="020F0502020204030204" pitchFamily="34" charset="0"/>
                              <a:cs typeface="Calibri" panose="020F0502020204030204" pitchFamily="34" charset="0"/>
                            </a:rPr>
                            <a:t>#IPMs replaced by MPDIP</a:t>
                          </a:r>
                          <a:endParaRPr lang="zh-CN" altLang="en-US" sz="3200" b="1" dirty="0">
                            <a:latin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14307246"/>
                      </a:ext>
                    </a:extLst>
                  </a:tr>
                  <a:tr h="711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15" t="-90678" r="-100115" b="-1008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00230" t="-90678" r="-230" b="-100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12982832"/>
                      </a:ext>
                    </a:extLst>
                  </a:tr>
                  <a:tr h="7112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15" t="-192308" r="-100115" b="-170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00230" t="-192308" r="-230" b="-170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5379844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" name="图片 10">
            <a:extLst>
              <a:ext uri="{FF2B5EF4-FFF2-40B4-BE49-F238E27FC236}">
                <a16:creationId xmlns:a16="http://schemas.microsoft.com/office/drawing/2014/main" id="{DBFB4BB8-0C7B-4C7D-A4B1-6B40E432F8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8987" y="5427798"/>
            <a:ext cx="8120063" cy="655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697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F65A-88FA-2F0E-128E-1C05B7ED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6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Proposed</a:t>
            </a:r>
            <a:r>
              <a:rPr lang="en-US" altLang="zh-CN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6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method</a:t>
            </a:r>
            <a:endParaRPr lang="en-US" sz="6000" b="1" dirty="0">
              <a:solidFill>
                <a:schemeClr val="tx2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B317-E0FE-BE54-621B-2DC0647A1D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060264"/>
            <a:ext cx="22841774" cy="677893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CA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It is proposed to use MPDIP based MPM list construction.</a:t>
            </a:r>
          </a:p>
          <a:p>
            <a:endParaRPr lang="en-CA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indent="-914400">
              <a:buFont typeface="+mj-lt"/>
              <a:buAutoNum type="arabicPeriod"/>
            </a:pPr>
            <a:r>
              <a:rPr lang="en-CA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the current CU is eligible for MPDIP predictions, some non-MPDIP modes in the primary MPM list are converted </a:t>
            </a:r>
            <a:r>
              <a:rPr lang="en-CA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CA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MPDIP.</a:t>
            </a:r>
          </a:p>
          <a:p>
            <a:pPr marL="914400" indent="-914400">
              <a:buFont typeface="+mj-lt"/>
              <a:buAutoNum type="arabicPeriod"/>
            </a:pPr>
            <a:r>
              <a:rPr lang="en-CA" altLang="zh-CN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MPDIP modes in the primary MPM, if the current CU is eligible for MPM sort, MPDIP template cost instead of regular angular template cost is used for sorting.</a:t>
            </a:r>
          </a:p>
          <a:p>
            <a:pPr marL="914400" indent="-914400">
              <a:buFont typeface="+mj-lt"/>
              <a:buAutoNum type="arabicPeriod"/>
            </a:pPr>
            <a:endParaRPr lang="en-C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Font typeface="+mj-lt"/>
              <a:buAutoNum type="arabicPeriod"/>
            </a:pPr>
            <a:endParaRPr lang="en-CA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CA" sz="36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21396CDC-A627-4183-A3B4-39FD6C8F71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5412747"/>
              </p:ext>
            </p:extLst>
          </p:nvPr>
        </p:nvGraphicFramePr>
        <p:xfrm>
          <a:off x="13347279" y="7509211"/>
          <a:ext cx="9429750" cy="48814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Visio" r:id="rId3" imgW="6238741" imgH="3228936" progId="Visio.Drawing.15">
                  <p:embed/>
                </p:oleObj>
              </mc:Choice>
              <mc:Fallback>
                <p:oleObj name="Visio" r:id="rId3" imgW="6238741" imgH="3228936" progId="Visio.Drawing.15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BDA8A212-BBF0-402D-9197-C629604AB72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47279" y="7509211"/>
                        <a:ext cx="9429750" cy="48814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5E1AA3E5-18F0-448F-9AD2-99FE1849DD7C}"/>
              </a:ext>
            </a:extLst>
          </p:cNvPr>
          <p:cNvSpPr txBox="1"/>
          <p:nvPr/>
        </p:nvSpPr>
        <p:spPr>
          <a:xfrm>
            <a:off x="13347279" y="11877728"/>
            <a:ext cx="3780796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Reference samples for the above template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87B8906-1862-4199-9120-A09CB0611B5E}"/>
              </a:ext>
            </a:extLst>
          </p:cNvPr>
          <p:cNvSpPr txBox="1"/>
          <p:nvPr/>
        </p:nvSpPr>
        <p:spPr>
          <a:xfrm>
            <a:off x="19438631" y="11877728"/>
            <a:ext cx="3780796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Reference samples for the left template</a:t>
            </a:r>
            <a:endParaRPr kumimoji="0" lang="zh-CN" altLang="en-US" sz="3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36260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3F65A-88FA-2F0E-128E-1C05B7EDC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Simulation</a:t>
            </a:r>
            <a:r>
              <a:rPr lang="en-US" sz="60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6000" b="1" dirty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B317-E0FE-BE54-621B-2DC0647A1D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1113" y="2688914"/>
            <a:ext cx="23803387" cy="1928764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kumimoji="0" lang="en-US" altLang="zh-CN" sz="4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OPPOSans M" charset="-122"/>
                <a:cs typeface="Times New Roman" panose="02020603050405020304" pitchFamily="18" charset="0"/>
                <a:sym typeface="OPPOSans M"/>
              </a:rPr>
              <a:t>An average of </a:t>
            </a:r>
            <a:r>
              <a:rPr kumimoji="0" lang="en-US" altLang="zh-CN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OPPOSans M" charset="-122"/>
                <a:cs typeface="Times New Roman" panose="02020603050405020304" pitchFamily="18" charset="0"/>
                <a:sym typeface="OPPOSans M"/>
              </a:rPr>
              <a:t>-0.07%/-0.02% </a:t>
            </a:r>
            <a:r>
              <a:rPr lang="en-US" sz="4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coding gain for AI/RA over ECM14.0 with a slight decoding time increase.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767F24A-FF0E-4258-AAAE-2F0FBC315657}"/>
              </a:ext>
            </a:extLst>
          </p:cNvPr>
          <p:cNvSpPr txBox="1">
            <a:spLocks/>
          </p:cNvSpPr>
          <p:nvPr/>
        </p:nvSpPr>
        <p:spPr>
          <a:xfrm>
            <a:off x="771112" y="10951031"/>
            <a:ext cx="21758147" cy="14356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tabLst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hangingPunct="1"/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Thanks to Alibaba for crosschecking this proposal.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2768B27-3E3B-4FC2-98FE-7BBA19248C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763424"/>
              </p:ext>
            </p:extLst>
          </p:nvPr>
        </p:nvGraphicFramePr>
        <p:xfrm>
          <a:off x="475455" y="4786333"/>
          <a:ext cx="11849893" cy="4754261"/>
        </p:xfrm>
        <a:graphic>
          <a:graphicData uri="http://schemas.openxmlformats.org/drawingml/2006/table">
            <a:tbl>
              <a:tblPr/>
              <a:tblGrid>
                <a:gridCol w="1670068">
                  <a:extLst>
                    <a:ext uri="{9D8B030D-6E8A-4147-A177-3AD203B41FA5}">
                      <a16:colId xmlns:a16="http://schemas.microsoft.com/office/drawing/2014/main" val="2753171658"/>
                    </a:ext>
                  </a:extLst>
                </a:gridCol>
                <a:gridCol w="1366419">
                  <a:extLst>
                    <a:ext uri="{9D8B030D-6E8A-4147-A177-3AD203B41FA5}">
                      <a16:colId xmlns:a16="http://schemas.microsoft.com/office/drawing/2014/main" val="4074747963"/>
                    </a:ext>
                  </a:extLst>
                </a:gridCol>
                <a:gridCol w="1366419">
                  <a:extLst>
                    <a:ext uri="{9D8B030D-6E8A-4147-A177-3AD203B41FA5}">
                      <a16:colId xmlns:a16="http://schemas.microsoft.com/office/drawing/2014/main" val="2863838778"/>
                    </a:ext>
                  </a:extLst>
                </a:gridCol>
                <a:gridCol w="1366419">
                  <a:extLst>
                    <a:ext uri="{9D8B030D-6E8A-4147-A177-3AD203B41FA5}">
                      <a16:colId xmlns:a16="http://schemas.microsoft.com/office/drawing/2014/main" val="3833001041"/>
                    </a:ext>
                  </a:extLst>
                </a:gridCol>
                <a:gridCol w="1229778">
                  <a:extLst>
                    <a:ext uri="{9D8B030D-6E8A-4147-A177-3AD203B41FA5}">
                      <a16:colId xmlns:a16="http://schemas.microsoft.com/office/drawing/2014/main" val="898439715"/>
                    </a:ext>
                  </a:extLst>
                </a:gridCol>
                <a:gridCol w="1229778">
                  <a:extLst>
                    <a:ext uri="{9D8B030D-6E8A-4147-A177-3AD203B41FA5}">
                      <a16:colId xmlns:a16="http://schemas.microsoft.com/office/drawing/2014/main" val="63309362"/>
                    </a:ext>
                  </a:extLst>
                </a:gridCol>
                <a:gridCol w="1799119">
                  <a:extLst>
                    <a:ext uri="{9D8B030D-6E8A-4147-A177-3AD203B41FA5}">
                      <a16:colId xmlns:a16="http://schemas.microsoft.com/office/drawing/2014/main" val="1898827028"/>
                    </a:ext>
                  </a:extLst>
                </a:gridCol>
                <a:gridCol w="1821893">
                  <a:extLst>
                    <a:ext uri="{9D8B030D-6E8A-4147-A177-3AD203B41FA5}">
                      <a16:colId xmlns:a16="http://schemas.microsoft.com/office/drawing/2014/main" val="3188993828"/>
                    </a:ext>
                  </a:extLst>
                </a:gridCol>
              </a:tblGrid>
              <a:tr h="357186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0844393"/>
                  </a:ext>
                </a:extLst>
              </a:tr>
              <a:tr h="626126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ECM14.0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405455"/>
                  </a:ext>
                </a:extLst>
              </a:tr>
              <a:tr h="66649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1080367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8828601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767508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102.2%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1255644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98.8%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742681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6954333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9452699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9547027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8454482"/>
                  </a:ext>
                </a:extLst>
              </a:tr>
              <a:tr h="35718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2257337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7BD1C41B-7FC4-42FF-B38D-21B9A892E1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582381"/>
              </p:ext>
            </p:extLst>
          </p:nvPr>
        </p:nvGraphicFramePr>
        <p:xfrm>
          <a:off x="12320042" y="4759230"/>
          <a:ext cx="11393488" cy="4781627"/>
        </p:xfrm>
        <a:graphic>
          <a:graphicData uri="http://schemas.openxmlformats.org/drawingml/2006/table">
            <a:tbl>
              <a:tblPr/>
              <a:tblGrid>
                <a:gridCol w="1605744">
                  <a:extLst>
                    <a:ext uri="{9D8B030D-6E8A-4147-A177-3AD203B41FA5}">
                      <a16:colId xmlns:a16="http://schemas.microsoft.com/office/drawing/2014/main" val="247724706"/>
                    </a:ext>
                  </a:extLst>
                </a:gridCol>
                <a:gridCol w="1313790">
                  <a:extLst>
                    <a:ext uri="{9D8B030D-6E8A-4147-A177-3AD203B41FA5}">
                      <a16:colId xmlns:a16="http://schemas.microsoft.com/office/drawing/2014/main" val="3283107649"/>
                    </a:ext>
                  </a:extLst>
                </a:gridCol>
                <a:gridCol w="1313790">
                  <a:extLst>
                    <a:ext uri="{9D8B030D-6E8A-4147-A177-3AD203B41FA5}">
                      <a16:colId xmlns:a16="http://schemas.microsoft.com/office/drawing/2014/main" val="3944832198"/>
                    </a:ext>
                  </a:extLst>
                </a:gridCol>
                <a:gridCol w="1313790">
                  <a:extLst>
                    <a:ext uri="{9D8B030D-6E8A-4147-A177-3AD203B41FA5}">
                      <a16:colId xmlns:a16="http://schemas.microsoft.com/office/drawing/2014/main" val="203878014"/>
                    </a:ext>
                  </a:extLst>
                </a:gridCol>
                <a:gridCol w="1182414">
                  <a:extLst>
                    <a:ext uri="{9D8B030D-6E8A-4147-A177-3AD203B41FA5}">
                      <a16:colId xmlns:a16="http://schemas.microsoft.com/office/drawing/2014/main" val="2876815535"/>
                    </a:ext>
                  </a:extLst>
                </a:gridCol>
                <a:gridCol w="1182414">
                  <a:extLst>
                    <a:ext uri="{9D8B030D-6E8A-4147-A177-3AD203B41FA5}">
                      <a16:colId xmlns:a16="http://schemas.microsoft.com/office/drawing/2014/main" val="2671609824"/>
                    </a:ext>
                  </a:extLst>
                </a:gridCol>
                <a:gridCol w="1729825">
                  <a:extLst>
                    <a:ext uri="{9D8B030D-6E8A-4147-A177-3AD203B41FA5}">
                      <a16:colId xmlns:a16="http://schemas.microsoft.com/office/drawing/2014/main" val="3955444993"/>
                    </a:ext>
                  </a:extLst>
                </a:gridCol>
                <a:gridCol w="1751721">
                  <a:extLst>
                    <a:ext uri="{9D8B030D-6E8A-4147-A177-3AD203B41FA5}">
                      <a16:colId xmlns:a16="http://schemas.microsoft.com/office/drawing/2014/main" val="39432367"/>
                    </a:ext>
                  </a:extLst>
                </a:gridCol>
              </a:tblGrid>
              <a:tr h="372797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3969495"/>
                  </a:ext>
                </a:extLst>
              </a:tr>
              <a:tr h="653492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 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ECM14.0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1653339"/>
                  </a:ext>
                </a:extLst>
              </a:tr>
              <a:tr h="342560"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EncVmPeak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DecVmPeak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21162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-0.26%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-0.21%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9438948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-0.17%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-0.12%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99.7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99.7</a:t>
                      </a:r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5285606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6938288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854845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1308958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-0.02%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-0.15%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0.05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</a:t>
                      </a:r>
                      <a:r>
                        <a:rPr lang="en-US" altLang="zh-CN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622518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084122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7569455"/>
                  </a:ext>
                </a:extLst>
              </a:tr>
              <a:tr h="37279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#DIV/0!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5043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3621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50444</TotalTime>
  <Words>596</Words>
  <Application>Microsoft Office PowerPoint</Application>
  <PresentationFormat>自定义</PresentationFormat>
  <Paragraphs>184</Paragraphs>
  <Slides>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Helvetica Neue</vt:lpstr>
      <vt:lpstr>Helvetica Neue Medium</vt:lpstr>
      <vt:lpstr>OPPOSans B</vt:lpstr>
      <vt:lpstr>OPPOSans M</vt:lpstr>
      <vt:lpstr>OPPOSans R</vt:lpstr>
      <vt:lpstr>Arial</vt:lpstr>
      <vt:lpstr>Calibri</vt:lpstr>
      <vt:lpstr>Cambria Math</vt:lpstr>
      <vt:lpstr>Times New Roman</vt:lpstr>
      <vt:lpstr>White 白底</vt:lpstr>
      <vt:lpstr>Black 黑底</vt:lpstr>
      <vt:lpstr>Visio</vt:lpstr>
      <vt:lpstr>Non-EE2: On MPM with matrix-based position dependent intra prediction  JVET-AJ0088</vt:lpstr>
      <vt:lpstr>Introduction</vt:lpstr>
      <vt:lpstr>Proposed method</vt:lpstr>
      <vt:lpstr>Simulation results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孙泽星(Zexing Sun)</cp:lastModifiedBy>
  <cp:revision>606</cp:revision>
  <dcterms:modified xsi:type="dcterms:W3CDTF">2024-11-02T13:57:10Z</dcterms:modified>
</cp:coreProperties>
</file>