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1"/>
  </p:notesMasterIdLst>
  <p:handoutMasterIdLst>
    <p:handoutMasterId r:id="rId12"/>
  </p:handoutMasterIdLst>
  <p:sldIdLst>
    <p:sldId id="2775" r:id="rId3"/>
    <p:sldId id="2778" r:id="rId4"/>
    <p:sldId id="2787" r:id="rId5"/>
    <p:sldId id="2791" r:id="rId6"/>
    <p:sldId id="2793" r:id="rId7"/>
    <p:sldId id="2794" r:id="rId8"/>
    <p:sldId id="2785" r:id="rId9"/>
    <p:sldId id="2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3"/>
      <p:bold r:id="rId14"/>
    </p:embeddedFont>
    <p:embeddedFont>
      <p:font typeface="Cambria Math" panose="02040503050406030204" pitchFamily="18" charset="0"/>
      <p:regular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5" userDrawn="1">
          <p15:clr>
            <a:srgbClr val="A4A3A4"/>
          </p15:clr>
        </p15:guide>
        <p15:guide id="2" orient="horz" pos="373" userDrawn="1">
          <p15:clr>
            <a:srgbClr val="A4A3A4"/>
          </p15:clr>
        </p15:guide>
        <p15:guide id="3" orient="horz" pos="508" userDrawn="1">
          <p15:clr>
            <a:srgbClr val="A4A3A4"/>
          </p15:clr>
        </p15:guide>
        <p15:guide id="4" orient="horz" pos="2958" userDrawn="1">
          <p15:clr>
            <a:srgbClr val="A4A3A4"/>
          </p15:clr>
        </p15:guide>
        <p15:guide id="5" orient="horz" pos="2631" userDrawn="1">
          <p15:clr>
            <a:srgbClr val="A4A3A4"/>
          </p15:clr>
        </p15:guide>
        <p15:guide id="6" pos="2993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92" userDrawn="1">
          <p15:clr>
            <a:srgbClr val="A4A3A4"/>
          </p15:clr>
        </p15:guide>
        <p15:guide id="10" pos="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27"/>
    <p:restoredTop sz="98229" autoAdjust="0"/>
  </p:normalViewPr>
  <p:slideViewPr>
    <p:cSldViewPr snapToObjects="1" showGuides="1">
      <p:cViewPr varScale="1">
        <p:scale>
          <a:sx n="149" d="100"/>
          <a:sy n="149" d="100"/>
        </p:scale>
        <p:origin x="176" y="320"/>
      </p:cViewPr>
      <p:guideLst>
        <p:guide orient="horz" pos="1715"/>
        <p:guide orient="horz" pos="373"/>
        <p:guide orient="horz" pos="508"/>
        <p:guide orient="horz" pos="2958"/>
        <p:guide orient="horz" pos="2631"/>
        <p:guide pos="2993"/>
        <p:guide pos="5561"/>
        <p:guide pos="5492"/>
        <p:guide pos="2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646331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Jingwei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Chi, Ao Li,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Lei Luo,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Hongwei Guo (UESTC),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1920522"/>
            <a:ext cx="8784976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EE1-1.1: Partial Convolution and Over-Parameterization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858B2650-F827-0EC1-00E4-90EC6AE3DAA5}"/>
              </a:ext>
            </a:extLst>
          </p:cNvPr>
          <p:cNvSpPr txBox="1">
            <a:spLocks/>
          </p:cNvSpPr>
          <p:nvPr/>
        </p:nvSpPr>
        <p:spPr>
          <a:xfrm>
            <a:off x="179512" y="1458857"/>
            <a:ext cx="8784976" cy="46166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JVET-AJ0080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Overview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80755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/>
              <a:t>The model in EE1-1.</a:t>
            </a:r>
            <a:r>
              <a:rPr lang="en-US" altLang="zh-CN" sz="1600" dirty="0"/>
              <a:t>1</a:t>
            </a:r>
            <a:r>
              <a:rPr lang="en-US" sz="1600" dirty="0"/>
              <a:t> uses partial convolution and over-parametrization, trained only at stage 3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Complexity (EE1-1.</a:t>
            </a:r>
            <a:r>
              <a:rPr lang="en-US" altLang="zh-CN" sz="1600" dirty="0"/>
              <a:t>1</a:t>
            </a:r>
            <a:r>
              <a:rPr lang="en-US" sz="1600" dirty="0"/>
              <a:t>): 16.9 </a:t>
            </a:r>
            <a:r>
              <a:rPr lang="en-US" sz="1600" dirty="0" err="1"/>
              <a:t>kMAC</a:t>
            </a:r>
            <a:r>
              <a:rPr lang="en-US" sz="1600" dirty="0"/>
              <a:t>/pixel, </a:t>
            </a:r>
            <a:r>
              <a:rPr lang="en-US" altLang="zh-CN" sz="1600" dirty="0"/>
              <a:t>203,969</a:t>
            </a:r>
            <a:r>
              <a:rPr lang="en-US" sz="1600" dirty="0"/>
              <a:t> parameters, 6</a:t>
            </a:r>
            <a:r>
              <a:rPr lang="en-US" altLang="zh-CN" sz="1600" dirty="0"/>
              <a:t>5</a:t>
            </a:r>
            <a:r>
              <a:rPr lang="en-US" sz="1600" dirty="0"/>
              <a:t> total convolution layers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(Ref) LOP3: 16.9 </a:t>
            </a:r>
            <a:r>
              <a:rPr lang="en-US" sz="1600" dirty="0" err="1"/>
              <a:t>kMAC</a:t>
            </a:r>
            <a:r>
              <a:rPr lang="en-US" sz="1600" dirty="0"/>
              <a:t>/pixel, </a:t>
            </a:r>
            <a:r>
              <a:rPr lang="en-US" altLang="zh-CN" sz="1600" dirty="0"/>
              <a:t>205,108</a:t>
            </a:r>
            <a:r>
              <a:rPr lang="en-US" sz="1600" dirty="0"/>
              <a:t> parameters, 94 total convolution layers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Using the LOP3 dataset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Performance of float model (EE1-1.1) vs. NNVC-10.0: RA {-0.03%, 1.08%, 1.13%}, 	AI {-0.11%, 0.88%, 0.84%} ,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LDB {0.00%, -1.04%, -1.22%} 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Performance of int16 model (EE1-1.1) vs. NNVC-10.0: RA {-0.07%, 1.18%, 1.26%}, AI {-0.12%, 0.96%, 0.88%} ,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LDB {-0.01%, -1.09%, -1.42%} </a:t>
            </a:r>
            <a:endParaRPr lang="en-US" altLang="zh-CN" sz="16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37220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Proposed partial convolution and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96032" y="1455626"/>
            <a:ext cx="3586480" cy="1654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8396" y="3402446"/>
            <a:ext cx="30524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1 Partial Convolution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824028" y="1059582"/>
            <a:ext cx="3775053" cy="15960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31449" y="2741361"/>
            <a:ext cx="33400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2 Over-Parameterization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𝑜𝑢𝑡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∗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altLang="zh-CN" sz="1600" i="1">
                          <a:latin typeface="Cambria Math" panose="02040503050406030204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𝑛𝑒𝑤</m:t>
                          </m:r>
                        </m:sub>
                      </m:sSub>
                    </m:oMath>
                  </m:oMathPara>
                </a14:m>
                <a:endParaRPr lang="zh-CN" altLang="zh-CN" sz="1600" dirty="0"/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  <a:blipFill rotWithShape="1">
                <a:blip r:embed="rId4"/>
                <a:stretch>
                  <a:fillRect l="-11" t="-158" r="-305" b="-1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𝑋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𝑜𝑢𝑡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=(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𝑋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)∗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</a:rPr>
                  <a:t>,</a:t>
                </a:r>
                <a:endParaRPr lang="zh-CN" altLang="zh-CN" sz="16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  <a:blipFill rotWithShape="1">
                <a:blip r:embed="rId5"/>
                <a:stretch>
                  <a:fillRect l="-6" t="-128" r="13" b="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5071355" y="3306414"/>
            <a:ext cx="1451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Training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7641" y="4051608"/>
            <a:ext cx="1527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Inference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OPBloc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80" y="3822897"/>
            <a:ext cx="1903730" cy="8451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65" y="735330"/>
            <a:ext cx="6016625" cy="3175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3410"/>
            <a:ext cx="6519416" cy="368300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EE1-1.1: Partial Convolution and Over-Parameterization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55638" y="51014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6372200" y="1059581"/>
          <a:ext cx="263604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en-US" alt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altLang="en-CA" sz="1400" dirty="0">
                          <a:effectLst/>
                          <a:sym typeface="Wingdings" panose="05000000000000000000" pitchFamily="2" charset="2"/>
                        </a:rPr>
                        <a:t>13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CA" sz="1400" dirty="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altLang="en-CA" sz="1400" dirty="0">
                          <a:effectLst/>
                          <a:sym typeface="Wingdings" panose="05000000000000000000" pitchFamily="2" charset="2"/>
                        </a:rPr>
                        <a:t>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k: 0.</a:t>
                      </a:r>
                      <a:r>
                        <a:rPr lang="en-US" alt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6661790" y="3677583"/>
            <a:ext cx="2056860" cy="1000217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</a:t>
            </a:r>
            <a:r>
              <a:rPr lang="en-US" sz="1600" kern="1000" spc="-3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203,969</a:t>
            </a:r>
            <a:endParaRPr lang="en-US" sz="1600" kern="1000" spc="-3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65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2" name="TextBox 88"/>
          <p:cNvSpPr txBox="1"/>
          <p:nvPr/>
        </p:nvSpPr>
        <p:spPr>
          <a:xfrm>
            <a:off x="1475740" y="987425"/>
            <a:ext cx="1425575" cy="98107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sz="800" u="sng" dirty="0"/>
              <a:t>Parameters selection</a:t>
            </a:r>
            <a:r>
              <a:rPr lang="en-US" sz="800" dirty="0"/>
              <a:t>:</a:t>
            </a:r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1 </a:t>
            </a:r>
            <a:r>
              <a:rPr lang="en-US" sz="800" dirty="0"/>
              <a:t>=</a:t>
            </a:r>
            <a:r>
              <a:rPr lang="en-US" sz="800" dirty="0">
                <a:solidFill>
                  <a:srgbClr val="FF0000"/>
                </a:solidFill>
              </a:rPr>
              <a:t>16</a:t>
            </a:r>
            <a:r>
              <a:rPr lang="en-US" sz="800" dirty="0"/>
              <a:t>    </a:t>
            </a:r>
            <a:r>
              <a:rPr lang="en-US" sz="800" dirty="0">
                <a:solidFill>
                  <a:srgbClr val="FF0000"/>
                </a:solidFill>
              </a:rPr>
              <a:t>N</a:t>
            </a:r>
            <a:r>
              <a:rPr lang="en-US" sz="800" baseline="-25000" dirty="0">
                <a:solidFill>
                  <a:srgbClr val="FF0000"/>
                </a:solidFill>
              </a:rPr>
              <a:t>Y </a:t>
            </a:r>
            <a:r>
              <a:rPr lang="en-US" sz="800" dirty="0">
                <a:solidFill>
                  <a:srgbClr val="FF0000"/>
                </a:solidFill>
              </a:rPr>
              <a:t> </a:t>
            </a:r>
            <a:r>
              <a:rPr lang="en-US" sz="800" dirty="0"/>
              <a:t>= 13       </a:t>
            </a:r>
            <a:r>
              <a:rPr lang="en-US" sz="800" dirty="0">
                <a:solidFill>
                  <a:srgbClr val="FF0000"/>
                </a:solidFill>
              </a:rPr>
              <a:t>N</a:t>
            </a:r>
            <a:r>
              <a:rPr lang="en-US" sz="800" baseline="-25000" dirty="0">
                <a:solidFill>
                  <a:srgbClr val="FF0000"/>
                </a:solidFill>
              </a:rPr>
              <a:t>UV</a:t>
            </a:r>
            <a:r>
              <a:rPr lang="en-US" sz="800" dirty="0">
                <a:solidFill>
                  <a:srgbClr val="FF0000"/>
                </a:solidFill>
              </a:rPr>
              <a:t> </a:t>
            </a:r>
            <a:r>
              <a:rPr lang="en-US" sz="800" dirty="0"/>
              <a:t>= 2</a:t>
            </a:r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2 </a:t>
            </a:r>
            <a:r>
              <a:rPr lang="en-US" sz="800" dirty="0"/>
              <a:t>= </a:t>
            </a:r>
            <a:r>
              <a:rPr lang="en-US" sz="800" dirty="0">
                <a:solidFill>
                  <a:srgbClr val="FF0000"/>
                </a:solidFill>
              </a:rPr>
              <a:t>8</a:t>
            </a:r>
            <a:r>
              <a:rPr lang="en-US" sz="800" dirty="0"/>
              <a:t>    </a:t>
            </a:r>
            <a:r>
              <a:rPr lang="en-US" sz="800" dirty="0">
                <a:solidFill>
                  <a:srgbClr val="FF0000"/>
                </a:solidFill>
              </a:rPr>
              <a:t>C </a:t>
            </a:r>
            <a:r>
              <a:rPr lang="en-US" sz="800" baseline="-25000" dirty="0">
                <a:solidFill>
                  <a:srgbClr val="FF0000"/>
                </a:solidFill>
              </a:rPr>
              <a:t>Y </a:t>
            </a:r>
            <a:r>
              <a:rPr lang="en-US" sz="800" dirty="0">
                <a:solidFill>
                  <a:srgbClr val="FF0000"/>
                </a:solidFill>
              </a:rPr>
              <a:t> </a:t>
            </a:r>
            <a:r>
              <a:rPr lang="en-US" sz="800" dirty="0"/>
              <a:t>=  32  </a:t>
            </a:r>
            <a:r>
              <a:rPr lang="en-US" sz="800" dirty="0">
                <a:solidFill>
                  <a:srgbClr val="FF0000"/>
                </a:solidFill>
              </a:rPr>
              <a:t>C </a:t>
            </a:r>
            <a:r>
              <a:rPr lang="en-US" sz="800" baseline="-25000" dirty="0">
                <a:solidFill>
                  <a:srgbClr val="FF0000"/>
                </a:solidFill>
              </a:rPr>
              <a:t>UV</a:t>
            </a:r>
            <a:r>
              <a:rPr lang="en-US" sz="800" dirty="0">
                <a:solidFill>
                  <a:srgbClr val="FF0000"/>
                </a:solidFill>
              </a:rPr>
              <a:t> </a:t>
            </a:r>
            <a:r>
              <a:rPr lang="en-US" sz="800" dirty="0"/>
              <a:t>=  32 </a:t>
            </a:r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3 </a:t>
            </a:r>
            <a:r>
              <a:rPr lang="en-US" sz="800" dirty="0"/>
              <a:t>= </a:t>
            </a:r>
            <a:r>
              <a:rPr lang="en-US" sz="800" dirty="0">
                <a:solidFill>
                  <a:srgbClr val="FF0000"/>
                </a:solidFill>
              </a:rPr>
              <a:t>4</a:t>
            </a:r>
            <a:r>
              <a:rPr lang="en-US" sz="800" dirty="0"/>
              <a:t>    </a:t>
            </a:r>
            <a:r>
              <a:rPr lang="en-US" sz="800" dirty="0">
                <a:solidFill>
                  <a:srgbClr val="FF0000"/>
                </a:solidFill>
              </a:rPr>
              <a:t>C</a:t>
            </a:r>
            <a:r>
              <a:rPr lang="en-US" sz="800" baseline="-25000" dirty="0">
                <a:solidFill>
                  <a:srgbClr val="FF0000"/>
                </a:solidFill>
              </a:rPr>
              <a:t> Y 1  </a:t>
            </a:r>
            <a:r>
              <a:rPr lang="en-US" sz="800" dirty="0"/>
              <a:t>= 144  </a:t>
            </a:r>
            <a:r>
              <a:rPr lang="en-US" sz="800" dirty="0">
                <a:solidFill>
                  <a:srgbClr val="FF0000"/>
                </a:solidFill>
              </a:rPr>
              <a:t>C</a:t>
            </a:r>
            <a:r>
              <a:rPr lang="en-US" sz="800" baseline="-25000" dirty="0">
                <a:solidFill>
                  <a:srgbClr val="FF0000"/>
                </a:solidFill>
              </a:rPr>
              <a:t> UV 1 </a:t>
            </a:r>
            <a:r>
              <a:rPr lang="en-US" sz="800" dirty="0"/>
              <a:t>=80</a:t>
            </a:r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4 </a:t>
            </a:r>
            <a:r>
              <a:rPr lang="en-US" sz="800" dirty="0"/>
              <a:t>= </a:t>
            </a:r>
            <a:r>
              <a:rPr lang="en-US" sz="800" dirty="0">
                <a:solidFill>
                  <a:srgbClr val="FF0000"/>
                </a:solidFill>
              </a:rPr>
              <a:t>2</a:t>
            </a:r>
            <a:r>
              <a:rPr lang="en-US" sz="800" dirty="0"/>
              <a:t>    </a:t>
            </a:r>
            <a:r>
              <a:rPr lang="en-US" sz="800" dirty="0">
                <a:solidFill>
                  <a:srgbClr val="FF0000"/>
                </a:solidFill>
              </a:rPr>
              <a:t>C</a:t>
            </a:r>
            <a:r>
              <a:rPr lang="en-US" sz="800" baseline="-25000" dirty="0">
                <a:solidFill>
                  <a:srgbClr val="FF0000"/>
                </a:solidFill>
              </a:rPr>
              <a:t> Y 21</a:t>
            </a:r>
            <a:r>
              <a:rPr lang="en-US" sz="800" dirty="0"/>
              <a:t>= 32  </a:t>
            </a:r>
            <a:r>
              <a:rPr lang="en-US" sz="800" dirty="0">
                <a:solidFill>
                  <a:srgbClr val="FF0000"/>
                </a:solidFill>
              </a:rPr>
              <a:t>C</a:t>
            </a:r>
            <a:r>
              <a:rPr lang="en-US" sz="800" baseline="-25000" dirty="0">
                <a:solidFill>
                  <a:srgbClr val="FF0000"/>
                </a:solidFill>
              </a:rPr>
              <a:t> UV 21</a:t>
            </a:r>
            <a:r>
              <a:rPr lang="en-US" sz="800" dirty="0"/>
              <a:t>= 32</a:t>
            </a:r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5 </a:t>
            </a:r>
            <a:r>
              <a:rPr lang="en-US" sz="800" dirty="0"/>
              <a:t>= </a:t>
            </a:r>
            <a:r>
              <a:rPr lang="en-US" sz="800" dirty="0">
                <a:solidFill>
                  <a:srgbClr val="FF0000"/>
                </a:solidFill>
              </a:rPr>
              <a:t>2  </a:t>
            </a:r>
            <a:r>
              <a:rPr lang="en-US" sz="800" dirty="0"/>
              <a:t>   </a:t>
            </a:r>
            <a:r>
              <a:rPr lang="en-US" sz="800" dirty="0">
                <a:solidFill>
                  <a:srgbClr val="FF0000"/>
                </a:solidFill>
                <a:sym typeface="+mn-ea"/>
              </a:rPr>
              <a:t>k </a:t>
            </a:r>
            <a:r>
              <a:rPr lang="en-US" sz="800" baseline="-25000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sz="800" dirty="0">
                <a:sym typeface="+mn-ea"/>
              </a:rPr>
              <a:t>= 0.5</a:t>
            </a:r>
            <a:endParaRPr lang="en-US" sz="800" dirty="0"/>
          </a:p>
          <a:p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baseline="-25000" dirty="0">
                <a:solidFill>
                  <a:srgbClr val="FF0000"/>
                </a:solidFill>
              </a:rPr>
              <a:t>6 </a:t>
            </a:r>
            <a:r>
              <a:rPr lang="en-US" sz="800" dirty="0"/>
              <a:t>= </a:t>
            </a:r>
            <a:r>
              <a:rPr lang="en-US" sz="800" dirty="0">
                <a:solidFill>
                  <a:srgbClr val="FF0000"/>
                </a:solidFill>
              </a:rPr>
              <a:t>64</a:t>
            </a:r>
            <a:r>
              <a:rPr lang="en-US" sz="800" dirty="0"/>
              <a:t>   </a:t>
            </a:r>
          </a:p>
        </p:txBody>
      </p:sp>
      <p:pic>
        <p:nvPicPr>
          <p:cNvPr id="8" name="图片 7" descr="BackBo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8517" y="3792012"/>
            <a:ext cx="2261235" cy="95440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4167213" y="3912592"/>
            <a:ext cx="2059940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918" y="739158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proposed float model (EE1-1.</a:t>
            </a:r>
            <a:r>
              <a:rPr lang="en-US" altLang="zh-CN" sz="1400" dirty="0"/>
              <a:t>1</a:t>
            </a:r>
            <a:r>
              <a:rPr lang="en-US" sz="1400" dirty="0"/>
              <a:t>) vs. NNVC-</a:t>
            </a:r>
            <a:r>
              <a:rPr lang="en-US" altLang="zh-CN" sz="1400" dirty="0"/>
              <a:t>10</a:t>
            </a:r>
            <a:r>
              <a:rPr lang="en-US" sz="1400" dirty="0"/>
              <a:t>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8CC36AB9-20A0-11B1-80E6-B0A364D43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786043"/>
              </p:ext>
            </p:extLst>
          </p:nvPr>
        </p:nvGraphicFramePr>
        <p:xfrm>
          <a:off x="342110" y="1123827"/>
          <a:ext cx="3918382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52994">
                  <a:extLst>
                    <a:ext uri="{9D8B030D-6E8A-4147-A177-3AD203B41FA5}">
                      <a16:colId xmlns:a16="http://schemas.microsoft.com/office/drawing/2014/main" val="3473289559"/>
                    </a:ext>
                  </a:extLst>
                </a:gridCol>
                <a:gridCol w="571346">
                  <a:extLst>
                    <a:ext uri="{9D8B030D-6E8A-4147-A177-3AD203B41FA5}">
                      <a16:colId xmlns:a16="http://schemas.microsoft.com/office/drawing/2014/main" val="67814315"/>
                    </a:ext>
                  </a:extLst>
                </a:gridCol>
                <a:gridCol w="605809">
                  <a:extLst>
                    <a:ext uri="{9D8B030D-6E8A-4147-A177-3AD203B41FA5}">
                      <a16:colId xmlns:a16="http://schemas.microsoft.com/office/drawing/2014/main" val="2158522158"/>
                    </a:ext>
                  </a:extLst>
                </a:gridCol>
                <a:gridCol w="670842">
                  <a:extLst>
                    <a:ext uri="{9D8B030D-6E8A-4147-A177-3AD203B41FA5}">
                      <a16:colId xmlns:a16="http://schemas.microsoft.com/office/drawing/2014/main" val="1277571942"/>
                    </a:ext>
                  </a:extLst>
                </a:gridCol>
                <a:gridCol w="625302">
                  <a:extLst>
                    <a:ext uri="{9D8B030D-6E8A-4147-A177-3AD203B41FA5}">
                      <a16:colId xmlns:a16="http://schemas.microsoft.com/office/drawing/2014/main" val="3978459003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479210740"/>
                    </a:ext>
                  </a:extLst>
                </a:gridCol>
              </a:tblGrid>
              <a:tr h="10109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12040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874876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293755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7440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550527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320075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79359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788808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27304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821212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151968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E4822BE5-5568-5459-DAED-0A57CD664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476640"/>
              </p:ext>
            </p:extLst>
          </p:nvPr>
        </p:nvGraphicFramePr>
        <p:xfrm>
          <a:off x="4572000" y="1123827"/>
          <a:ext cx="4158733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93048">
                  <a:extLst>
                    <a:ext uri="{9D8B030D-6E8A-4147-A177-3AD203B41FA5}">
                      <a16:colId xmlns:a16="http://schemas.microsoft.com/office/drawing/2014/main" val="3299736207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2948885113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793416745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921321667"/>
                    </a:ext>
                  </a:extLst>
                </a:gridCol>
                <a:gridCol w="657929">
                  <a:extLst>
                    <a:ext uri="{9D8B030D-6E8A-4147-A177-3AD203B41FA5}">
                      <a16:colId xmlns:a16="http://schemas.microsoft.com/office/drawing/2014/main" val="1615311111"/>
                    </a:ext>
                  </a:extLst>
                </a:gridCol>
                <a:gridCol w="657929">
                  <a:extLst>
                    <a:ext uri="{9D8B030D-6E8A-4147-A177-3AD203B41FA5}">
                      <a16:colId xmlns:a16="http://schemas.microsoft.com/office/drawing/2014/main" val="2157413086"/>
                    </a:ext>
                  </a:extLst>
                </a:gridCol>
              </a:tblGrid>
              <a:tr h="13382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49235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44984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421708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058787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71445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573926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98053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3902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09055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41116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17535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7FEE665-3C52-0DAC-F0C2-354F9FDB49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32390"/>
              </p:ext>
            </p:extLst>
          </p:nvPr>
        </p:nvGraphicFramePr>
        <p:xfrm>
          <a:off x="2216134" y="2866543"/>
          <a:ext cx="4088716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81380">
                  <a:extLst>
                    <a:ext uri="{9D8B030D-6E8A-4147-A177-3AD203B41FA5}">
                      <a16:colId xmlns:a16="http://schemas.microsoft.com/office/drawing/2014/main" val="3299736207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2948885113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793416745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921321667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1615311111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2157413086"/>
                    </a:ext>
                  </a:extLst>
                </a:gridCol>
              </a:tblGrid>
              <a:tr h="13382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49235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44984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421708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058787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71445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573926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98053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3902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09055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41116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17535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9FD1E-87EC-B589-C5C7-93A2A06C1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5146B-86CC-803A-ADE0-8CB221DCA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1E07A0-BEA0-3440-CD21-78EC38C71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46F5556-069E-3ABE-9F56-834759DCE048}"/>
              </a:ext>
            </a:extLst>
          </p:cNvPr>
          <p:cNvSpPr txBox="1"/>
          <p:nvPr/>
        </p:nvSpPr>
        <p:spPr>
          <a:xfrm>
            <a:off x="130918" y="739158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proposed int</a:t>
            </a:r>
            <a:r>
              <a:rPr lang="en-US" altLang="zh-CN" sz="1400" dirty="0"/>
              <a:t>16</a:t>
            </a:r>
            <a:r>
              <a:rPr lang="en-US" sz="1400" dirty="0"/>
              <a:t> model (EE1-1.</a:t>
            </a:r>
            <a:r>
              <a:rPr lang="en-US" altLang="zh-CN" sz="1400" dirty="0"/>
              <a:t>1</a:t>
            </a:r>
            <a:r>
              <a:rPr lang="en-US" sz="1400" dirty="0"/>
              <a:t>) vs. NNVC-</a:t>
            </a:r>
            <a:r>
              <a:rPr lang="en-US" altLang="zh-CN" sz="1400" dirty="0"/>
              <a:t>10</a:t>
            </a:r>
            <a:r>
              <a:rPr lang="en-US" sz="1400" dirty="0"/>
              <a:t>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0E8156B4-DE98-A1BC-16E0-68DB96662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61281"/>
              </p:ext>
            </p:extLst>
          </p:nvPr>
        </p:nvGraphicFramePr>
        <p:xfrm>
          <a:off x="342110" y="1123827"/>
          <a:ext cx="3918382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52994">
                  <a:extLst>
                    <a:ext uri="{9D8B030D-6E8A-4147-A177-3AD203B41FA5}">
                      <a16:colId xmlns:a16="http://schemas.microsoft.com/office/drawing/2014/main" val="3473289559"/>
                    </a:ext>
                  </a:extLst>
                </a:gridCol>
                <a:gridCol w="571346">
                  <a:extLst>
                    <a:ext uri="{9D8B030D-6E8A-4147-A177-3AD203B41FA5}">
                      <a16:colId xmlns:a16="http://schemas.microsoft.com/office/drawing/2014/main" val="67814315"/>
                    </a:ext>
                  </a:extLst>
                </a:gridCol>
                <a:gridCol w="605809">
                  <a:extLst>
                    <a:ext uri="{9D8B030D-6E8A-4147-A177-3AD203B41FA5}">
                      <a16:colId xmlns:a16="http://schemas.microsoft.com/office/drawing/2014/main" val="2158522158"/>
                    </a:ext>
                  </a:extLst>
                </a:gridCol>
                <a:gridCol w="670842">
                  <a:extLst>
                    <a:ext uri="{9D8B030D-6E8A-4147-A177-3AD203B41FA5}">
                      <a16:colId xmlns:a16="http://schemas.microsoft.com/office/drawing/2014/main" val="1277571942"/>
                    </a:ext>
                  </a:extLst>
                </a:gridCol>
                <a:gridCol w="625302">
                  <a:extLst>
                    <a:ext uri="{9D8B030D-6E8A-4147-A177-3AD203B41FA5}">
                      <a16:colId xmlns:a16="http://schemas.microsoft.com/office/drawing/2014/main" val="3978459003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479210740"/>
                    </a:ext>
                  </a:extLst>
                </a:gridCol>
              </a:tblGrid>
              <a:tr h="10109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12040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874876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293755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7440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550527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320075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79359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788808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27304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821212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151968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C742B06B-DE86-D97D-E90E-35981C1DE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755399"/>
              </p:ext>
            </p:extLst>
          </p:nvPr>
        </p:nvGraphicFramePr>
        <p:xfrm>
          <a:off x="4572000" y="1123827"/>
          <a:ext cx="4158733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93048">
                  <a:extLst>
                    <a:ext uri="{9D8B030D-6E8A-4147-A177-3AD203B41FA5}">
                      <a16:colId xmlns:a16="http://schemas.microsoft.com/office/drawing/2014/main" val="3299736207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2948885113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793416745"/>
                    </a:ext>
                  </a:extLst>
                </a:gridCol>
                <a:gridCol w="716609">
                  <a:extLst>
                    <a:ext uri="{9D8B030D-6E8A-4147-A177-3AD203B41FA5}">
                      <a16:colId xmlns:a16="http://schemas.microsoft.com/office/drawing/2014/main" val="921321667"/>
                    </a:ext>
                  </a:extLst>
                </a:gridCol>
                <a:gridCol w="657929">
                  <a:extLst>
                    <a:ext uri="{9D8B030D-6E8A-4147-A177-3AD203B41FA5}">
                      <a16:colId xmlns:a16="http://schemas.microsoft.com/office/drawing/2014/main" val="1615311111"/>
                    </a:ext>
                  </a:extLst>
                </a:gridCol>
                <a:gridCol w="657929">
                  <a:extLst>
                    <a:ext uri="{9D8B030D-6E8A-4147-A177-3AD203B41FA5}">
                      <a16:colId xmlns:a16="http://schemas.microsoft.com/office/drawing/2014/main" val="2157413086"/>
                    </a:ext>
                  </a:extLst>
                </a:gridCol>
              </a:tblGrid>
              <a:tr h="13382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49235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44984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421708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058787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71445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573926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98053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3902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09055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41116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17535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FD27D39-B820-1813-E8C9-C2769D83E8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025746"/>
              </p:ext>
            </p:extLst>
          </p:nvPr>
        </p:nvGraphicFramePr>
        <p:xfrm>
          <a:off x="2216134" y="2866543"/>
          <a:ext cx="4088716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681380">
                  <a:extLst>
                    <a:ext uri="{9D8B030D-6E8A-4147-A177-3AD203B41FA5}">
                      <a16:colId xmlns:a16="http://schemas.microsoft.com/office/drawing/2014/main" val="3299736207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2948885113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793416745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921321667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1615311111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2157413086"/>
                    </a:ext>
                  </a:extLst>
                </a:gridCol>
              </a:tblGrid>
              <a:tr h="13382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49235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.0 anchor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NNIntra+LOP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44984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421708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058787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71445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573926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98053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3902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09055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41116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175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568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1155" y="987574"/>
            <a:ext cx="824491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employs partial convolution and over-parameterization strategies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is trained at stage 3 suing LOP dataset with architecture changed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has a complexity of 16.9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203,969 parameters, 65 total convolution layers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PSNR impact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NNVC-10.0 float is RA {-0.03%, 1.08%, 1.13%},AI {-0.11%, 0.88%, 0.84%}, LDB {0.00%, -1.04%, -1.22%}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NNVC-10.0 int16 is RA {-0.07%, 1.18%, 1.26%}, AI {-0.12%, 0.96%, 0.88%}, LDB {-0.01%, -1.09%, -1.42%}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adopt the proposed method into NNVC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Ericsson for training and inference crosscheck!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FULLTEXTBEAUTIFYED" val="1"/>
  <p:tag name="COMMONDATA" val="eyJoZGlkIjoiNTg0ZjJiODg3NDI5ZWY5ZWIxNDZlNDY0MWQxMDg1OT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1181</Words>
  <Application>Microsoft Macintosh PowerPoint</Application>
  <PresentationFormat>全屏显示(16:9)</PresentationFormat>
  <Paragraphs>402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Cambria Math</vt:lpstr>
      <vt:lpstr>Calibri</vt:lpstr>
      <vt:lpstr>Wingdings</vt:lpstr>
      <vt:lpstr>Calibri Light</vt:lpstr>
      <vt:lpstr>微软雅黑</vt:lpstr>
      <vt:lpstr>Arial</vt:lpstr>
      <vt:lpstr>Times New Roman</vt:lpstr>
      <vt:lpstr>19_Office 主题</vt:lpstr>
      <vt:lpstr>21_Office 主题</vt:lpstr>
      <vt:lpstr>EE1-1.1: Partial Convolution and Over-Parameterization</vt:lpstr>
      <vt:lpstr>Overview</vt:lpstr>
      <vt:lpstr>Proposed partial convolution and over-parameterization</vt:lpstr>
      <vt:lpstr>EE1-1.1: Partial Convolution and Over-Parameterization</vt:lpstr>
      <vt:lpstr>Results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Jingwei Chi</cp:lastModifiedBy>
  <cp:revision>2093</cp:revision>
  <dcterms:created xsi:type="dcterms:W3CDTF">2013-11-27T02:16:00Z</dcterms:created>
  <dcterms:modified xsi:type="dcterms:W3CDTF">2024-10-23T06:47:41Z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30A1DD924E464DEC9969C95B56E33FB0_13</vt:lpwstr>
  </property>
</Properties>
</file>