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5" r:id="rId19"/>
    <p:sldId id="276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0" algn="l" defTabSz="128587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F0D4CB"/>
          </a:solidFill>
        </a:fill>
      </a:tcStyle>
    </a:wholeTbl>
    <a:band2H>
      <a:tcTxStyle/>
      <a:tcStyle>
        <a:tcBdr/>
        <a:fill>
          <a:solidFill>
            <a:srgbClr val="F8EBE7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508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635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82"/>
  </p:normalViewPr>
  <p:slideViewPr>
    <p:cSldViewPr snapToGrid="0">
      <p:cViewPr varScale="1">
        <p:scale>
          <a:sx n="59" d="100"/>
          <a:sy n="59" d="100"/>
        </p:scale>
        <p:origin x="6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1pPr>
    <a:lvl2pPr indent="2286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2pPr>
    <a:lvl3pPr indent="4572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3pPr>
    <a:lvl4pPr indent="6858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4pPr>
    <a:lvl5pPr indent="9144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5pPr>
    <a:lvl6pPr indent="11430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6pPr>
    <a:lvl7pPr indent="13716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7pPr>
    <a:lvl8pPr indent="16002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8pPr>
    <a:lvl9pPr indent="1828800" defTabSz="642937" latinLnBrk="0">
      <a:lnSpc>
        <a:spcPct val="125000"/>
      </a:lnSpc>
      <a:defRPr sz="4600">
        <a:latin typeface="+mn-lt"/>
        <a:ea typeface="+mn-ea"/>
        <a:cs typeface="+mn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search Presentation 1 of 2024"/>
          <p:cNvSpPr txBox="1">
            <a:spLocks noGrp="1"/>
          </p:cNvSpPr>
          <p:nvPr>
            <p:ph type="body" sz="quarter" idx="21"/>
          </p:nvPr>
        </p:nvSpPr>
        <p:spPr>
          <a:xfrm>
            <a:off x="635000" y="7731315"/>
            <a:ext cx="16715786" cy="985115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600" b="1">
                <a:solidFill>
                  <a:srgbClr val="0069AF"/>
                </a:solidFill>
              </a:defRPr>
            </a:lvl1pPr>
          </a:lstStyle>
          <a:p>
            <a:r>
              <a:t>Research Presentation 1 of 2024</a:t>
            </a:r>
          </a:p>
        </p:txBody>
      </p:sp>
      <p:sp>
        <p:nvSpPr>
          <p:cNvPr id="13" name="Image"/>
          <p:cNvSpPr>
            <a:spLocks noGrp="1"/>
          </p:cNvSpPr>
          <p:nvPr>
            <p:ph type="pic" idx="22"/>
          </p:nvPr>
        </p:nvSpPr>
        <p:spPr>
          <a:xfrm>
            <a:off x="-65005" y="-104056"/>
            <a:ext cx="24514010" cy="6230645"/>
          </a:xfrm>
          <a:prstGeom prst="rect">
            <a:avLst/>
          </a:prstGeom>
        </p:spPr>
        <p:txBody>
          <a:bodyPr tIns="45719" bIns="45719"/>
          <a:lstStyle/>
          <a:p>
            <a:endParaRPr/>
          </a:p>
        </p:txBody>
      </p:sp>
      <p:sp>
        <p:nvSpPr>
          <p:cNvPr id="14" name="Nicolas Neumann"/>
          <p:cNvSpPr txBox="1">
            <a:spLocks noGrp="1"/>
          </p:cNvSpPr>
          <p:nvPr>
            <p:ph type="body" sz="quarter" idx="23"/>
          </p:nvPr>
        </p:nvSpPr>
        <p:spPr>
          <a:xfrm>
            <a:off x="635000" y="8918564"/>
            <a:ext cx="16715786" cy="86143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 b="1">
                <a:solidFill>
                  <a:srgbClr val="9EC7EA"/>
                </a:solidFill>
              </a:defRPr>
            </a:lvl1pPr>
          </a:lstStyle>
          <a:p>
            <a:r>
              <a:t>Nicolas Neumann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apitel 01"/>
          <p:cNvSpPr txBox="1">
            <a:spLocks noGrp="1"/>
          </p:cNvSpPr>
          <p:nvPr>
            <p:ph type="body" sz="quarter" idx="21"/>
          </p:nvPr>
        </p:nvSpPr>
        <p:spPr>
          <a:xfrm>
            <a:off x="635000" y="5117872"/>
            <a:ext cx="16715786" cy="985114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1600"/>
              </a:spcBef>
              <a:buSzTx/>
              <a:buFontTx/>
              <a:buNone/>
              <a:defRPr sz="5600" b="1">
                <a:solidFill>
                  <a:srgbClr val="00549F"/>
                </a:solidFill>
              </a:defRPr>
            </a:lvl1pPr>
          </a:lstStyle>
          <a:p>
            <a:r>
              <a:t>Kapitel 01</a:t>
            </a:r>
          </a:p>
        </p:txBody>
      </p:sp>
      <p:sp>
        <p:nvSpPr>
          <p:cNvPr id="23" name="Kapiteltitel"/>
          <p:cNvSpPr txBox="1">
            <a:spLocks noGrp="1"/>
          </p:cNvSpPr>
          <p:nvPr>
            <p:ph type="body" sz="quarter" idx="22"/>
          </p:nvPr>
        </p:nvSpPr>
        <p:spPr>
          <a:xfrm>
            <a:off x="635000" y="6697534"/>
            <a:ext cx="16715786" cy="861438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1600"/>
              </a:spcBef>
              <a:buSzTx/>
              <a:buFontTx/>
              <a:buNone/>
              <a:defRPr sz="4800" b="1">
                <a:solidFill>
                  <a:srgbClr val="9EC7EA"/>
                </a:solidFill>
              </a:defRPr>
            </a:lvl1pPr>
          </a:lstStyle>
          <a:p>
            <a:r>
              <a:t>Kapiteltitel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94170" y="12485945"/>
            <a:ext cx="514607" cy="44210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25" name="Nicolas Neumann and Mathias Wien…"/>
          <p:cNvSpPr txBox="1"/>
          <p:nvPr/>
        </p:nvSpPr>
        <p:spPr>
          <a:xfrm>
            <a:off x="412163" y="12189988"/>
            <a:ext cx="13382007" cy="1107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91439" bIns="91439">
            <a:spAutoFit/>
          </a:bodyPr>
          <a:lstStyle/>
          <a:p>
            <a:pPr>
              <a:defRPr sz="3000" b="1">
                <a:solidFill>
                  <a:srgbClr val="9EC7EA"/>
                </a:solidFill>
              </a:defRPr>
            </a:pPr>
            <a:r>
              <a:rPr dirty="0"/>
              <a:t>Nicolas Neumann and Mathias Wien</a:t>
            </a:r>
            <a:endParaRPr b="0" dirty="0"/>
          </a:p>
          <a:p>
            <a:pPr>
              <a:defRPr sz="3000" b="1">
                <a:solidFill>
                  <a:schemeClr val="accent1">
                    <a:satOff val="-19091"/>
                    <a:lumOff val="-11921"/>
                  </a:schemeClr>
                </a:solidFill>
              </a:defRPr>
            </a:pPr>
            <a:r>
              <a:rPr dirty="0"/>
              <a:t>JVET-A</a:t>
            </a:r>
            <a:r>
              <a:rPr lang="de-DE" dirty="0"/>
              <a:t>J</a:t>
            </a:r>
            <a:r>
              <a:rPr dirty="0"/>
              <a:t>00</a:t>
            </a:r>
            <a:r>
              <a:rPr lang="de-DE" dirty="0"/>
              <a:t>43</a:t>
            </a:r>
            <a:r>
              <a:rPr dirty="0"/>
              <a:t> - Template Matching Picture Boundary Padding </a:t>
            </a:r>
            <a:r>
              <a:rPr lang="de-DE" dirty="0"/>
              <a:t>in ECM 14</a:t>
            </a:r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lientitel"/>
          <p:cNvSpPr txBox="1">
            <a:spLocks noGrp="1"/>
          </p:cNvSpPr>
          <p:nvPr>
            <p:ph type="body" sz="quarter" idx="21"/>
          </p:nvPr>
        </p:nvSpPr>
        <p:spPr>
          <a:xfrm>
            <a:off x="445135" y="796276"/>
            <a:ext cx="9642001" cy="77503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200" b="1">
                <a:solidFill>
                  <a:srgbClr val="00549F"/>
                </a:solidFill>
              </a:defRPr>
            </a:lvl1pPr>
          </a:lstStyle>
          <a:p>
            <a:r>
              <a:t>Folientitel</a:t>
            </a:r>
          </a:p>
        </p:txBody>
      </p:sp>
      <p:sp>
        <p:nvSpPr>
          <p:cNvPr id="33" name="Hier steht ihr Text.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23493728" cy="72437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r>
              <a:t>Hier steht ihr Text.</a:t>
            </a:r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endParaRPr/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r>
              <a:t>Bitte beachten Sie die folgenden Punkte:</a:t>
            </a:r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endParaRPr/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In einer echten Präsentation sollten Sie </a:t>
            </a:r>
            <a:r>
              <a:rPr i="1"/>
              <a:t>niemals,</a:t>
            </a:r>
            <a:r>
              <a:rPr b="1" i="1"/>
              <a:t> wirklich </a:t>
            </a:r>
            <a:r>
              <a:rPr b="1" i="1" u="sng"/>
              <a:t>niemals</a:t>
            </a:r>
            <a:r>
              <a:rPr b="1" i="1"/>
              <a:t>!</a:t>
            </a:r>
            <a:r>
              <a:t> so viele Worte und verschiedene Schriftstile wie in dieser Folie nutzen.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Das ist einfach zu viel.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Ich bin schon beim Schreiben überfordert.</a:t>
            </a:r>
          </a:p>
          <a:p>
            <a:pPr marL="1143000" lvl="2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Wie soll sich dann erst die Zuhörerschaft fühlen?!</a:t>
            </a:r>
          </a:p>
        </p:txBody>
      </p:sp>
      <p:sp>
        <p:nvSpPr>
          <p:cNvPr id="34" name="Kapiteltitel"/>
          <p:cNvSpPr txBox="1">
            <a:spLocks noGrp="1"/>
          </p:cNvSpPr>
          <p:nvPr>
            <p:ph type="body" sz="quarter" idx="23"/>
          </p:nvPr>
        </p:nvSpPr>
        <p:spPr>
          <a:xfrm>
            <a:off x="14329835" y="796276"/>
            <a:ext cx="9642001" cy="77503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algn="r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200" b="1">
                <a:solidFill>
                  <a:srgbClr val="9EC7EA"/>
                </a:solidFill>
              </a:defRPr>
            </a:lvl1pPr>
          </a:lstStyle>
          <a:p>
            <a:r>
              <a:t>Kapiteltitel</a:t>
            </a:r>
          </a:p>
        </p:txBody>
      </p:sp>
      <p:pic>
        <p:nvPicPr>
          <p:cNvPr id="3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999" y="11739540"/>
            <a:ext cx="8313849" cy="1934913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94170" y="12485945"/>
            <a:ext cx="514607" cy="44210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2" name="Nicolas Neumann and Mathias Wien…">
            <a:extLst>
              <a:ext uri="{FF2B5EF4-FFF2-40B4-BE49-F238E27FC236}">
                <a16:creationId xmlns:a16="http://schemas.microsoft.com/office/drawing/2014/main" id="{4AC5A5E4-E799-1555-B38B-924DB958EFF9}"/>
              </a:ext>
            </a:extLst>
          </p:cNvPr>
          <p:cNvSpPr txBox="1"/>
          <p:nvPr userDrawn="1"/>
        </p:nvSpPr>
        <p:spPr>
          <a:xfrm>
            <a:off x="412163" y="12189988"/>
            <a:ext cx="13382007" cy="1107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91439" bIns="91439">
            <a:spAutoFit/>
          </a:bodyPr>
          <a:lstStyle/>
          <a:p>
            <a:pPr>
              <a:defRPr sz="3000" b="1">
                <a:solidFill>
                  <a:srgbClr val="9EC7EA"/>
                </a:solidFill>
              </a:defRPr>
            </a:pPr>
            <a:r>
              <a:rPr dirty="0"/>
              <a:t>Nicolas Neumann and Mathias Wien</a:t>
            </a:r>
            <a:endParaRPr b="0" dirty="0"/>
          </a:p>
          <a:p>
            <a:pPr>
              <a:defRPr sz="3000" b="1">
                <a:solidFill>
                  <a:schemeClr val="accent1">
                    <a:satOff val="-19091"/>
                    <a:lumOff val="-11921"/>
                  </a:schemeClr>
                </a:solidFill>
              </a:defRPr>
            </a:pPr>
            <a:r>
              <a:rPr dirty="0"/>
              <a:t>JVET-A</a:t>
            </a:r>
            <a:r>
              <a:rPr lang="de-DE" dirty="0"/>
              <a:t>J</a:t>
            </a:r>
            <a:r>
              <a:rPr dirty="0"/>
              <a:t>00</a:t>
            </a:r>
            <a:r>
              <a:rPr lang="de-DE" dirty="0"/>
              <a:t>43</a:t>
            </a:r>
            <a:r>
              <a:rPr dirty="0"/>
              <a:t> - Template Matching Picture Boundary Padding </a:t>
            </a:r>
            <a:r>
              <a:rPr lang="de-DE" dirty="0"/>
              <a:t>in ECM 14</a:t>
            </a:r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hanks for your attention!"/>
          <p:cNvSpPr txBox="1"/>
          <p:nvPr/>
        </p:nvSpPr>
        <p:spPr>
          <a:xfrm>
            <a:off x="6276848" y="6260817"/>
            <a:ext cx="11830304" cy="119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b">
            <a:spAutoFit/>
          </a:bodyPr>
          <a:lstStyle>
            <a:lvl1pPr defTabSz="642937">
              <a:spcBef>
                <a:spcPts val="1600"/>
              </a:spcBef>
              <a:defRPr sz="7200" b="1">
                <a:solidFill>
                  <a:srgbClr val="00549F"/>
                </a:solidFill>
              </a:defRPr>
            </a:lvl1pPr>
          </a:lstStyle>
          <a:p>
            <a:r>
              <a:t>Thanks for your attention!</a:t>
            </a:r>
          </a:p>
        </p:txBody>
      </p:sp>
      <p:pic>
        <p:nvPicPr>
          <p:cNvPr id="4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999" y="11739540"/>
            <a:ext cx="8313849" cy="1934913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60198" y="12504580"/>
            <a:ext cx="514608" cy="40483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lientitel"/>
          <p:cNvSpPr txBox="1">
            <a:spLocks noGrp="1"/>
          </p:cNvSpPr>
          <p:nvPr>
            <p:ph type="body" sz="quarter" idx="21"/>
          </p:nvPr>
        </p:nvSpPr>
        <p:spPr>
          <a:xfrm>
            <a:off x="445135" y="796276"/>
            <a:ext cx="9642001" cy="77503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200" b="1">
                <a:solidFill>
                  <a:srgbClr val="00549F"/>
                </a:solidFill>
              </a:defRPr>
            </a:lvl1pPr>
          </a:lstStyle>
          <a:p>
            <a:r>
              <a:t>Folientitel</a:t>
            </a:r>
          </a:p>
        </p:txBody>
      </p:sp>
      <p:sp>
        <p:nvSpPr>
          <p:cNvPr id="54" name="Hier steht ihr Text.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23493728" cy="72437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r>
              <a:t>Hier steht ihr Text.</a:t>
            </a:r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endParaRPr/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r>
              <a:t>Bitte beachten Sie die folgenden Punkte:</a:t>
            </a:r>
          </a:p>
          <a:p>
            <a:pPr marL="0" indent="0" defTabSz="642937">
              <a:lnSpc>
                <a:spcPct val="130000"/>
              </a:lnSpc>
              <a:spcBef>
                <a:spcPts val="1000"/>
              </a:spcBef>
              <a:buSzTx/>
              <a:buFontTx/>
              <a:buNone/>
              <a:defRPr sz="3800"/>
            </a:pPr>
            <a:endParaRPr/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In einer echten Präsentation sollten Sie </a:t>
            </a:r>
            <a:r>
              <a:rPr i="1"/>
              <a:t>niemals,</a:t>
            </a:r>
            <a:r>
              <a:rPr b="1" i="1"/>
              <a:t> wirklich </a:t>
            </a:r>
            <a:r>
              <a:rPr b="1" i="1" u="sng"/>
              <a:t>niemals</a:t>
            </a:r>
            <a:r>
              <a:rPr b="1" i="1"/>
              <a:t>!</a:t>
            </a:r>
            <a:r>
              <a:t> so viele Worte und verschiedene Schriftstile wie in dieser Folie nutzen.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Das ist einfach zu viel.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Ich bin schon beim Schreiben überfordert.</a:t>
            </a:r>
          </a:p>
          <a:p>
            <a:pPr marL="1143000" lvl="2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t>Wie soll sich dann erst die Zuhörerschaft fühlen?!</a:t>
            </a:r>
          </a:p>
        </p:txBody>
      </p:sp>
      <p:sp>
        <p:nvSpPr>
          <p:cNvPr id="55" name="Kapiteltitel"/>
          <p:cNvSpPr txBox="1">
            <a:spLocks noGrp="1"/>
          </p:cNvSpPr>
          <p:nvPr>
            <p:ph type="body" sz="quarter" idx="23"/>
          </p:nvPr>
        </p:nvSpPr>
        <p:spPr>
          <a:xfrm>
            <a:off x="14329835" y="796276"/>
            <a:ext cx="9642001" cy="77503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algn="r" defTabSz="64293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200" b="1">
                <a:solidFill>
                  <a:srgbClr val="9EC7EA"/>
                </a:solidFill>
              </a:defRPr>
            </a:lvl1pPr>
          </a:lstStyle>
          <a:p>
            <a:r>
              <a:t>Kapiteltitel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94170" y="12485945"/>
            <a:ext cx="514607" cy="44210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2" name="Nicolas Neumann and Mathias Wien…">
            <a:extLst>
              <a:ext uri="{FF2B5EF4-FFF2-40B4-BE49-F238E27FC236}">
                <a16:creationId xmlns:a16="http://schemas.microsoft.com/office/drawing/2014/main" id="{5243EAA9-5AF2-75D1-AEA5-276E7B20E4E6}"/>
              </a:ext>
            </a:extLst>
          </p:cNvPr>
          <p:cNvSpPr txBox="1"/>
          <p:nvPr userDrawn="1"/>
        </p:nvSpPr>
        <p:spPr>
          <a:xfrm>
            <a:off x="412163" y="12189988"/>
            <a:ext cx="13382007" cy="1107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91439" bIns="91439">
            <a:spAutoFit/>
          </a:bodyPr>
          <a:lstStyle/>
          <a:p>
            <a:pPr>
              <a:defRPr sz="3000" b="1">
                <a:solidFill>
                  <a:srgbClr val="9EC7EA"/>
                </a:solidFill>
              </a:defRPr>
            </a:pPr>
            <a:r>
              <a:rPr dirty="0"/>
              <a:t>Nicolas Neumann and Mathias Wien</a:t>
            </a:r>
            <a:endParaRPr b="0" dirty="0"/>
          </a:p>
          <a:p>
            <a:pPr>
              <a:defRPr sz="3000" b="1">
                <a:solidFill>
                  <a:schemeClr val="accent1">
                    <a:satOff val="-19091"/>
                    <a:lumOff val="-11921"/>
                  </a:schemeClr>
                </a:solidFill>
              </a:defRPr>
            </a:pPr>
            <a:r>
              <a:rPr dirty="0"/>
              <a:t>JVET-A</a:t>
            </a:r>
            <a:r>
              <a:rPr lang="de-DE" dirty="0"/>
              <a:t>J</a:t>
            </a:r>
            <a:r>
              <a:rPr dirty="0"/>
              <a:t>00</a:t>
            </a:r>
            <a:r>
              <a:rPr lang="de-DE" dirty="0"/>
              <a:t>43</a:t>
            </a:r>
            <a:r>
              <a:rPr dirty="0"/>
              <a:t> - Template Matching Picture Boundary Padding </a:t>
            </a:r>
            <a:r>
              <a:rPr lang="de-DE" dirty="0"/>
              <a:t>in ECM 14</a:t>
            </a:r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60999" y="11739540"/>
            <a:ext cx="8313849" cy="193491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1235" y="12504580"/>
            <a:ext cx="514607" cy="404833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>
            <a:lvl1pPr>
              <a:defRPr sz="1600">
                <a:solidFill>
                  <a:schemeClr val="accent1">
                    <a:satOff val="-19091"/>
                    <a:lumOff val="-11921"/>
                  </a:schemeClr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3962400" y="184149"/>
            <a:ext cx="16459200" cy="3016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ctr"/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3962400" y="3200400"/>
            <a:ext cx="164592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txStyles>
    <p:titleStyle>
      <a:lvl1pPr marL="0" marR="0" indent="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l" defTabSz="1285875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00549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424542" marR="0" indent="-424542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952500" marR="0" indent="-4953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508760" marR="0" indent="-59436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20320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4892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9464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4036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8608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318000" marR="0" indent="-660400" algn="l" defTabSz="1285875" rtl="0" latinLnBrk="0">
        <a:lnSpc>
          <a:spcPct val="90000"/>
        </a:lnSpc>
        <a:spcBef>
          <a:spcPts val="1400"/>
        </a:spcBef>
        <a:spcAft>
          <a:spcPts val="0"/>
        </a:spcAft>
        <a:buClrTx/>
        <a:buSzPct val="100000"/>
        <a:buFont typeface="Arial"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12858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JVET-AI0051 - Template Matching Picture Boundary Padding for ECM"/>
          <p:cNvSpPr txBox="1">
            <a:spLocks noGrp="1"/>
          </p:cNvSpPr>
          <p:nvPr>
            <p:ph type="body" idx="21"/>
          </p:nvPr>
        </p:nvSpPr>
        <p:spPr>
          <a:xfrm>
            <a:off x="394830" y="6785764"/>
            <a:ext cx="23594340" cy="1908213"/>
          </a:xfrm>
          <a:prstGeom prst="rect">
            <a:avLst/>
          </a:prstGeom>
        </p:spPr>
        <p:txBody>
          <a:bodyPr/>
          <a:lstStyle/>
          <a:p>
            <a:r>
              <a:rPr dirty="0"/>
              <a:t>JVET-A</a:t>
            </a:r>
            <a:r>
              <a:rPr lang="de-DE" dirty="0"/>
              <a:t>J</a:t>
            </a:r>
            <a:r>
              <a:rPr dirty="0"/>
              <a:t>00</a:t>
            </a:r>
            <a:r>
              <a:rPr lang="de-DE" dirty="0"/>
              <a:t>43</a:t>
            </a:r>
            <a:r>
              <a:rPr dirty="0"/>
              <a:t> - Template Matching Picture Boundary Padding </a:t>
            </a:r>
            <a:r>
              <a:rPr lang="de-DE" dirty="0"/>
              <a:t>in</a:t>
            </a:r>
            <a:r>
              <a:rPr dirty="0"/>
              <a:t> ECM</a:t>
            </a:r>
            <a:r>
              <a:rPr lang="de-DE" dirty="0"/>
              <a:t> 14</a:t>
            </a:r>
            <a:endParaRPr dirty="0"/>
          </a:p>
        </p:txBody>
      </p:sp>
      <p:pic>
        <p:nvPicPr>
          <p:cNvPr id="67" name="Image" descr="Image"/>
          <p:cNvPicPr>
            <a:picLocks noGrp="1" noChangeAspect="1"/>
          </p:cNvPicPr>
          <p:nvPr>
            <p:ph type="pic" idx="22"/>
          </p:nvPr>
        </p:nvPicPr>
        <p:blipFill>
          <a:blip r:embed="rId2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8" name="Nicolas Neumann and Mathias Wien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Nicolas Neumann and Mathias Wien</a:t>
            </a:r>
          </a:p>
        </p:txBody>
      </p:sp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Virtual Target Block Increase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Virtual Target Block Increase</a:t>
            </a:r>
          </a:p>
        </p:txBody>
      </p:sp>
      <p:sp>
        <p:nvSpPr>
          <p:cNvPr id="123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125" name="virtual_block_increase_step4.pdf" descr="virtual_block_increase_step4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3869" y="2643187"/>
            <a:ext cx="8471503" cy="8429496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Predict next line with stored displacement vectors…"/>
          <p:cNvSpPr txBox="1"/>
          <p:nvPr/>
        </p:nvSpPr>
        <p:spPr>
          <a:xfrm>
            <a:off x="445135" y="2536760"/>
            <a:ext cx="12227184" cy="4507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Predict next line with stored displacement vectors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Process can be repeated for defined number of lines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arameters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Parameters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130" name="template_region jvet figure.pdf" descr="template_region jvet figur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0485" y="3488314"/>
            <a:ext cx="6618461" cy="6334218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For this experiment:…"/>
          <p:cNvSpPr txBox="1"/>
          <p:nvPr/>
        </p:nvSpPr>
        <p:spPr>
          <a:xfrm>
            <a:off x="445135" y="2536760"/>
            <a:ext cx="13132440" cy="6209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For this experiment:</a:t>
            </a:r>
          </a:p>
          <a:p>
            <a:pPr marL="832184" lvl="1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Target Block Size 12x16 (with virtual increase)</a:t>
            </a:r>
          </a:p>
          <a:p>
            <a:pPr marL="832184" lvl="1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Template Size 16x2</a:t>
            </a:r>
          </a:p>
          <a:p>
            <a:pPr lvl="1" indent="228600" defTabSz="642937">
              <a:spcBef>
                <a:spcPts val="1000"/>
              </a:spcBef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Scheme is flexible, multiple configurations could be designed and usage signaled in bitstream 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</p:txBody>
      </p:sp>
      <p:sp>
        <p:nvSpPr>
          <p:cNvPr id="132" name="Complexity Reduction of Template Matching"/>
          <p:cNvSpPr txBox="1"/>
          <p:nvPr/>
        </p:nvSpPr>
        <p:spPr>
          <a:xfrm>
            <a:off x="12247596" y="796276"/>
            <a:ext cx="11724240" cy="775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b">
            <a:spAutoFit/>
          </a:bodyPr>
          <a:lstStyle>
            <a:lvl1pPr algn="r" defTabSz="642937">
              <a:defRPr sz="4200" b="1">
                <a:solidFill>
                  <a:srgbClr val="9EC7EA"/>
                </a:solidFill>
              </a:defRPr>
            </a:lvl1pPr>
          </a:lstStyle>
          <a:p>
            <a:r>
              <a:t>Complexity Reduction of Template Matching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mplate Matching Search Area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Template Matching Search Area</a:t>
            </a:r>
          </a:p>
        </p:txBody>
      </p:sp>
      <p:sp>
        <p:nvSpPr>
          <p:cNvPr id="135" name="Search area is grown progressively, can be stopped by early termination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9871767" cy="8348822"/>
          </a:xfrm>
          <a:prstGeom prst="rect">
            <a:avLst/>
          </a:prstGeom>
        </p:spPr>
        <p:txBody>
          <a:bodyPr/>
          <a:lstStyle/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rPr dirty="0"/>
              <a:t>Search area is grown progressively, can be stopped by early termination</a:t>
            </a:r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rPr dirty="0"/>
              <a:t>Fixed parameters for test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rPr dirty="0"/>
              <a:t>Stopping criterion: SAD Threshold </a:t>
            </a:r>
            <a:r>
              <a:rPr lang="de-DE" dirty="0" err="1"/>
              <a:t>changed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24 </a:t>
            </a:r>
            <a:r>
              <a:rPr lang="de-DE" dirty="0" err="1"/>
              <a:t>to</a:t>
            </a:r>
            <a:r>
              <a:rPr dirty="0"/>
              <a:t> </a:t>
            </a:r>
            <a:r>
              <a:rPr lang="de-DE" dirty="0">
                <a:highlight>
                  <a:srgbClr val="00FFFF"/>
                </a:highlight>
              </a:rPr>
              <a:t>128</a:t>
            </a:r>
            <a:endParaRPr dirty="0">
              <a:highlight>
                <a:srgbClr val="00FFFF"/>
              </a:highlight>
            </a:endParaRP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rPr dirty="0"/>
              <a:t>Search area: Triangle area minimum size 3 and maximum size 12</a:t>
            </a:r>
            <a:endParaRPr lang="de-DE" dirty="0"/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endParaRPr dirty="0"/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800"/>
            </a:pPr>
            <a:r>
              <a:rPr dirty="0"/>
              <a:t>Averaging 1-4 best candidates with SAD-based selection process</a:t>
            </a:r>
          </a:p>
        </p:txBody>
      </p:sp>
      <p:sp>
        <p:nvSpPr>
          <p:cNvPr id="1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12</a:t>
            </a:fld>
            <a:endParaRPr/>
          </a:p>
        </p:txBody>
      </p:sp>
      <p:pic>
        <p:nvPicPr>
          <p:cNvPr id="137" name="growing_triangle.pdf" descr="growing_triangl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383" y="3463779"/>
            <a:ext cx="12036401" cy="6069945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Early Termination of TM-Search"/>
          <p:cNvSpPr txBox="1"/>
          <p:nvPr/>
        </p:nvSpPr>
        <p:spPr>
          <a:xfrm>
            <a:off x="12247596" y="796276"/>
            <a:ext cx="11724240" cy="775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b">
            <a:spAutoFit/>
          </a:bodyPr>
          <a:lstStyle>
            <a:lvl1pPr algn="r" defTabSz="642937">
              <a:defRPr sz="4200" b="1">
                <a:solidFill>
                  <a:srgbClr val="9EC7EA"/>
                </a:solidFill>
              </a:defRPr>
            </a:lvl1pPr>
          </a:lstStyle>
          <a:p>
            <a:r>
              <a:t>Early Termination of TM-Search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earch only on Luma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Search only on Luma</a:t>
            </a:r>
          </a:p>
        </p:txBody>
      </p:sp>
      <p:sp>
        <p:nvSpPr>
          <p:cNvPr id="141" name="search on luma only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13387218" cy="4196428"/>
          </a:xfrm>
          <a:prstGeom prst="rect">
            <a:avLst/>
          </a:prstGeom>
        </p:spPr>
        <p:txBody>
          <a:bodyPr/>
          <a:lstStyle/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3800"/>
            </a:pPr>
            <a:r>
              <a:t>search on luma only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3800"/>
            </a:pPr>
            <a:r>
              <a:t>up- and downsampling for chroma subsampling?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3800"/>
            </a:pPr>
            <a:r>
              <a:t>Chroma can be calculated directly without need for up- and downsampling</a:t>
            </a:r>
          </a:p>
        </p:txBody>
      </p:sp>
      <p:sp>
        <p:nvSpPr>
          <p:cNvPr id="142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144" name="chroma_subsampling_inference.pdf" descr="chroma_subsampling_inferenc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0518" y="2568974"/>
            <a:ext cx="8963751" cy="89193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Motion Compensated Padding and Template Matching Padding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6898894" cy="775030"/>
          </a:xfrm>
          <a:prstGeom prst="rect">
            <a:avLst/>
          </a:prstGeom>
        </p:spPr>
        <p:txBody>
          <a:bodyPr/>
          <a:lstStyle/>
          <a:p>
            <a:r>
              <a:t>Motion Compensated Padding and Template Matching Padding</a:t>
            </a:r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148" name="padding_schematic_mcpad_3.pdf" descr="padding_schematic_mcpad_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457" y="5605845"/>
            <a:ext cx="9722439" cy="972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padding_schematic_mcpad_4.pdf" descr="padding_schematic_mcpad_4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2335" y="5605845"/>
            <a:ext cx="9722438" cy="9722438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Line"/>
          <p:cNvSpPr/>
          <p:nvPr/>
        </p:nvSpPr>
        <p:spPr>
          <a:xfrm>
            <a:off x="10734144" y="8025762"/>
            <a:ext cx="1659848" cy="1"/>
          </a:xfrm>
          <a:prstGeom prst="line">
            <a:avLst/>
          </a:prstGeom>
          <a:ln w="50800">
            <a:solidFill>
              <a:schemeClr val="accent1"/>
            </a:solidFill>
            <a:bevel/>
            <a:tailEnd type="triangle"/>
          </a:ln>
          <a:effectLst>
            <a:outerShdw blurRad="63500" dist="25400" dir="5400000" rotWithShape="0">
              <a:srgbClr val="000000">
                <a:alpha val="38000"/>
              </a:srgbClr>
            </a:outerShdw>
          </a:effectLst>
        </p:spPr>
        <p:txBody>
          <a:bodyPr tIns="91439" bIns="91439"/>
          <a:lstStyle/>
          <a:p>
            <a:pPr defTabSz="642937">
              <a:defRPr sz="2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51" name="Motion compensated padding (JVET-AA0096) currently used in ECM…"/>
          <p:cNvSpPr txBox="1"/>
          <p:nvPr/>
        </p:nvSpPr>
        <p:spPr>
          <a:xfrm>
            <a:off x="445135" y="2536760"/>
            <a:ext cx="22480497" cy="1916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SzPct val="100000"/>
              <a:buChar char="•"/>
              <a:defRPr sz="3800"/>
            </a:pPr>
            <a:r>
              <a:t>Motion compensated padding (JVET-AA0096) currently used in ECM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SzPct val="100000"/>
              <a:buChar char="•"/>
              <a:defRPr sz="3800"/>
            </a:pPr>
            <a:r>
              <a:t>Area where MC padding is not applicable is filled with TM padding (combined approach)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st Overview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 Overview</a:t>
            </a:r>
          </a:p>
        </p:txBody>
      </p:sp>
      <p:sp>
        <p:nvSpPr>
          <p:cNvPr id="154" name="Anchor ECM 12.1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23493728" cy="3831881"/>
          </a:xfrm>
          <a:prstGeom prst="rect">
            <a:avLst/>
          </a:prstGeom>
        </p:spPr>
        <p:txBody>
          <a:bodyPr/>
          <a:lstStyle/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200"/>
            </a:pPr>
            <a:r>
              <a:rPr dirty="0"/>
              <a:t>Anchor ECM </a:t>
            </a:r>
            <a:r>
              <a:rPr lang="de-DE" dirty="0"/>
              <a:t>14</a:t>
            </a:r>
            <a:endParaRPr dirty="0"/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200"/>
            </a:pPr>
            <a:r>
              <a:rPr lang="de-DE" dirty="0"/>
              <a:t>2</a:t>
            </a:r>
            <a:r>
              <a:rPr dirty="0"/>
              <a:t> Methods: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200"/>
            </a:pPr>
            <a:r>
              <a:rPr dirty="0"/>
              <a:t>Template Matching Padding (instead of MC-Padding)</a:t>
            </a:r>
          </a:p>
          <a:p>
            <a:pPr marL="762000" lvl="1" indent="-381000" defTabSz="642937">
              <a:lnSpc>
                <a:spcPct val="130000"/>
              </a:lnSpc>
              <a:spcBef>
                <a:spcPts val="1000"/>
              </a:spcBef>
              <a:buFontTx/>
              <a:defRPr sz="3200"/>
            </a:pPr>
            <a:r>
              <a:rPr dirty="0"/>
              <a:t>Motion Compensated and Template Matching Padding (combined)</a:t>
            </a:r>
          </a:p>
          <a:p>
            <a:pPr marL="381000" indent="-381000" defTabSz="642937">
              <a:lnSpc>
                <a:spcPct val="130000"/>
              </a:lnSpc>
              <a:spcBef>
                <a:spcPts val="1000"/>
              </a:spcBef>
              <a:buFontTx/>
              <a:defRPr sz="3200"/>
            </a:pPr>
            <a:r>
              <a:rPr dirty="0"/>
              <a:t>Padding margin for all methods: 16 pixels (repetitive padding beyond that)</a:t>
            </a:r>
          </a:p>
        </p:txBody>
      </p:sp>
      <p:sp>
        <p:nvSpPr>
          <p:cNvPr id="155" name="Results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Results</a:t>
            </a:r>
          </a:p>
        </p:txBody>
      </p:sp>
      <p:sp>
        <p:nvSpPr>
          <p:cNvPr id="1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TC for SDR - Random Access"/>
          <p:cNvSpPr txBox="1">
            <a:spLocks noGrp="1"/>
          </p:cNvSpPr>
          <p:nvPr>
            <p:ph type="body" idx="21"/>
          </p:nvPr>
        </p:nvSpPr>
        <p:spPr>
          <a:xfrm>
            <a:off x="445135" y="740311"/>
            <a:ext cx="9642001" cy="830995"/>
          </a:xfrm>
          <a:prstGeom prst="rect">
            <a:avLst/>
          </a:prstGeom>
        </p:spPr>
        <p:txBody>
          <a:bodyPr/>
          <a:lstStyle/>
          <a:p>
            <a:r>
              <a:rPr dirty="0"/>
              <a:t>CTC for SDR</a:t>
            </a:r>
            <a:r>
              <a:rPr lang="de-DE" dirty="0"/>
              <a:t> – TM Method</a:t>
            </a:r>
            <a:endParaRPr dirty="0"/>
          </a:p>
        </p:txBody>
      </p:sp>
      <p:sp>
        <p:nvSpPr>
          <p:cNvPr id="159" name="Results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Results</a:t>
            </a:r>
          </a:p>
        </p:txBody>
      </p:sp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16</a:t>
            </a:fld>
            <a:endParaRPr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F1D01182-816D-1034-378A-979F1CDDF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156716"/>
              </p:ext>
            </p:extLst>
          </p:nvPr>
        </p:nvGraphicFramePr>
        <p:xfrm>
          <a:off x="1379764" y="6872212"/>
          <a:ext cx="8707372" cy="4962970"/>
        </p:xfrm>
        <a:graphic>
          <a:graphicData uri="http://schemas.openxmlformats.org/drawingml/2006/table">
            <a:tbl>
              <a:tblPr/>
              <a:tblGrid>
                <a:gridCol w="1089077">
                  <a:extLst>
                    <a:ext uri="{9D8B030D-6E8A-4147-A177-3AD203B41FA5}">
                      <a16:colId xmlns:a16="http://schemas.microsoft.com/office/drawing/2014/main" val="56734996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295171707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255729068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2150272455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899682570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248432058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236611183"/>
                    </a:ext>
                  </a:extLst>
                </a:gridCol>
                <a:gridCol w="1115255">
                  <a:extLst>
                    <a:ext uri="{9D8B030D-6E8A-4147-A177-3AD203B41FA5}">
                      <a16:colId xmlns:a16="http://schemas.microsoft.com/office/drawing/2014/main" val="3429208939"/>
                    </a:ext>
                  </a:extLst>
                </a:gridCol>
              </a:tblGrid>
              <a:tr h="384664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276098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374313"/>
                  </a:ext>
                </a:extLst>
              </a:tr>
              <a:tr h="525965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970136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0133721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807259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624650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409864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1659767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854709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676150"/>
                  </a:ext>
                </a:extLst>
              </a:tr>
              <a:tr h="3846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3781051"/>
                  </a:ext>
                </a:extLst>
              </a:tr>
              <a:tr h="52596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9581256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605A0483-D441-7371-F39B-056B15DBB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613517"/>
              </p:ext>
            </p:extLst>
          </p:nvPr>
        </p:nvGraphicFramePr>
        <p:xfrm>
          <a:off x="12228580" y="1555439"/>
          <a:ext cx="8707372" cy="4977180"/>
        </p:xfrm>
        <a:graphic>
          <a:graphicData uri="http://schemas.openxmlformats.org/drawingml/2006/table">
            <a:tbl>
              <a:tblPr/>
              <a:tblGrid>
                <a:gridCol w="1089077">
                  <a:extLst>
                    <a:ext uri="{9D8B030D-6E8A-4147-A177-3AD203B41FA5}">
                      <a16:colId xmlns:a16="http://schemas.microsoft.com/office/drawing/2014/main" val="3359767347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71626515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08071851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20653724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623997956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20158663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608929008"/>
                    </a:ext>
                  </a:extLst>
                </a:gridCol>
                <a:gridCol w="1115255">
                  <a:extLst>
                    <a:ext uri="{9D8B030D-6E8A-4147-A177-3AD203B41FA5}">
                      <a16:colId xmlns:a16="http://schemas.microsoft.com/office/drawing/2014/main" val="2112783302"/>
                    </a:ext>
                  </a:extLst>
                </a:gridCol>
              </a:tblGrid>
              <a:tr h="386085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07837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3354890"/>
                  </a:ext>
                </a:extLst>
              </a:tr>
              <a:tr h="551061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635805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955629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787311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0427559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099129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518134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699833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781973"/>
                  </a:ext>
                </a:extLst>
              </a:tr>
              <a:tr h="38608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6224609"/>
                  </a:ext>
                </a:extLst>
              </a:tr>
              <a:tr h="551061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050730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CD997E78-61FD-051E-9A73-7FE09E6C6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529246"/>
              </p:ext>
            </p:extLst>
          </p:nvPr>
        </p:nvGraphicFramePr>
        <p:xfrm>
          <a:off x="12192000" y="6858000"/>
          <a:ext cx="8707372" cy="4977182"/>
        </p:xfrm>
        <a:graphic>
          <a:graphicData uri="http://schemas.openxmlformats.org/drawingml/2006/table">
            <a:tbl>
              <a:tblPr/>
              <a:tblGrid>
                <a:gridCol w="1089077">
                  <a:extLst>
                    <a:ext uri="{9D8B030D-6E8A-4147-A177-3AD203B41FA5}">
                      <a16:colId xmlns:a16="http://schemas.microsoft.com/office/drawing/2014/main" val="2062621800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239494571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193083024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7923808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197702428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0661679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2107756319"/>
                    </a:ext>
                  </a:extLst>
                </a:gridCol>
                <a:gridCol w="1115255">
                  <a:extLst>
                    <a:ext uri="{9D8B030D-6E8A-4147-A177-3AD203B41FA5}">
                      <a16:colId xmlns:a16="http://schemas.microsoft.com/office/drawing/2014/main" val="1046169614"/>
                    </a:ext>
                  </a:extLst>
                </a:gridCol>
              </a:tblGrid>
              <a:tr h="384750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226235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394238"/>
                  </a:ext>
                </a:extLst>
              </a:tr>
              <a:tr h="564841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512792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7769277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52602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7494926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412593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9360256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454152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660398"/>
                  </a:ext>
                </a:extLst>
              </a:tr>
              <a:tr h="38475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090282"/>
                  </a:ext>
                </a:extLst>
              </a:tr>
              <a:tr h="564841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92122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F5761-CA10-B6A8-D2E4-1B9616A5D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TC for SDR - Random Access">
            <a:extLst>
              <a:ext uri="{FF2B5EF4-FFF2-40B4-BE49-F238E27FC236}">
                <a16:creationId xmlns:a16="http://schemas.microsoft.com/office/drawing/2014/main" id="{015FB417-3E7B-89CF-156D-1A537C6335AF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445135" y="740311"/>
            <a:ext cx="9642001" cy="830995"/>
          </a:xfrm>
          <a:prstGeom prst="rect">
            <a:avLst/>
          </a:prstGeom>
        </p:spPr>
        <p:txBody>
          <a:bodyPr/>
          <a:lstStyle/>
          <a:p>
            <a:r>
              <a:rPr dirty="0"/>
              <a:t>CTC for SDR</a:t>
            </a:r>
            <a:r>
              <a:rPr lang="de-DE" dirty="0"/>
              <a:t> – MC-TM Method</a:t>
            </a:r>
            <a:endParaRPr dirty="0"/>
          </a:p>
        </p:txBody>
      </p:sp>
      <p:sp>
        <p:nvSpPr>
          <p:cNvPr id="159" name="Results">
            <a:extLst>
              <a:ext uri="{FF2B5EF4-FFF2-40B4-BE49-F238E27FC236}">
                <a16:creationId xmlns:a16="http://schemas.microsoft.com/office/drawing/2014/main" id="{924A1850-F224-B0E7-8ADD-7FA99B4FB087}"/>
              </a:ext>
            </a:extLst>
          </p:cNvPr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Results</a:t>
            </a:r>
          </a:p>
        </p:txBody>
      </p:sp>
      <p:sp>
        <p:nvSpPr>
          <p:cNvPr id="160" name="Slide Number">
            <a:extLst>
              <a:ext uri="{FF2B5EF4-FFF2-40B4-BE49-F238E27FC236}">
                <a16:creationId xmlns:a16="http://schemas.microsoft.com/office/drawing/2014/main" id="{86ABD6A1-DFE2-F0DB-1735-071035AFD529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3DE1664D-93AC-1626-5D8B-5D964499E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758187"/>
              </p:ext>
            </p:extLst>
          </p:nvPr>
        </p:nvGraphicFramePr>
        <p:xfrm>
          <a:off x="1379764" y="6793601"/>
          <a:ext cx="8707372" cy="4962972"/>
        </p:xfrm>
        <a:graphic>
          <a:graphicData uri="http://schemas.openxmlformats.org/drawingml/2006/table">
            <a:tbl>
              <a:tblPr/>
              <a:tblGrid>
                <a:gridCol w="1089077">
                  <a:extLst>
                    <a:ext uri="{9D8B030D-6E8A-4147-A177-3AD203B41FA5}">
                      <a16:colId xmlns:a16="http://schemas.microsoft.com/office/drawing/2014/main" val="4249174819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1899680056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2693386315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804951351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3298376574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651719257"/>
                    </a:ext>
                  </a:extLst>
                </a:gridCol>
                <a:gridCol w="1083840">
                  <a:extLst>
                    <a:ext uri="{9D8B030D-6E8A-4147-A177-3AD203B41FA5}">
                      <a16:colId xmlns:a16="http://schemas.microsoft.com/office/drawing/2014/main" val="4006230831"/>
                    </a:ext>
                  </a:extLst>
                </a:gridCol>
                <a:gridCol w="1115255">
                  <a:extLst>
                    <a:ext uri="{9D8B030D-6E8A-4147-A177-3AD203B41FA5}">
                      <a16:colId xmlns:a16="http://schemas.microsoft.com/office/drawing/2014/main" val="3519010951"/>
                    </a:ext>
                  </a:extLst>
                </a:gridCol>
              </a:tblGrid>
              <a:tr h="312810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386009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4991744"/>
                  </a:ext>
                </a:extLst>
              </a:tr>
              <a:tr h="615123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0036815"/>
                  </a:ext>
                </a:extLst>
              </a:tr>
              <a:tr h="61512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231650"/>
                  </a:ext>
                </a:extLst>
              </a:tr>
              <a:tr h="61512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19334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435785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2000818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57403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344596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3492768"/>
                  </a:ext>
                </a:extLst>
              </a:tr>
              <a:tr h="31281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983974"/>
                  </a:ext>
                </a:extLst>
              </a:tr>
              <a:tr h="61512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2789437"/>
                  </a:ext>
                </a:extLst>
              </a:tr>
            </a:tbl>
          </a:graphicData>
        </a:graphic>
      </p:graphicFrame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E5BB1CBF-618A-2840-76A3-7134F64A0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46562"/>
              </p:ext>
            </p:extLst>
          </p:nvPr>
        </p:nvGraphicFramePr>
        <p:xfrm>
          <a:off x="12192000" y="1515340"/>
          <a:ext cx="8828482" cy="4898574"/>
        </p:xfrm>
        <a:graphic>
          <a:graphicData uri="http://schemas.openxmlformats.org/drawingml/2006/table">
            <a:tbl>
              <a:tblPr/>
              <a:tblGrid>
                <a:gridCol w="1104225">
                  <a:extLst>
                    <a:ext uri="{9D8B030D-6E8A-4147-A177-3AD203B41FA5}">
                      <a16:colId xmlns:a16="http://schemas.microsoft.com/office/drawing/2014/main" val="878568248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1319928020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1429013539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754491810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104143712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602383789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564489668"/>
                    </a:ext>
                  </a:extLst>
                </a:gridCol>
                <a:gridCol w="1130767">
                  <a:extLst>
                    <a:ext uri="{9D8B030D-6E8A-4147-A177-3AD203B41FA5}">
                      <a16:colId xmlns:a16="http://schemas.microsoft.com/office/drawing/2014/main" val="4087325659"/>
                    </a:ext>
                  </a:extLst>
                </a:gridCol>
              </a:tblGrid>
              <a:tr h="366049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de-DE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303194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390522"/>
                  </a:ext>
                </a:extLst>
              </a:tr>
              <a:tr h="619042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6864776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4987809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003624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7955876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9305993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441064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668195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829316"/>
                  </a:ext>
                </a:extLst>
              </a:tr>
              <a:tr h="36604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808755"/>
                  </a:ext>
                </a:extLst>
              </a:tr>
              <a:tr h="619042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#ZAHL!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439286"/>
                  </a:ext>
                </a:extLst>
              </a:tr>
            </a:tbl>
          </a:graphicData>
        </a:graphic>
      </p:graphicFrame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354EC88-3926-F23A-0AA0-317EF2A151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827914"/>
              </p:ext>
            </p:extLst>
          </p:nvPr>
        </p:nvGraphicFramePr>
        <p:xfrm>
          <a:off x="12192000" y="6793600"/>
          <a:ext cx="8828482" cy="4898573"/>
        </p:xfrm>
        <a:graphic>
          <a:graphicData uri="http://schemas.openxmlformats.org/drawingml/2006/table">
            <a:tbl>
              <a:tblPr/>
              <a:tblGrid>
                <a:gridCol w="1104225">
                  <a:extLst>
                    <a:ext uri="{9D8B030D-6E8A-4147-A177-3AD203B41FA5}">
                      <a16:colId xmlns:a16="http://schemas.microsoft.com/office/drawing/2014/main" val="1148049073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804561256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3517301217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959794283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556988087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1759690673"/>
                    </a:ext>
                  </a:extLst>
                </a:gridCol>
                <a:gridCol w="1098915">
                  <a:extLst>
                    <a:ext uri="{9D8B030D-6E8A-4147-A177-3AD203B41FA5}">
                      <a16:colId xmlns:a16="http://schemas.microsoft.com/office/drawing/2014/main" val="2802658338"/>
                    </a:ext>
                  </a:extLst>
                </a:gridCol>
                <a:gridCol w="1130767">
                  <a:extLst>
                    <a:ext uri="{9D8B030D-6E8A-4147-A177-3AD203B41FA5}">
                      <a16:colId xmlns:a16="http://schemas.microsoft.com/office/drawing/2014/main" val="890040784"/>
                    </a:ext>
                  </a:extLst>
                </a:gridCol>
              </a:tblGrid>
              <a:tr h="372134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194261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420234"/>
                  </a:ext>
                </a:extLst>
              </a:tr>
              <a:tr h="612905"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622527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951960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633439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6863332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8073442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9523865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973291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357625"/>
                  </a:ext>
                </a:extLst>
              </a:tr>
              <a:tr h="37213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4451711"/>
                  </a:ext>
                </a:extLst>
              </a:tr>
              <a:tr h="56432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95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42806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onclusion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Conclusion</a:t>
            </a:r>
          </a:p>
        </p:txBody>
      </p:sp>
      <p:sp>
        <p:nvSpPr>
          <p:cNvPr id="182" name="TM Reference Picture Padding outperforms MC Padding in low delay configurations, and yields runtime improvement for low delay B configuration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23493728" cy="4160111"/>
          </a:xfrm>
          <a:prstGeom prst="rect">
            <a:avLst/>
          </a:prstGeom>
        </p:spPr>
        <p:txBody>
          <a:bodyPr/>
          <a:lstStyle/>
          <a:p>
            <a:pPr marL="451184" indent="-451184" defTabSz="642937">
              <a:lnSpc>
                <a:spcPct val="100000"/>
              </a:lnSpc>
              <a:spcBef>
                <a:spcPts val="1000"/>
              </a:spcBef>
              <a:buFontTx/>
              <a:defRPr sz="4500"/>
            </a:pPr>
            <a:r>
              <a:rPr dirty="0"/>
              <a:t>TM Reference Picture Padding outperforms MC</a:t>
            </a:r>
            <a:r>
              <a:rPr lang="de-DE" dirty="0"/>
              <a:t>-</a:t>
            </a:r>
            <a:r>
              <a:rPr dirty="0"/>
              <a:t>Padding in low delay configurations</a:t>
            </a:r>
            <a:endParaRPr lang="de-DE" dirty="0"/>
          </a:p>
          <a:p>
            <a:pPr marL="979142" lvl="1" indent="-451184" defTabSz="642937">
              <a:lnSpc>
                <a:spcPct val="100000"/>
              </a:lnSpc>
              <a:spcBef>
                <a:spcPts val="1000"/>
              </a:spcBef>
              <a:buFontTx/>
              <a:defRPr sz="4500"/>
            </a:pPr>
            <a:r>
              <a:rPr lang="de-DE" dirty="0"/>
              <a:t>LDB: -0,09% </a:t>
            </a:r>
            <a:r>
              <a:rPr lang="de-DE" dirty="0" err="1"/>
              <a:t>luma</a:t>
            </a:r>
            <a:r>
              <a:rPr lang="de-DE" dirty="0"/>
              <a:t> BD-rate </a:t>
            </a:r>
            <a:r>
              <a:rPr lang="de-DE" dirty="0" err="1"/>
              <a:t>for</a:t>
            </a:r>
            <a:r>
              <a:rPr lang="de-DE" dirty="0"/>
              <a:t> 100.2% </a:t>
            </a:r>
            <a:r>
              <a:rPr lang="de-DE" dirty="0" err="1"/>
              <a:t>DecT</a:t>
            </a:r>
            <a:endParaRPr lang="de-DE" dirty="0"/>
          </a:p>
          <a:p>
            <a:pPr marL="979142" lvl="1" indent="-451184" defTabSz="642937">
              <a:lnSpc>
                <a:spcPct val="100000"/>
              </a:lnSpc>
              <a:spcBef>
                <a:spcPts val="1000"/>
              </a:spcBef>
              <a:buFontTx/>
              <a:buChar char="•"/>
              <a:defRPr sz="4500"/>
            </a:pPr>
            <a:r>
              <a:rPr lang="de-DE" dirty="0"/>
              <a:t>LDP: -0,08% </a:t>
            </a:r>
            <a:r>
              <a:rPr lang="de-DE" dirty="0" err="1"/>
              <a:t>luma</a:t>
            </a:r>
            <a:r>
              <a:rPr lang="de-DE" dirty="0"/>
              <a:t> BD-rate </a:t>
            </a:r>
            <a:r>
              <a:rPr lang="de-DE" dirty="0" err="1"/>
              <a:t>for</a:t>
            </a:r>
            <a:r>
              <a:rPr lang="de-DE" dirty="0"/>
              <a:t> 100.2% </a:t>
            </a:r>
            <a:r>
              <a:rPr lang="de-DE" dirty="0" err="1"/>
              <a:t>DecT</a:t>
            </a:r>
            <a:endParaRPr lang="de-DE" dirty="0"/>
          </a:p>
          <a:p>
            <a:pPr marL="979142" lvl="1" indent="-451184" defTabSz="642937">
              <a:lnSpc>
                <a:spcPct val="100000"/>
              </a:lnSpc>
              <a:spcBef>
                <a:spcPts val="1000"/>
              </a:spcBef>
              <a:buFontTx/>
              <a:defRPr sz="4500"/>
            </a:pPr>
            <a:endParaRPr lang="de-DE" dirty="0"/>
          </a:p>
          <a:p>
            <a:pPr marL="451184" indent="-451184" defTabSz="642937">
              <a:lnSpc>
                <a:spcPct val="100000"/>
              </a:lnSpc>
              <a:spcBef>
                <a:spcPts val="1000"/>
              </a:spcBef>
              <a:buFontTx/>
              <a:defRPr sz="4500"/>
            </a:pPr>
            <a:r>
              <a:rPr dirty="0"/>
              <a:t>Therefore, study in an Exploration Experiment is proposed</a:t>
            </a:r>
          </a:p>
        </p:txBody>
      </p:sp>
      <p:sp>
        <p:nvSpPr>
          <p:cNvPr id="1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18</a:t>
            </a:fld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Overview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Overview</a:t>
            </a:r>
          </a:p>
        </p:txBody>
      </p:sp>
      <p:sp>
        <p:nvSpPr>
          <p:cNvPr id="72" name="Reference Picture Padding…"/>
          <p:cNvSpPr txBox="1">
            <a:spLocks noGrp="1"/>
          </p:cNvSpPr>
          <p:nvPr>
            <p:ph type="body" idx="22"/>
          </p:nvPr>
        </p:nvSpPr>
        <p:spPr>
          <a:xfrm>
            <a:off x="445135" y="2536760"/>
            <a:ext cx="23493728" cy="7970102"/>
          </a:xfrm>
          <a:prstGeom prst="rect">
            <a:avLst/>
          </a:prstGeom>
        </p:spPr>
        <p:txBody>
          <a:bodyPr/>
          <a:lstStyle/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Reference Picture Padding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Template Matching for Reference Picture Padding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Complexity Reduction of Template Matching-based Reference Picture Padding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Combination with Motion Compensated Padding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Results</a:t>
            </a:r>
          </a:p>
          <a:p>
            <a:pPr marL="381000" indent="-381000" defTabSz="642937">
              <a:lnSpc>
                <a:spcPct val="200000"/>
              </a:lnSpc>
              <a:spcBef>
                <a:spcPts val="1000"/>
              </a:spcBef>
              <a:buFontTx/>
              <a:defRPr sz="4500"/>
            </a:pPr>
            <a:r>
              <a:t>Conclusion</a:t>
            </a:r>
          </a:p>
        </p:txBody>
      </p:sp>
      <p:sp>
        <p:nvSpPr>
          <p:cNvPr id="73" name="Intr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</a:t>
            </a:r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ference Picture Padd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Reference Picture Padding</a:t>
            </a:r>
          </a:p>
        </p:txBody>
      </p:sp>
      <p:sp>
        <p:nvSpPr>
          <p:cNvPr id="77" name="Intr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79" name="padding_schematic_2.pdf" descr="padding_schematic_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731" y="3930970"/>
            <a:ext cx="10542651" cy="5899355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padding_schematic_3.pdf" descr="padding_schematic_3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8411" y="3921023"/>
            <a:ext cx="10623595" cy="5944649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tandard Padding"/>
          <p:cNvSpPr txBox="1"/>
          <p:nvPr/>
        </p:nvSpPr>
        <p:spPr>
          <a:xfrm>
            <a:off x="4752376" y="3355607"/>
            <a:ext cx="3449361" cy="639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r>
              <a:t>Standard Padding</a:t>
            </a:r>
          </a:p>
        </p:txBody>
      </p:sp>
      <p:sp>
        <p:nvSpPr>
          <p:cNvPr id="82" name="Template Matching Padding"/>
          <p:cNvSpPr txBox="1"/>
          <p:nvPr/>
        </p:nvSpPr>
        <p:spPr>
          <a:xfrm>
            <a:off x="15594764" y="3355607"/>
            <a:ext cx="5210890" cy="639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r>
              <a:t>Template Matching Padding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mplate Match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Template Matching</a:t>
            </a:r>
          </a:p>
        </p:txBody>
      </p:sp>
      <p:sp>
        <p:nvSpPr>
          <p:cNvPr id="85" name="Intr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</a:t>
            </a:r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87" name="template_search_figure_search_area copy.pdf" descr="template_search_figure_search_area copy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1225" y="2041823"/>
            <a:ext cx="4982264" cy="3845533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template_search_figure_2.pdf" descr="template_search_figure_2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0947" y="2041823"/>
            <a:ext cx="4975830" cy="3845533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template_search_figure_multi.pdf" descr="template_search_figure_multi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13218" y="6441283"/>
            <a:ext cx="4975831" cy="3845534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Target block to be predicted…"/>
          <p:cNvSpPr txBox="1"/>
          <p:nvPr/>
        </p:nvSpPr>
        <p:spPr>
          <a:xfrm>
            <a:off x="445135" y="2536760"/>
            <a:ext cx="11510583" cy="6336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Target block to be predicted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Template adjacent to target block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Find matching structure (candidate)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Extract source block and use as prediction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mplate Matching-based Reference Picture Padding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4169797" cy="775030"/>
          </a:xfrm>
          <a:prstGeom prst="rect">
            <a:avLst/>
          </a:prstGeom>
        </p:spPr>
        <p:txBody>
          <a:bodyPr/>
          <a:lstStyle/>
          <a:p>
            <a:r>
              <a:t>Template Matching-based Reference Picture Padding</a:t>
            </a:r>
          </a:p>
        </p:txBody>
      </p:sp>
      <p:sp>
        <p:nvSpPr>
          <p:cNvPr id="93" name="Intr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95" name="padding_schematic_partitioning.pdf" descr="padding_schematic_partitioning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1670" y="2923847"/>
            <a:ext cx="7463152" cy="7463152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Divide the area surrounding the reference picture into target blocks and do prediction…"/>
          <p:cNvSpPr txBox="1"/>
          <p:nvPr/>
        </p:nvSpPr>
        <p:spPr>
          <a:xfrm>
            <a:off x="445135" y="2536760"/>
            <a:ext cx="12227184" cy="3847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Divide the area surrounding the reference picture into target blocks and do prediction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Complexity needs to be managed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Virtual Target Block Increase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Virtual Target Block Increase</a:t>
            </a:r>
          </a:p>
        </p:txBody>
      </p:sp>
      <p:sp>
        <p:nvSpPr>
          <p:cNvPr id="99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01" name="virtual_block_increase_constraint.pdf" descr="virtual_block_increase_constraint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3964" y="2643252"/>
            <a:ext cx="8471503" cy="842949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arget block size defines forbidden area…"/>
          <p:cNvSpPr txBox="1"/>
          <p:nvPr/>
        </p:nvSpPr>
        <p:spPr>
          <a:xfrm>
            <a:off x="445135" y="2536760"/>
            <a:ext cx="12227184" cy="4634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Target block size defines forbidden area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endParaRPr/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Forbidden area ensures availability of source block pixels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Virtual Target Block Increase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Virtual Target Block Increase</a:t>
            </a:r>
          </a:p>
        </p:txBody>
      </p:sp>
      <p:sp>
        <p:nvSpPr>
          <p:cNvPr id="105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107" name="virtual_block_increase_step1.pdf" descr="virtual_block_increase_step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3869" y="2643187"/>
            <a:ext cx="8471503" cy="842949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Assume Target block / forbidden area of 1 pixel depth and execute search and store displacement vectors in memory"/>
          <p:cNvSpPr txBox="1"/>
          <p:nvPr/>
        </p:nvSpPr>
        <p:spPr>
          <a:xfrm>
            <a:off x="445135" y="2536760"/>
            <a:ext cx="12227184" cy="29327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marL="451184" indent="-451184" defTabSz="642937">
              <a:spcBef>
                <a:spcPts val="1000"/>
              </a:spcBef>
              <a:buSzPct val="100000"/>
              <a:buChar char="•"/>
              <a:defRPr sz="4500"/>
            </a:lvl1pPr>
          </a:lstStyle>
          <a:p>
            <a:r>
              <a:t>Assume Target block / forbidden area of 1 pixel depth and execute search and store displacement vectors in memory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Virtual Target Block Increase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Virtual Target Block Increase</a:t>
            </a:r>
          </a:p>
        </p:txBody>
      </p:sp>
      <p:sp>
        <p:nvSpPr>
          <p:cNvPr id="111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113" name="virtual_block_increase_step2.pdf" descr="virtual_block_increase_step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3869" y="2643187"/>
            <a:ext cx="8471503" cy="8429496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Predict first line of pixels"/>
          <p:cNvSpPr txBox="1"/>
          <p:nvPr/>
        </p:nvSpPr>
        <p:spPr>
          <a:xfrm>
            <a:off x="445135" y="2536760"/>
            <a:ext cx="12227184" cy="2399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Predict first line of pixels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Virtual Target Block Increase"/>
          <p:cNvSpPr txBox="1">
            <a:spLocks noGrp="1"/>
          </p:cNvSpPr>
          <p:nvPr>
            <p:ph type="body" idx="21"/>
          </p:nvPr>
        </p:nvSpPr>
        <p:spPr>
          <a:xfrm>
            <a:off x="445135" y="796276"/>
            <a:ext cx="11570335" cy="775030"/>
          </a:xfrm>
          <a:prstGeom prst="rect">
            <a:avLst/>
          </a:prstGeom>
        </p:spPr>
        <p:txBody>
          <a:bodyPr/>
          <a:lstStyle/>
          <a:p>
            <a:r>
              <a:t>Virtual Target Block Increase</a:t>
            </a:r>
          </a:p>
        </p:txBody>
      </p:sp>
      <p:sp>
        <p:nvSpPr>
          <p:cNvPr id="117" name="Complexity Reduction of Template Matching"/>
          <p:cNvSpPr txBox="1">
            <a:spLocks noGrp="1"/>
          </p:cNvSpPr>
          <p:nvPr>
            <p:ph type="body" idx="23"/>
          </p:nvPr>
        </p:nvSpPr>
        <p:spPr>
          <a:xfrm>
            <a:off x="12247596" y="796276"/>
            <a:ext cx="11724240" cy="775030"/>
          </a:xfrm>
          <a:prstGeom prst="rect">
            <a:avLst/>
          </a:prstGeom>
        </p:spPr>
        <p:txBody>
          <a:bodyPr/>
          <a:lstStyle/>
          <a:p>
            <a:r>
              <a:t>Complexity Reduction of Template Matching</a:t>
            </a:r>
          </a:p>
        </p:txBody>
      </p:sp>
      <p:sp>
        <p:nvSpPr>
          <p:cNvPr id="1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119" name="virtual_block_increase_step3.pdf" descr="virtual_block_increase_step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3869" y="2643187"/>
            <a:ext cx="8471503" cy="8429496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Predict next line with stored displacement vectors…"/>
          <p:cNvSpPr txBox="1"/>
          <p:nvPr/>
        </p:nvSpPr>
        <p:spPr>
          <a:xfrm>
            <a:off x="445135" y="2536760"/>
            <a:ext cx="12227184" cy="4507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/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Predict next line with stored displacement vectors</a:t>
            </a:r>
          </a:p>
          <a:p>
            <a:pPr marL="451184" indent="-451184" defTabSz="642937">
              <a:spcBef>
                <a:spcPts val="1000"/>
              </a:spcBef>
              <a:buSzPct val="100000"/>
              <a:buChar char="•"/>
              <a:defRPr sz="4500"/>
            </a:pPr>
            <a:r>
              <a:t>Process can be repeated for defined number of lines</a:t>
            </a:r>
          </a:p>
          <a:p>
            <a:pPr defTabSz="642937">
              <a:spcBef>
                <a:spcPts val="1000"/>
              </a:spcBef>
              <a:defRPr sz="4500"/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8F8F8F"/>
      </a:accent3>
      <a:accent4>
        <a:srgbClr val="707070"/>
      </a:accent4>
      <a:accent5>
        <a:srgbClr val="B5C9E5"/>
      </a:accent5>
      <a:accent6>
        <a:srgbClr val="D7712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63500" dist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285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63500" dist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285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8F8F8F"/>
      </a:accent3>
      <a:accent4>
        <a:srgbClr val="707070"/>
      </a:accent4>
      <a:accent5>
        <a:srgbClr val="B5C9E5"/>
      </a:accent5>
      <a:accent6>
        <a:srgbClr val="D7712C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63500" dist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285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63500" dist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285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1426</Words>
  <Application>Microsoft Macintosh PowerPoint</Application>
  <PresentationFormat>Benutzerdefiniert</PresentationFormat>
  <Paragraphs>580</Paragraphs>
  <Slides>19</Slides>
  <Notes>0</Notes>
  <HiddenSlides>3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2" baseType="lpstr">
      <vt:lpstr>Arial</vt:lpstr>
      <vt:lpstr>Avenir Roman</vt:lpstr>
      <vt:lpstr>Default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Nicolas Neumann (Nokia)</cp:lastModifiedBy>
  <cp:revision>2</cp:revision>
  <dcterms:modified xsi:type="dcterms:W3CDTF">2024-11-02T07:43:18Z</dcterms:modified>
</cp:coreProperties>
</file>