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6" r:id="rId4"/>
    <p:sldId id="257" r:id="rId5"/>
    <p:sldId id="460" r:id="rId6"/>
    <p:sldId id="461" r:id="rId7"/>
    <p:sldId id="474" r:id="rId8"/>
    <p:sldId id="258" r:id="rId9"/>
    <p:sldId id="2142533605" r:id="rId10"/>
    <p:sldId id="2142533606" r:id="rId11"/>
    <p:sldId id="2142533607" r:id="rId12"/>
    <p:sldId id="475" r:id="rId13"/>
    <p:sldId id="482" r:id="rId14"/>
    <p:sldId id="425" r:id="rId15"/>
    <p:sldId id="466" r:id="rId16"/>
    <p:sldId id="467" r:id="rId17"/>
    <p:sldId id="2142533609" r:id="rId18"/>
    <p:sldId id="2142533610" r:id="rId19"/>
    <p:sldId id="2142533611" r:id="rId20"/>
    <p:sldId id="2142533622" r:id="rId21"/>
    <p:sldId id="2142533612" r:id="rId22"/>
    <p:sldId id="487" r:id="rId23"/>
    <p:sldId id="2142533598" r:id="rId24"/>
    <p:sldId id="480" r:id="rId25"/>
    <p:sldId id="470" r:id="rId26"/>
    <p:sldId id="2142533615" r:id="rId27"/>
    <p:sldId id="2142533617" r:id="rId28"/>
    <p:sldId id="2142533618" r:id="rId29"/>
    <p:sldId id="2142533620" r:id="rId30"/>
    <p:sldId id="2142533621" r:id="rId31"/>
    <p:sldId id="2142533600" r:id="rId32"/>
    <p:sldId id="471" r:id="rId33"/>
    <p:sldId id="2142533619" r:id="rId34"/>
    <p:sldId id="473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51" autoAdjust="0"/>
  </p:normalViewPr>
  <p:slideViewPr>
    <p:cSldViewPr snapToGrid="0">
      <p:cViewPr varScale="1">
        <p:scale>
          <a:sx n="63" d="100"/>
          <a:sy n="63" d="100"/>
        </p:scale>
        <p:origin x="8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315" TargetMode="External"/><Relationship Id="rId4" Type="http://schemas.openxmlformats.org/officeDocument/2006/relationships/hyperlink" Target="https://jvet-experts.org/doc_end_user/current_document.php?id=13597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per.wennersten@ericsson.c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s://jvet-experts.org/doc_end_user/current_document.php?id=14376" TargetMode="Externa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per.wennersten@ericsson.com" TargetMode="External"/><Relationship Id="rId13" Type="http://schemas.openxmlformats.org/officeDocument/2006/relationships/hyperlink" Target="mailto:maria.santamaria_gomez@nokia.com" TargetMode="External"/><Relationship Id="rId3" Type="http://schemas.openxmlformats.org/officeDocument/2006/relationships/hyperlink" Target="https://jvet-experts.org/doc_end_user/current_document.php?id=14480" TargetMode="External"/><Relationship Id="rId7" Type="http://schemas.openxmlformats.org/officeDocument/2006/relationships/hyperlink" Target="mailto:du.liu@ericsson.com" TargetMode="External"/><Relationship Id="rId12" Type="http://schemas.openxmlformats.org/officeDocument/2006/relationships/hyperlink" Target="mailto:francesco.cricri@nokia.com" TargetMode="External"/><Relationship Id="rId2" Type="http://schemas.openxmlformats.org/officeDocument/2006/relationships/hyperlink" Target="https://jvet-experts.org/doc_end_user/current_document.php?id=14309" TargetMode="External"/><Relationship Id="rId16" Type="http://schemas.openxmlformats.org/officeDocument/2006/relationships/hyperlink" Target="mailto:miska.hannuksela@nokia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itra.damghanian@ericsson.com" TargetMode="External"/><Relationship Id="rId11" Type="http://schemas.openxmlformats.org/officeDocument/2006/relationships/hyperlink" Target="mailto:ruiying.yang@nokia.com" TargetMode="External"/><Relationship Id="rId5" Type="http://schemas.openxmlformats.org/officeDocument/2006/relationships/hyperlink" Target="mailto:jacob.strom@ericsson.com" TargetMode="External"/><Relationship Id="rId15" Type="http://schemas.openxmlformats.org/officeDocument/2006/relationships/hyperlink" Target="mailto:jani.lainema@nokia.com" TargetMode="External"/><Relationship Id="rId10" Type="http://schemas.openxmlformats.org/officeDocument/2006/relationships/hyperlink" Target="https://jvet-experts.org/doc_end_user/current_document.php?id=14376" TargetMode="External"/><Relationship Id="rId4" Type="http://schemas.openxmlformats.org/officeDocument/2006/relationships/hyperlink" Target="https://jvet-experts.org/doc_end_user/current_document.php?id=14337" TargetMode="External"/><Relationship Id="rId9" Type="http://schemas.openxmlformats.org/officeDocument/2006/relationships/hyperlink" Target="https://jvet-experts.org/doc_end_user/current_document.php?id=14463" TargetMode="External"/><Relationship Id="rId14" Type="http://schemas.openxmlformats.org/officeDocument/2006/relationships/hyperlink" Target="mailto:honglei.1.zhang@nok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5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documents/35_Sapporo/wg11/JVET-AI0188-v3.zip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mailto:zhengz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jvet-experts.org/doc_end_user/documents/35_Sapporo/wg11/JVET-AI0089-v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q.liu@hust.edu.c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zhengz" TargetMode="External"/><Relationship Id="rId3" Type="http://schemas.openxmlformats.org/officeDocument/2006/relationships/hyperlink" Target="https://jvet-experts.org/doc_end_user/current_document.php?id=14434" TargetMode="External"/><Relationship Id="rId7" Type="http://schemas.openxmlformats.org/officeDocument/2006/relationships/hyperlink" Target="mailto:kippqin@163.com" TargetMode="External"/><Relationship Id="rId2" Type="http://schemas.openxmlformats.org/officeDocument/2006/relationships/hyperlink" Target="https://jvet-experts.org/doc_end_user/documents/35_Sapporo/wg11/JVET-AI0176-v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331" TargetMode="External"/><Relationship Id="rId11" Type="http://schemas.openxmlformats.org/officeDocument/2006/relationships/hyperlink" Target="mailto:q.liu@hust.edu.cn" TargetMode="External"/><Relationship Id="rId5" Type="http://schemas.openxmlformats.org/officeDocument/2006/relationships/hyperlink" Target="mailto:franck.galpin@interdigital.com" TargetMode="External"/><Relationship Id="rId10" Type="http://schemas.openxmlformats.org/officeDocument/2006/relationships/hyperlink" Target="mailto:ye_jd@hust.edu.cn" TargetMode="External"/><Relationship Id="rId4" Type="http://schemas.openxmlformats.org/officeDocument/2006/relationships/hyperlink" Target="https://jvet-experts.org/doc_end_user/current_document.php?id=14447" TargetMode="External"/><Relationship Id="rId9" Type="http://schemas.openxmlformats.org/officeDocument/2006/relationships/hyperlink" Target="https://jvet-experts.org/doc_end_user/current_document.php?id=14347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hyperlink" Target="https://jvet-experts.org/doc_end_user/current_document.php?id=1437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JVET-AJ2023: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4C09C-4455-4760-B8BA-6D2C47295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tools combination performance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18993-6ED2-4813-81B4-EF64B7A93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0359"/>
              </p:ext>
            </p:extLst>
          </p:nvPr>
        </p:nvGraphicFramePr>
        <p:xfrm>
          <a:off x="420081" y="1765645"/>
          <a:ext cx="11658706" cy="41698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0364">
                  <a:extLst>
                    <a:ext uri="{9D8B030D-6E8A-4147-A177-3AD203B41FA5}">
                      <a16:colId xmlns:a16="http://schemas.microsoft.com/office/drawing/2014/main" val="753420356"/>
                    </a:ext>
                  </a:extLst>
                </a:gridCol>
                <a:gridCol w="948315">
                  <a:extLst>
                    <a:ext uri="{9D8B030D-6E8A-4147-A177-3AD203B41FA5}">
                      <a16:colId xmlns:a16="http://schemas.microsoft.com/office/drawing/2014/main" val="2720183533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98571615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74502021"/>
                    </a:ext>
                  </a:extLst>
                </a:gridCol>
                <a:gridCol w="520645">
                  <a:extLst>
                    <a:ext uri="{9D8B030D-6E8A-4147-A177-3AD203B41FA5}">
                      <a16:colId xmlns:a16="http://schemas.microsoft.com/office/drawing/2014/main" val="2889504463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07956336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6246477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31207118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122123169"/>
                    </a:ext>
                  </a:extLst>
                </a:gridCol>
                <a:gridCol w="520645">
                  <a:extLst>
                    <a:ext uri="{9D8B030D-6E8A-4147-A177-3AD203B41FA5}">
                      <a16:colId xmlns:a16="http://schemas.microsoft.com/office/drawing/2014/main" val="3403810015"/>
                    </a:ext>
                  </a:extLst>
                </a:gridCol>
                <a:gridCol w="722558">
                  <a:extLst>
                    <a:ext uri="{9D8B030D-6E8A-4147-A177-3AD203B41FA5}">
                      <a16:colId xmlns:a16="http://schemas.microsoft.com/office/drawing/2014/main" val="256655198"/>
                    </a:ext>
                  </a:extLst>
                </a:gridCol>
                <a:gridCol w="1062506">
                  <a:extLst>
                    <a:ext uri="{9D8B030D-6E8A-4147-A177-3AD203B41FA5}">
                      <a16:colId xmlns:a16="http://schemas.microsoft.com/office/drawing/2014/main" val="1830342926"/>
                    </a:ext>
                  </a:extLst>
                </a:gridCol>
                <a:gridCol w="1166851">
                  <a:extLst>
                    <a:ext uri="{9D8B030D-6E8A-4147-A177-3AD203B41FA5}">
                      <a16:colId xmlns:a16="http://schemas.microsoft.com/office/drawing/2014/main" val="1844324155"/>
                    </a:ext>
                  </a:extLst>
                </a:gridCol>
                <a:gridCol w="1101670">
                  <a:extLst>
                    <a:ext uri="{9D8B030D-6E8A-4147-A177-3AD203B41FA5}">
                      <a16:colId xmlns:a16="http://schemas.microsoft.com/office/drawing/2014/main" val="4040370588"/>
                    </a:ext>
                  </a:extLst>
                </a:gridCol>
              </a:tblGrid>
              <a:tr h="1592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Param (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Mprm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5664372"/>
                  </a:ext>
                </a:extLst>
              </a:tr>
              <a:tr h="41316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164138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278431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NNVC-10.0(LOP3)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34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22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16.9+</a:t>
                      </a:r>
                      <a:r>
                        <a:rPr lang="en-DE" sz="1400" b="1" u="none" strike="noStrike" kern="12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0.2+1.3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00595172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NNVC-9.1(LOP3)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78811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NNVC-8.0(LOP2)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6290629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NNVC-7.1(LOP1)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91492223"/>
                  </a:ext>
                </a:extLst>
              </a:tr>
              <a:tr h="212247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HOP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857031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NNVC-10.0(HOP)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767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466+4.8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1.4+1.3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4429342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NNVC-9.1(HOP4)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853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483.6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949738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NNVC-8.0(HOP3)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1092 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81900257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VLOP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6497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NNVC-10.0(VLOP)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+</a:t>
                      </a:r>
                      <a:r>
                        <a:rPr lang="en-DE" sz="1400" b="1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06+1.3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6955285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NNVC-9.1(VLOP)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19522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 &amp; adaptive resolution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2793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 (NNSR)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16.9+4.8+4.7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0.2+1.3+0.02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JVET-AI0074</a:t>
                      </a:r>
                      <a:endParaRPr lang="en-US" sz="1400" u="sng" strike="noStrike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28006596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RPR(*)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246327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NNSR(*)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3221548"/>
                  </a:ext>
                </a:extLst>
              </a:tr>
            </a:tbl>
          </a:graphicData>
        </a:graphic>
      </p:graphicFrame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7666C51A-05F5-412B-B22C-1E0AE25E6A24}"/>
              </a:ext>
            </a:extLst>
          </p:cNvPr>
          <p:cNvSpPr/>
          <p:nvPr/>
        </p:nvSpPr>
        <p:spPr>
          <a:xfrm>
            <a:off x="9560560" y="310978"/>
            <a:ext cx="2260600" cy="110744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Complexity </a:t>
            </a:r>
            <a:r>
              <a:rPr lang="en-US"/>
              <a:t>numbers: NN-Filter</a:t>
            </a:r>
            <a:r>
              <a:rPr lang="en-US" dirty="0" err="1"/>
              <a:t>+</a:t>
            </a:r>
            <a:r>
              <a:rPr lang="en-US" err="1"/>
              <a:t>NN-Inta</a:t>
            </a:r>
            <a:r>
              <a:rPr lang="en-US"/>
              <a:t>+NNSR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5117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EE1-1: LOP and VLOP in-loop filter </a:t>
            </a:r>
            <a:endParaRPr lang="en-DE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71442"/>
              </p:ext>
            </p:extLst>
          </p:nvPr>
        </p:nvGraphicFramePr>
        <p:xfrm>
          <a:off x="402657" y="1487488"/>
          <a:ext cx="10681898" cy="1699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4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180904071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02055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Param,M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NNVC10-LOP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21.7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051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21.7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039</a:t>
                      </a:r>
                      <a:endParaRPr lang="en-DE" sz="1200" b="1" u="none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02702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63926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1DFFBAE-E663-431A-A465-4172D0FB91BD}"/>
              </a:ext>
            </a:extLst>
          </p:cNvPr>
          <p:cNvSpPr/>
          <p:nvPr/>
        </p:nvSpPr>
        <p:spPr>
          <a:xfrm>
            <a:off x="838200" y="5260390"/>
            <a:ext cx="11089640" cy="122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EE1-1.1 – </a:t>
            </a:r>
            <a:r>
              <a:rPr lang="en-CA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Partial Convolution and Over-Parameterization ,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(UESTC), (Transsion)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EE1-1.2 – Simplified residual groups with attention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EE-1.3 - NN in-loop filters using early cropping  </a:t>
            </a:r>
            <a:r>
              <a:rPr lang="de-DE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DengXian" panose="02010600030101010101" pitchFamily="2" charset="-122"/>
                <a:hlinkClick r:id="rId2"/>
              </a:rPr>
              <a:t>(Ericsson)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EE-1.4 – Reduced complexity input feature extraction for LOP &amp; VLOP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EE-1.5 - LOP filter with multiscale blocks  Nokia</a:t>
            </a:r>
            <a:endParaRPr lang="en-DE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561D319-0152-4594-8820-7630B7CF3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392690"/>
              </p:ext>
            </p:extLst>
          </p:nvPr>
        </p:nvGraphicFramePr>
        <p:xfrm>
          <a:off x="402657" y="3249930"/>
          <a:ext cx="10681898" cy="1699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4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180904071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02055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Param,M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NNVC10-LOP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10.3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5.2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061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02702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639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253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LOP and VLOP NN-filters (NNVC-10)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313109"/>
              </p:ext>
            </p:extLst>
          </p:nvPr>
        </p:nvGraphicFramePr>
        <p:xfrm>
          <a:off x="250678" y="1862506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5DC58F-D463-4B6E-9EEF-98D98A5DA011}"/>
              </a:ext>
            </a:extLst>
          </p:cNvPr>
          <p:cNvSpPr/>
          <p:nvPr/>
        </p:nvSpPr>
        <p:spPr>
          <a:xfrm>
            <a:off x="5564444" y="3244334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EE1-1.5.1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13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=80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k</a:t>
            </a:r>
            <a:r>
              <a:rPr lang="en-US" sz="1000" dirty="0"/>
              <a:t>= 0.5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</a:t>
            </a:r>
          </a:p>
          <a:p>
            <a:r>
              <a:rPr lang="en-US" sz="1000" dirty="0"/>
              <a:t>total convolution 65 (76 in LOP NNVC 10)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EE1-1.1  – </a:t>
            </a:r>
            <a:r>
              <a:rPr lang="en-CA" dirty="0"/>
              <a:t>Partial Convolution and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DD3CE99-04C2-41FF-8B5F-3EC86E05C3E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6" name="Table 95">
            <a:extLst>
              <a:ext uri="{FF2B5EF4-FFF2-40B4-BE49-F238E27FC236}">
                <a16:creationId xmlns:a16="http://schemas.microsoft.com/office/drawing/2014/main" id="{42C72EA6-4C1E-455C-91FD-F81BE879D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980896"/>
              </p:ext>
            </p:extLst>
          </p:nvPr>
        </p:nvGraphicFramePr>
        <p:xfrm>
          <a:off x="250678" y="1862506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strike="sng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</a:rPr>
                        <a:t>?</a:t>
                      </a:r>
                      <a:endParaRPr lang="en-DE" sz="1400" strike="sng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</a:rPr>
                        <a:t>?</a:t>
                      </a:r>
                      <a:endParaRPr lang="en-DE" sz="1400" strike="sng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675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Simplified residual groups with attention</a:t>
            </a:r>
            <a:r>
              <a:rPr lang="en-DE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879591"/>
              </p:ext>
            </p:extLst>
          </p:nvPr>
        </p:nvGraphicFramePr>
        <p:xfrm>
          <a:off x="2212978" y="5334572"/>
          <a:ext cx="5001639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7213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1667213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1667213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EE1-1.2.1 (retrain)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997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EE1-1.2.2 (new arch)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15.6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???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287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EE1-1.2.3 (+DCT)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16.9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???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0197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</a:t>
                      </a:r>
                      <a:endParaRPr lang="en-DE" sz="1400" strike="sng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??</a:t>
                      </a:r>
                      <a:endParaRPr lang="en-DE" sz="1400" strike="sng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??</a:t>
                      </a:r>
                      <a:endParaRPr lang="en-DE" sz="1400" strike="sng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</a:tbl>
          </a:graphicData>
        </a:graphic>
      </p:graphicFrame>
      <p:pic>
        <p:nvPicPr>
          <p:cNvPr id="91" name="Picture 90" descr="A black background with white rectangles and red text&#10;&#10;Description automatically generated">
            <a:extLst>
              <a:ext uri="{FF2B5EF4-FFF2-40B4-BE49-F238E27FC236}">
                <a16:creationId xmlns:a16="http://schemas.microsoft.com/office/drawing/2014/main" id="{4ED672D9-7BF0-4409-ADF4-57AE903BA16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593" y="1155493"/>
            <a:ext cx="1908175" cy="13398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24C374-6813-40D1-B341-ACDB3A6BF42D}"/>
              </a:ext>
            </a:extLst>
          </p:cNvPr>
          <p:cNvSpPr/>
          <p:nvPr/>
        </p:nvSpPr>
        <p:spPr>
          <a:xfrm>
            <a:off x="9707729" y="259567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Residual Group </a:t>
            </a:r>
            <a:endParaRPr lang="en-DE" dirty="0"/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72779961-D861-4A45-9F3D-C4014D729A4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865" y="2965010"/>
            <a:ext cx="3493135" cy="1637030"/>
          </a:xfrm>
          <a:prstGeom prst="rect">
            <a:avLst/>
          </a:prstGeom>
          <a:noFill/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8E8CF9DC-B375-4940-B3A6-C7BC40B4AF14}"/>
              </a:ext>
            </a:extLst>
          </p:cNvPr>
          <p:cNvSpPr/>
          <p:nvPr/>
        </p:nvSpPr>
        <p:spPr>
          <a:xfrm>
            <a:off x="9658548" y="460204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5B991D07-6BD3-4EE0-B012-353B9E1F272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320" y="5205361"/>
            <a:ext cx="2998470" cy="1074420"/>
          </a:xfrm>
          <a:prstGeom prst="rect">
            <a:avLst/>
          </a:prstGeom>
          <a:noFill/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9B19126-0225-4B07-A4C3-DA36C32B21F8}"/>
              </a:ext>
            </a:extLst>
          </p:cNvPr>
          <p:cNvSpPr/>
          <p:nvPr/>
        </p:nvSpPr>
        <p:spPr>
          <a:xfrm>
            <a:off x="9568780" y="6407356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Back Bone Block</a:t>
            </a:r>
            <a:endParaRPr lang="en-DE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8482EA-2F0E-4BFB-9075-414A390D1F6C}"/>
              </a:ext>
            </a:extLst>
          </p:cNvPr>
          <p:cNvSpPr/>
          <p:nvPr/>
        </p:nvSpPr>
        <p:spPr>
          <a:xfrm>
            <a:off x="6096000" y="609511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DE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57FBA4-F0C3-48E7-A81F-AB5580CE7753}"/>
              </a:ext>
            </a:extLst>
          </p:cNvPr>
          <p:cNvSpPr txBox="1"/>
          <p:nvPr/>
        </p:nvSpPr>
        <p:spPr>
          <a:xfrm>
            <a:off x="6976146" y="124064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10+5(at)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5+2(at)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128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=80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pic>
        <p:nvPicPr>
          <p:cNvPr id="17" name="Picture 16" descr="A screenshot of a computer&#10;&#10;Description automatically generated">
            <a:extLst>
              <a:ext uri="{FF2B5EF4-FFF2-40B4-BE49-F238E27FC236}">
                <a16:creationId xmlns:a16="http://schemas.microsoft.com/office/drawing/2014/main" id="{C19C6688-0B33-40A2-A23D-8DFC97DC337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61" y="1607185"/>
            <a:ext cx="6468072" cy="34620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1D197B-C150-4125-9519-9264BF79842C}"/>
              </a:ext>
            </a:extLst>
          </p:cNvPr>
          <p:cNvSpPr txBox="1"/>
          <p:nvPr/>
        </p:nvSpPr>
        <p:spPr>
          <a:xfrm>
            <a:off x="4750531" y="1958517"/>
            <a:ext cx="70403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1.2.2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860045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15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176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NN in-loop filters using early cropping 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232492"/>
              </p:ext>
            </p:extLst>
          </p:nvPr>
        </p:nvGraphicFramePr>
        <p:xfrm>
          <a:off x="250678" y="1862506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112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C329087B-8A7C-4AD9-951D-E1F55D098D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447" t="68902" r="2675"/>
          <a:stretch/>
        </p:blipFill>
        <p:spPr>
          <a:xfrm>
            <a:off x="4609270" y="5140557"/>
            <a:ext cx="7206329" cy="1553087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85433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</a:t>
            </a:r>
            <a:r>
              <a:rPr 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66059" cy="6133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 err="1">
                <a:solidFill>
                  <a:schemeClr val="tx1"/>
                </a:solidFill>
                <a:highlight>
                  <a:srgbClr val="FFFF00"/>
                </a:highlight>
              </a:rPr>
              <a:t>Qpslice</a:t>
            </a:r>
            <a:endParaRPr lang="en-US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</a:t>
            </a:r>
            <a:r>
              <a:rPr 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EE1-1.4 – Reduced complexity input feature extraction for LOP &amp; VLOP 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306410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008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333499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D069D5E9-9FA1-4414-8374-1138EC281011}"/>
              </a:ext>
            </a:extLst>
          </p:cNvPr>
          <p:cNvCxnSpPr>
            <a:stCxn id="58" idx="2"/>
            <a:endCxn id="6" idx="1"/>
          </p:cNvCxnSpPr>
          <p:nvPr/>
        </p:nvCxnSpPr>
        <p:spPr>
          <a:xfrm rot="10800000" flipH="1" flipV="1">
            <a:off x="3251126" y="1896168"/>
            <a:ext cx="67962" cy="2035589"/>
          </a:xfrm>
          <a:prstGeom prst="bentConnector3">
            <a:avLst>
              <a:gd name="adj1" fmla="val -23636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7FF2B551-9EC9-4E47-8B78-56A48B746E22}"/>
              </a:ext>
            </a:extLst>
          </p:cNvPr>
          <p:cNvCxnSpPr>
            <a:stCxn id="58" idx="2"/>
            <a:endCxn id="7" idx="1"/>
          </p:cNvCxnSpPr>
          <p:nvPr/>
        </p:nvCxnSpPr>
        <p:spPr>
          <a:xfrm rot="10800000" flipH="1" flipV="1">
            <a:off x="3251125" y="1896168"/>
            <a:ext cx="67961" cy="2679049"/>
          </a:xfrm>
          <a:prstGeom prst="bentConnector3">
            <a:avLst>
              <a:gd name="adj1" fmla="val -23636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222E5456-49B0-4D6D-9F3D-971E8FFAB676}"/>
              </a:ext>
            </a:extLst>
          </p:cNvPr>
          <p:cNvCxnSpPr>
            <a:stCxn id="58" idx="2"/>
            <a:endCxn id="82" idx="1"/>
          </p:cNvCxnSpPr>
          <p:nvPr/>
        </p:nvCxnSpPr>
        <p:spPr>
          <a:xfrm rot="10800000" flipH="1" flipV="1">
            <a:off x="3251125" y="1896169"/>
            <a:ext cx="75857" cy="3854622"/>
          </a:xfrm>
          <a:prstGeom prst="bentConnector3">
            <a:avLst>
              <a:gd name="adj1" fmla="val -20963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4E121EF-B50D-4E26-960E-B4C918E7338E}"/>
              </a:ext>
            </a:extLst>
          </p:cNvPr>
          <p:cNvSpPr/>
          <p:nvPr/>
        </p:nvSpPr>
        <p:spPr>
          <a:xfrm>
            <a:off x="224992" y="4044475"/>
            <a:ext cx="25225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EE1-1.4.1 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bypass DCT for BS, QP and IPB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EE1-1.4.2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Additionally combine </a:t>
            </a:r>
            <a:r>
              <a:rPr lang="en-US" sz="14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QPslice</a:t>
            </a:r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&amp; </a:t>
            </a:r>
            <a:r>
              <a:rPr lang="en-US" sz="14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QPbase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1432559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EE1-1.5 – LOP filter with multiscale blocks 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102793"/>
              </p:ext>
            </p:extLst>
          </p:nvPr>
        </p:nvGraphicFramePr>
        <p:xfrm>
          <a:off x="250678" y="1862506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2C4D76-7A7B-49D4-95F8-46BFECE27A0A}"/>
              </a:ext>
            </a:extLst>
          </p:cNvPr>
          <p:cNvSpPr/>
          <p:nvPr/>
        </p:nvSpPr>
        <p:spPr>
          <a:xfrm>
            <a:off x="224032" y="6261171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5"/>
              </a:rPr>
              <a:t>JVET-AI0134</a:t>
            </a:r>
            <a:endParaRPr lang="en-D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54F81DC-A1E4-4B60-878A-898E721095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9791" y="5429512"/>
            <a:ext cx="2537978" cy="1083325"/>
          </a:xfrm>
          <a:prstGeom prst="rect">
            <a:avLst/>
          </a:prstGeom>
          <a:ln w="317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56827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954233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98235FA-A3E1-4D55-BCF6-BE9D78F4F7C4}"/>
              </a:ext>
            </a:extLst>
          </p:cNvPr>
          <p:cNvSpPr txBox="1"/>
          <p:nvPr/>
        </p:nvSpPr>
        <p:spPr>
          <a:xfrm>
            <a:off x="264353" y="4536616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125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B7109D-7CFA-4216-B63C-2FC0324123A1}"/>
              </a:ext>
            </a:extLst>
          </p:cNvPr>
          <p:cNvSpPr txBox="1"/>
          <p:nvPr/>
        </p:nvSpPr>
        <p:spPr>
          <a:xfrm>
            <a:off x="264353" y="5717583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27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742E8D-5D8E-441A-8CCA-593E460D8997}"/>
              </a:ext>
            </a:extLst>
          </p:cNvPr>
          <p:cNvSpPr/>
          <p:nvPr/>
        </p:nvSpPr>
        <p:spPr>
          <a:xfrm>
            <a:off x="2202276" y="4445624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EE1-1.5.1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4BC95C-8C4A-4543-841B-1D999869A01E}"/>
              </a:ext>
            </a:extLst>
          </p:cNvPr>
          <p:cNvSpPr txBox="1"/>
          <p:nvPr/>
        </p:nvSpPr>
        <p:spPr>
          <a:xfrm>
            <a:off x="5274285" y="1753114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145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129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83DB95-EEA5-44A0-8867-5A6C6BEE5AC6}"/>
              </a:ext>
            </a:extLst>
          </p:cNvPr>
          <p:cNvSpPr txBox="1"/>
          <p:nvPr/>
        </p:nvSpPr>
        <p:spPr>
          <a:xfrm>
            <a:off x="7743764" y="1713479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39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E74053-1244-46B9-8489-2F83ECD7E2E7}"/>
              </a:ext>
            </a:extLst>
          </p:cNvPr>
          <p:cNvSpPr/>
          <p:nvPr/>
        </p:nvSpPr>
        <p:spPr>
          <a:xfrm>
            <a:off x="6222522" y="1459229"/>
            <a:ext cx="2576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EE1-1.5.2            EE1-1.5.4</a:t>
            </a:r>
            <a:endParaRPr lang="LID4096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DD5CCEC-2146-4C9B-AFE4-BEB23FA450A6}"/>
              </a:ext>
            </a:extLst>
          </p:cNvPr>
          <p:cNvSpPr/>
          <p:nvPr/>
        </p:nvSpPr>
        <p:spPr>
          <a:xfrm>
            <a:off x="2136859" y="5482681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EE1-1.5.3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95158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EE1-2: HOP in-loop filter </a:t>
            </a:r>
            <a:endParaRPr lang="en-DE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730514"/>
              </p:ext>
            </p:extLst>
          </p:nvPr>
        </p:nvGraphicFramePr>
        <p:xfrm>
          <a:off x="402657" y="1487488"/>
          <a:ext cx="10681898" cy="1318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4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180904071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02055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Param,M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NNVC10-HOP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1DFFBAE-E663-431A-A465-4172D0FB91BD}"/>
              </a:ext>
            </a:extLst>
          </p:cNvPr>
          <p:cNvSpPr/>
          <p:nvPr/>
        </p:nvSpPr>
        <p:spPr>
          <a:xfrm>
            <a:off x="838200" y="5260390"/>
            <a:ext cx="110896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EE1-2.1 – Attention block with transformers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EE1-2.2 – Block-size invariant implementation of HOP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EE1-2.3 – Block based QP information in NN loop filters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</a:t>
            </a:r>
            <a:r>
              <a:rPr lang="fr-FR" sz="1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InterDigital</a:t>
            </a:r>
            <a:r>
              <a:rPr lang="fr-FR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</a:t>
            </a:r>
            <a:endParaRPr lang="en-DE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029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(1/2)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475" y="1825625"/>
            <a:ext cx="10964778" cy="4351338"/>
          </a:xfrm>
        </p:spPr>
        <p:txBody>
          <a:bodyPr>
            <a:noAutofit/>
          </a:bodyPr>
          <a:lstStyle/>
          <a:p>
            <a:pPr lvl="0"/>
            <a:r>
              <a:rPr lang="en-US" sz="2000" b="1" dirty="0"/>
              <a:t>EE1-1: LOP and VLOP in-loop filter </a:t>
            </a:r>
            <a:endParaRPr lang="en-DE" sz="2000" b="1" dirty="0"/>
          </a:p>
          <a:p>
            <a:pPr lvl="1"/>
            <a:r>
              <a:rPr lang="en-US" sz="2000" dirty="0"/>
              <a:t>EE1-1.1 – </a:t>
            </a:r>
            <a:r>
              <a:rPr lang="en-CA" sz="2000" dirty="0"/>
              <a:t>Partial Convolution and Over-Parameterization </a:t>
            </a:r>
            <a:endParaRPr lang="en-DE" sz="2000" dirty="0"/>
          </a:p>
          <a:p>
            <a:pPr lvl="2"/>
            <a:r>
              <a:rPr lang="it-IT" u="sng" dirty="0">
                <a:hlinkClick r:id="rId2"/>
              </a:rPr>
              <a:t>JVET-AI0068</a:t>
            </a:r>
            <a:r>
              <a:rPr lang="it-IT" dirty="0"/>
              <a:t>, </a:t>
            </a:r>
            <a:r>
              <a:rPr lang="it-IT" u="sng" dirty="0"/>
              <a:t>proponents:</a:t>
            </a:r>
            <a:r>
              <a:rPr lang="it-IT" dirty="0"/>
              <a:t> A. Li, J. Chi, C. Zhu, L. Luo, H. Guo (UESTC), Y. Huo, Y. Liu (Transsion)</a:t>
            </a:r>
            <a:endParaRPr lang="en-DE" dirty="0"/>
          </a:p>
          <a:p>
            <a:pPr lvl="1"/>
            <a:r>
              <a:rPr lang="en-US" sz="2000" dirty="0"/>
              <a:t>EE1-1.2 – Simplified residual groups with attention</a:t>
            </a:r>
            <a:endParaRPr lang="en-DE" sz="2000" dirty="0"/>
          </a:p>
          <a:p>
            <a:pPr lvl="2"/>
            <a:r>
              <a:rPr lang="it-IT" u="sng" dirty="0">
                <a:hlinkClick r:id="rId3"/>
              </a:rPr>
              <a:t>JVET-AI0221</a:t>
            </a:r>
            <a:r>
              <a:rPr lang="it-IT" dirty="0"/>
              <a:t>, </a:t>
            </a:r>
            <a:r>
              <a:rPr lang="it-IT" u="sng" dirty="0"/>
              <a:t>proponents:</a:t>
            </a:r>
            <a:r>
              <a:rPr lang="it-IT" dirty="0"/>
              <a:t> T. Ryder, S. Eadie, Y. Li, D. Rusanovskyy, M. Karczewicz (Qualcomm)</a:t>
            </a:r>
            <a:endParaRPr lang="en-DE" dirty="0"/>
          </a:p>
          <a:p>
            <a:pPr lvl="1" hangingPunct="0"/>
            <a:r>
              <a:rPr lang="en-US" sz="2000" dirty="0"/>
              <a:t>EE-1.3 - NN in-loop filters using early cropping </a:t>
            </a:r>
            <a:endParaRPr lang="en-DE" sz="2000" dirty="0"/>
          </a:p>
          <a:p>
            <a:pPr lvl="2" hangingPunct="0"/>
            <a:r>
              <a:rPr lang="de-DE" u="sng" dirty="0">
                <a:hlinkClick r:id="rId4"/>
              </a:rPr>
              <a:t>JVET-AI0095</a:t>
            </a:r>
            <a:r>
              <a:rPr lang="de-DE" dirty="0"/>
              <a:t>, </a:t>
            </a:r>
            <a:r>
              <a:rPr lang="de-DE" u="sng" dirty="0"/>
              <a:t>proponents:</a:t>
            </a:r>
            <a:r>
              <a:rPr lang="de-DE" dirty="0"/>
              <a:t> </a:t>
            </a:r>
            <a:r>
              <a:rPr lang="de-DE" u="sng" dirty="0">
                <a:hlinkClick r:id="rId5"/>
              </a:rPr>
              <a:t>J. Ström</a:t>
            </a:r>
            <a:r>
              <a:rPr lang="de-DE" dirty="0"/>
              <a:t>, </a:t>
            </a:r>
            <a:r>
              <a:rPr lang="de-DE" u="sng" dirty="0">
                <a:hlinkClick r:id="rId6"/>
              </a:rPr>
              <a:t>M. Damghanian</a:t>
            </a:r>
            <a:r>
              <a:rPr lang="de-DE" dirty="0"/>
              <a:t>, </a:t>
            </a:r>
            <a:r>
              <a:rPr lang="de-DE" u="sng" dirty="0">
                <a:hlinkClick r:id="rId7"/>
              </a:rPr>
              <a:t>D. Liu</a:t>
            </a:r>
            <a:r>
              <a:rPr lang="de-DE" dirty="0"/>
              <a:t>, </a:t>
            </a:r>
            <a:r>
              <a:rPr lang="de-DE" u="sng" dirty="0">
                <a:hlinkClick r:id="rId8"/>
              </a:rPr>
              <a:t>P. Wennersten (Ericsson)</a:t>
            </a:r>
            <a:endParaRPr lang="en-DE" dirty="0"/>
          </a:p>
          <a:p>
            <a:pPr lvl="1" hangingPunct="0"/>
            <a:r>
              <a:rPr lang="en-US" sz="2000" dirty="0"/>
              <a:t>EE-1.4 – Reduced complexity input feature extraction for LOP &amp; VLOP </a:t>
            </a:r>
            <a:endParaRPr lang="en-DE" sz="2000" dirty="0"/>
          </a:p>
          <a:p>
            <a:pPr lvl="2"/>
            <a:r>
              <a:rPr lang="it-IT" u="sng" dirty="0">
                <a:hlinkClick r:id="rId9"/>
              </a:rPr>
              <a:t>JVET-AI0204</a:t>
            </a:r>
            <a:r>
              <a:rPr lang="it-IT" dirty="0"/>
              <a:t>, </a:t>
            </a:r>
            <a:r>
              <a:rPr lang="it-IT" u="sng" dirty="0"/>
              <a:t>proponents:</a:t>
            </a:r>
            <a:r>
              <a:rPr lang="it-IT" dirty="0"/>
              <a:t> D. Rusanovskyy, M. Karczewicz (Qualcomm)</a:t>
            </a:r>
            <a:endParaRPr lang="en-DE" dirty="0"/>
          </a:p>
          <a:p>
            <a:pPr lvl="1" hangingPunct="0"/>
            <a:r>
              <a:rPr lang="en-US" sz="2000" dirty="0"/>
              <a:t>EE-1.5 - LOP filter with multiscale blocks </a:t>
            </a:r>
            <a:endParaRPr lang="en-DE" sz="2000" dirty="0"/>
          </a:p>
          <a:p>
            <a:pPr lvl="2" hangingPunct="0"/>
            <a:r>
              <a:rPr lang="it-IT" u="sng" dirty="0">
                <a:hlinkClick r:id="rId10"/>
              </a:rPr>
              <a:t>JVET-AI0134</a:t>
            </a:r>
            <a:r>
              <a:rPr lang="it-IT" dirty="0"/>
              <a:t>, </a:t>
            </a:r>
            <a:r>
              <a:rPr lang="it-IT" u="sng" dirty="0"/>
              <a:t>proponents:</a:t>
            </a:r>
            <a:r>
              <a:rPr lang="it-IT" dirty="0"/>
              <a:t>  </a:t>
            </a:r>
            <a:r>
              <a:rPr lang="it-IT" u="sng" dirty="0">
                <a:hlinkClick r:id="rId11"/>
              </a:rPr>
              <a:t>R. Yang</a:t>
            </a:r>
            <a:r>
              <a:rPr lang="it-IT" dirty="0"/>
              <a:t>, </a:t>
            </a:r>
            <a:r>
              <a:rPr lang="it-IT" u="sng" dirty="0">
                <a:hlinkClick r:id="rId12"/>
              </a:rPr>
              <a:t>F. Cricri</a:t>
            </a:r>
            <a:r>
              <a:rPr lang="it-IT" dirty="0"/>
              <a:t>, </a:t>
            </a:r>
            <a:r>
              <a:rPr lang="it-IT" u="sng" dirty="0">
                <a:hlinkClick r:id="rId13"/>
              </a:rPr>
              <a:t>M. Santamaria</a:t>
            </a:r>
            <a:r>
              <a:rPr lang="it-IT" dirty="0"/>
              <a:t>, </a:t>
            </a:r>
            <a:r>
              <a:rPr lang="it-IT" u="sng" dirty="0">
                <a:hlinkClick r:id="rId14"/>
              </a:rPr>
              <a:t>H. Zhang</a:t>
            </a:r>
            <a:r>
              <a:rPr lang="it-IT" dirty="0"/>
              <a:t>, </a:t>
            </a:r>
            <a:r>
              <a:rPr lang="it-IT" u="sng" dirty="0">
                <a:hlinkClick r:id="rId15"/>
              </a:rPr>
              <a:t>J. </a:t>
            </a:r>
            <a:r>
              <a:rPr lang="en-US" u="sng" dirty="0">
                <a:hlinkClick r:id="rId15"/>
              </a:rPr>
              <a:t>Lainema</a:t>
            </a:r>
            <a:r>
              <a:rPr lang="en-US" dirty="0"/>
              <a:t>, </a:t>
            </a:r>
            <a:r>
              <a:rPr lang="en-US" u="sng" dirty="0">
                <a:hlinkClick r:id="rId16"/>
              </a:rPr>
              <a:t>M.M. Hannuksela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9403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2132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5859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5859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5859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5859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5859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3609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3609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3609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3609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3609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1506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1506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1506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1506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1506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9403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4840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20165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20939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20939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20939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20165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8836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8836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8836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8836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8836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5812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5812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5812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5812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5812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1063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6500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1706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3463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8174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3030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9255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5596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3979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9902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2651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2315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8285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9725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30094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5450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3072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3741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7873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10586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2812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6264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5956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70609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2566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9189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6863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9189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6428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8642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5237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6295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1937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5237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3999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9446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5268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7283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highlight>
                  <a:srgbClr val="FFFF00"/>
                </a:highlight>
                <a:latin typeface="Calibri" panose="020F0502020204030204"/>
              </a:rPr>
              <a:t>23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3900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5965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3714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1612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20271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8942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5918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1969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9760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2134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50491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6580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7541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6667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4410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4047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7784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7616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90612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909259"/>
              </p:ext>
            </p:extLst>
          </p:nvPr>
        </p:nvGraphicFramePr>
        <p:xfrm>
          <a:off x="4040633" y="604943"/>
          <a:ext cx="2483154" cy="487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FF0000"/>
                          </a:solidFill>
                          <a:effectLst/>
                        </a:rPr>
                        <a:t>14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6199E84-B289-4CCE-A025-81311CA9FA46}"/>
              </a:ext>
            </a:extLst>
          </p:cNvPr>
          <p:cNvSpPr txBox="1"/>
          <p:nvPr/>
        </p:nvSpPr>
        <p:spPr>
          <a:xfrm>
            <a:off x="86109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</a:t>
            </a:r>
            <a:r>
              <a:rPr lang="en-AU" sz="14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8</a:t>
            </a:r>
            <a:endParaRPr lang="en-US" sz="1400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8E054F6-92BD-4BC0-B1E3-3E8C704EA7F3}"/>
              </a:ext>
            </a:extLst>
          </p:cNvPr>
          <p:cNvSpPr txBox="1"/>
          <p:nvPr/>
        </p:nvSpPr>
        <p:spPr>
          <a:xfrm rot="16200000">
            <a:off x="-2953932" y="2717058"/>
            <a:ext cx="7032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+mj-lt"/>
                <a:ea typeface="+mj-ea"/>
                <a:cs typeface="+mj-cs"/>
              </a:rPr>
              <a:t>HOP in NNVC-10</a:t>
            </a:r>
            <a:endParaRPr lang="en-DE" sz="44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26475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HOP architecture - Attention block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D2FD-5A37-3B6A-92B6-8AC23BD46B7C}"/>
              </a:ext>
            </a:extLst>
          </p:cNvPr>
          <p:cNvSpPr txBox="1"/>
          <p:nvPr/>
        </p:nvSpPr>
        <p:spPr>
          <a:xfrm>
            <a:off x="8635952" y="1676547"/>
            <a:ext cx="1148317" cy="4137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head=2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C=64</a:t>
            </a:r>
            <a:endParaRPr lang="en-US" sz="14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C30EE2B-9DE5-DD22-6752-720F79842860}"/>
              </a:ext>
            </a:extLst>
          </p:cNvPr>
          <p:cNvSpPr/>
          <p:nvPr/>
        </p:nvSpPr>
        <p:spPr>
          <a:xfrm>
            <a:off x="9774794" y="3727173"/>
            <a:ext cx="156619" cy="1404983"/>
          </a:xfrm>
          <a:prstGeom prst="downArrow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B6AB36-0447-76E8-B51C-F0A7199ECDD5}"/>
              </a:ext>
            </a:extLst>
          </p:cNvPr>
          <p:cNvCxnSpPr>
            <a:cxnSpLocks/>
            <a:stCxn id="18" idx="3"/>
            <a:endCxn id="23" idx="3"/>
          </p:cNvCxnSpPr>
          <p:nvPr/>
        </p:nvCxnSpPr>
        <p:spPr>
          <a:xfrm flipV="1">
            <a:off x="6143020" y="2724411"/>
            <a:ext cx="1061267" cy="2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02D35C8-C0F0-168C-214B-EC774C8DC749}"/>
              </a:ext>
            </a:extLst>
          </p:cNvPr>
          <p:cNvSpPr/>
          <p:nvPr/>
        </p:nvSpPr>
        <p:spPr>
          <a:xfrm>
            <a:off x="4600911" y="1968717"/>
            <a:ext cx="1671399" cy="1559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26784C-78E9-1783-4A71-C330C61CD163}"/>
              </a:ext>
            </a:extLst>
          </p:cNvPr>
          <p:cNvSpPr/>
          <p:nvPr/>
        </p:nvSpPr>
        <p:spPr>
          <a:xfrm>
            <a:off x="2353006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81D341-893D-73B0-104D-9913B060A54C}"/>
              </a:ext>
            </a:extLst>
          </p:cNvPr>
          <p:cNvSpPr/>
          <p:nvPr/>
        </p:nvSpPr>
        <p:spPr>
          <a:xfrm>
            <a:off x="2937503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3x3,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C*3xC*3, group=3C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42244-3D19-85D5-E835-AA84FAE4D811}"/>
              </a:ext>
            </a:extLst>
          </p:cNvPr>
          <p:cNvSpPr txBox="1"/>
          <p:nvPr/>
        </p:nvSpPr>
        <p:spPr>
          <a:xfrm>
            <a:off x="2465618" y="1968717"/>
            <a:ext cx="97988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qkv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(3*</a:t>
            </a:r>
            <a:r>
              <a:rPr lang="en-A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h,w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D031FBF-038E-7B55-4C48-ECF6E068365D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3445502" y="2242497"/>
            <a:ext cx="236618" cy="48397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DB2AED-C4EB-42FF-13E7-346DDFD11211}"/>
              </a:ext>
            </a:extLst>
          </p:cNvPr>
          <p:cNvCxnSpPr>
            <a:cxnSpLocks/>
            <a:stCxn id="9" idx="3"/>
            <a:endCxn id="15" idx="1"/>
          </p:cNvCxnSpPr>
          <p:nvPr/>
        </p:nvCxnSpPr>
        <p:spPr>
          <a:xfrm>
            <a:off x="3445502" y="2726474"/>
            <a:ext cx="236664" cy="4572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2029D23-6135-B18B-C5DB-CEABFACC7D19}"/>
              </a:ext>
            </a:extLst>
          </p:cNvPr>
          <p:cNvSpPr txBox="1"/>
          <p:nvPr/>
        </p:nvSpPr>
        <p:spPr>
          <a:xfrm>
            <a:off x="3682120" y="2088608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q(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B98477-481C-F690-7223-1C4E92300A65}"/>
              </a:ext>
            </a:extLst>
          </p:cNvPr>
          <p:cNvSpPr txBox="1"/>
          <p:nvPr/>
        </p:nvSpPr>
        <p:spPr>
          <a:xfrm>
            <a:off x="3679110" y="2559200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k(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24EB-F688-892D-69B1-1C2287FF69E7}"/>
              </a:ext>
            </a:extLst>
          </p:cNvPr>
          <p:cNvSpPr txBox="1"/>
          <p:nvPr/>
        </p:nvSpPr>
        <p:spPr>
          <a:xfrm>
            <a:off x="3682166" y="3029792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v(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A2AA41-5828-8C5A-658A-E659D3B5CF5B}"/>
              </a:ext>
            </a:extLst>
          </p:cNvPr>
          <p:cNvCxnSpPr>
            <a:stCxn id="9" idx="3"/>
            <a:endCxn id="14" idx="1"/>
          </p:cNvCxnSpPr>
          <p:nvPr/>
        </p:nvCxnSpPr>
        <p:spPr>
          <a:xfrm flipV="1">
            <a:off x="3445502" y="2713089"/>
            <a:ext cx="233608" cy="133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2538D9-712B-BC71-2882-8EF1C08D19ED}"/>
              </a:ext>
            </a:extLst>
          </p:cNvPr>
          <p:cNvSpPr txBox="1"/>
          <p:nvPr/>
        </p:nvSpPr>
        <p:spPr>
          <a:xfrm>
            <a:off x="4638454" y="2091451"/>
            <a:ext cx="149531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q(head,…,h*w)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3E9538-B4DF-3C4C-A71F-7FC633794F66}"/>
              </a:ext>
            </a:extLst>
          </p:cNvPr>
          <p:cNvSpPr txBox="1"/>
          <p:nvPr/>
        </p:nvSpPr>
        <p:spPr>
          <a:xfrm>
            <a:off x="4638454" y="2557197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k(head,…,h*w)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9DE82-1F23-54F0-8B9F-F9778BD2CA4C}"/>
              </a:ext>
            </a:extLst>
          </p:cNvPr>
          <p:cNvSpPr txBox="1"/>
          <p:nvPr/>
        </p:nvSpPr>
        <p:spPr>
          <a:xfrm>
            <a:off x="4638454" y="3032635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v(head,…,h*w)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767CC-1079-1695-CC02-FAD17AAA55F6}"/>
              </a:ext>
            </a:extLst>
          </p:cNvPr>
          <p:cNvSpPr txBox="1"/>
          <p:nvPr/>
        </p:nvSpPr>
        <p:spPr>
          <a:xfrm>
            <a:off x="5063463" y="1693333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accent1">
                    <a:lumMod val="75000"/>
                  </a:schemeClr>
                </a:solidFill>
              </a:rPr>
              <a:t>Reshape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581E9-A27F-141D-8670-1F2924D9D9EB}"/>
              </a:ext>
            </a:extLst>
          </p:cNvPr>
          <p:cNvSpPr/>
          <p:nvPr/>
        </p:nvSpPr>
        <p:spPr>
          <a:xfrm>
            <a:off x="6515378" y="2322272"/>
            <a:ext cx="348013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T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rans.(-2, -1)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Or 22">
            <a:extLst>
              <a:ext uri="{FF2B5EF4-FFF2-40B4-BE49-F238E27FC236}">
                <a16:creationId xmlns:a16="http://schemas.microsoft.com/office/drawing/2014/main" id="{F5EE3B40-AB22-87E4-A3B1-2BCCD9C2906B}"/>
              </a:ext>
            </a:extLst>
          </p:cNvPr>
          <p:cNvSpPr/>
          <p:nvPr/>
        </p:nvSpPr>
        <p:spPr>
          <a:xfrm rot="2927126">
            <a:off x="7205079" y="260795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25D805-EC43-7477-88CF-B661595BF691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133764" y="2243476"/>
            <a:ext cx="1201972" cy="365801"/>
          </a:xfrm>
          <a:prstGeom prst="bentConnector3">
            <a:avLst>
              <a:gd name="adj1" fmla="val 9967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Or 24">
            <a:extLst>
              <a:ext uri="{FF2B5EF4-FFF2-40B4-BE49-F238E27FC236}">
                <a16:creationId xmlns:a16="http://schemas.microsoft.com/office/drawing/2014/main" id="{4D662787-D7A9-4001-1433-C61647787D20}"/>
              </a:ext>
            </a:extLst>
          </p:cNvPr>
          <p:cNvSpPr/>
          <p:nvPr/>
        </p:nvSpPr>
        <p:spPr>
          <a:xfrm rot="2927126">
            <a:off x="7870900" y="309647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1F96E9-54C1-9275-E73E-B93546B9066C}"/>
              </a:ext>
            </a:extLst>
          </p:cNvPr>
          <p:cNvCxnSpPr>
            <a:cxnSpLocks/>
            <a:stCxn id="19" idx="3"/>
            <a:endCxn id="25" idx="3"/>
          </p:cNvCxnSpPr>
          <p:nvPr/>
        </p:nvCxnSpPr>
        <p:spPr>
          <a:xfrm>
            <a:off x="6143020" y="3201912"/>
            <a:ext cx="1727088" cy="110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82720F2-691C-34F7-5292-E6B582D6C9A4}"/>
              </a:ext>
            </a:extLst>
          </p:cNvPr>
          <p:cNvCxnSpPr>
            <a:stCxn id="23" idx="7"/>
            <a:endCxn id="25" idx="1"/>
          </p:cNvCxnSpPr>
          <p:nvPr/>
        </p:nvCxnSpPr>
        <p:spPr>
          <a:xfrm>
            <a:off x="7449020" y="2738613"/>
            <a:ext cx="552537" cy="359184"/>
          </a:xfrm>
          <a:prstGeom prst="bentConnector3">
            <a:avLst>
              <a:gd name="adj1" fmla="val 10084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A643772F-7D29-6754-54C8-B9A724C75B8A}"/>
              </a:ext>
            </a:extLst>
          </p:cNvPr>
          <p:cNvSpPr/>
          <p:nvPr/>
        </p:nvSpPr>
        <p:spPr>
          <a:xfrm>
            <a:off x="8301697" y="2285613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Reshape (c, h, w)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2C5FAB-4FDF-B553-E11D-3FF1E30037B0}"/>
              </a:ext>
            </a:extLst>
          </p:cNvPr>
          <p:cNvSpPr/>
          <p:nvPr/>
        </p:nvSpPr>
        <p:spPr>
          <a:xfrm>
            <a:off x="9011262" y="2286201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Elbow Connector 70">
            <a:extLst>
              <a:ext uri="{FF2B5EF4-FFF2-40B4-BE49-F238E27FC236}">
                <a16:creationId xmlns:a16="http://schemas.microsoft.com/office/drawing/2014/main" id="{BFF22ECD-04B2-4314-3CA1-71C0A66C90CF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8809696" y="2681710"/>
            <a:ext cx="201566" cy="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Or 30">
            <a:extLst>
              <a:ext uri="{FF2B5EF4-FFF2-40B4-BE49-F238E27FC236}">
                <a16:creationId xmlns:a16="http://schemas.microsoft.com/office/drawing/2014/main" id="{D911B3B8-221F-F571-4394-FF6929C24676}"/>
              </a:ext>
            </a:extLst>
          </p:cNvPr>
          <p:cNvSpPr/>
          <p:nvPr/>
        </p:nvSpPr>
        <p:spPr>
          <a:xfrm>
            <a:off x="9688264" y="256552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C5BC22B-8D06-E379-8105-F6DCB3860FC4}"/>
              </a:ext>
            </a:extLst>
          </p:cNvPr>
          <p:cNvCxnSpPr>
            <a:stCxn id="29" idx="3"/>
          </p:cNvCxnSpPr>
          <p:nvPr/>
        </p:nvCxnSpPr>
        <p:spPr>
          <a:xfrm>
            <a:off x="9519261" y="2682298"/>
            <a:ext cx="659922" cy="6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18B55B9-8034-9FDC-AE28-3548D1B6F9F4}"/>
              </a:ext>
            </a:extLst>
          </p:cNvPr>
          <p:cNvCxnSpPr>
            <a:stCxn id="25" idx="7"/>
            <a:endCxn id="28" idx="1"/>
          </p:cNvCxnSpPr>
          <p:nvPr/>
        </p:nvCxnSpPr>
        <p:spPr>
          <a:xfrm flipV="1">
            <a:off x="8114841" y="2681710"/>
            <a:ext cx="186856" cy="545423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1A8E0F1-3C6F-076B-49CD-62509ED249A2}"/>
              </a:ext>
            </a:extLst>
          </p:cNvPr>
          <p:cNvSpPr/>
          <p:nvPr/>
        </p:nvSpPr>
        <p:spPr>
          <a:xfrm>
            <a:off x="1656604" y="2489028"/>
            <a:ext cx="348013" cy="488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[</a:t>
            </a:r>
            <a:r>
              <a:rPr lang="en-AU" sz="1000" dirty="0" err="1">
                <a:solidFill>
                  <a:prstClr val="black"/>
                </a:solidFill>
                <a:latin typeface="Calibri" panose="020F0502020204030204"/>
              </a:rPr>
              <a:t>c,h,w</a:t>
            </a: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]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E51396-D5D8-71EE-0511-C04AA5E0764D}"/>
              </a:ext>
            </a:extLst>
          </p:cNvPr>
          <p:cNvCxnSpPr>
            <a:stCxn id="34" idx="3"/>
            <a:endCxn id="8" idx="1"/>
          </p:cNvCxnSpPr>
          <p:nvPr/>
        </p:nvCxnSpPr>
        <p:spPr>
          <a:xfrm flipV="1">
            <a:off x="2004617" y="2726474"/>
            <a:ext cx="348389" cy="6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62A3CA9-F851-7617-D803-8A1E21142EC3}"/>
              </a:ext>
            </a:extLst>
          </p:cNvPr>
          <p:cNvCxnSpPr>
            <a:cxnSpLocks/>
            <a:stCxn id="34" idx="0"/>
            <a:endCxn id="31" idx="0"/>
          </p:cNvCxnSpPr>
          <p:nvPr/>
        </p:nvCxnSpPr>
        <p:spPr>
          <a:xfrm rot="16200000" flipH="1">
            <a:off x="5781978" y="-1462340"/>
            <a:ext cx="76493" cy="7979228"/>
          </a:xfrm>
          <a:prstGeom prst="bentConnector3">
            <a:avLst>
              <a:gd name="adj1" fmla="val -11559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51C788B-19A1-FC9E-C7BC-6E87D68102A6}"/>
              </a:ext>
            </a:extLst>
          </p:cNvPr>
          <p:cNvSpPr/>
          <p:nvPr/>
        </p:nvSpPr>
        <p:spPr>
          <a:xfrm>
            <a:off x="1575694" y="1408071"/>
            <a:ext cx="8582871" cy="2298252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A98F1-00D0-90FF-1318-5454ABCE332C}"/>
              </a:ext>
            </a:extLst>
          </p:cNvPr>
          <p:cNvSpPr txBox="1"/>
          <p:nvPr/>
        </p:nvSpPr>
        <p:spPr>
          <a:xfrm>
            <a:off x="1523203" y="1369969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rgbClr val="C00000"/>
                </a:solidFill>
              </a:rPr>
              <a:t>Attention Block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C6459A-6399-B314-02D6-9C5A63069FAB}"/>
              </a:ext>
            </a:extLst>
          </p:cNvPr>
          <p:cNvSpPr/>
          <p:nvPr/>
        </p:nvSpPr>
        <p:spPr>
          <a:xfrm>
            <a:off x="4675853" y="4241445"/>
            <a:ext cx="506843" cy="12324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7F388D-1276-A2EE-7170-7E8E9BCBDE39}"/>
              </a:ext>
            </a:extLst>
          </p:cNvPr>
          <p:cNvSpPr/>
          <p:nvPr/>
        </p:nvSpPr>
        <p:spPr>
          <a:xfrm>
            <a:off x="3720793" y="4945444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60ECB0-1BDF-5808-C60E-9BA5D5853AB0}"/>
              </a:ext>
            </a:extLst>
          </p:cNvPr>
          <p:cNvSpPr/>
          <p:nvPr/>
        </p:nvSpPr>
        <p:spPr>
          <a:xfrm>
            <a:off x="7364843" y="5179623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924A9B-BA39-266D-427E-80362B855299}"/>
              </a:ext>
            </a:extLst>
          </p:cNvPr>
          <p:cNvSpPr/>
          <p:nvPr/>
        </p:nvSpPr>
        <p:spPr>
          <a:xfrm>
            <a:off x="4719311" y="5620165"/>
            <a:ext cx="506843" cy="11895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3" name="Elbow Connector 148">
            <a:extLst>
              <a:ext uri="{FF2B5EF4-FFF2-40B4-BE49-F238E27FC236}">
                <a16:creationId xmlns:a16="http://schemas.microsoft.com/office/drawing/2014/main" id="{E6F9BE76-3436-9BF9-AC68-0E3427E97750}"/>
              </a:ext>
            </a:extLst>
          </p:cNvPr>
          <p:cNvCxnSpPr>
            <a:stCxn id="40" idx="3"/>
            <a:endCxn id="42" idx="1"/>
          </p:cNvCxnSpPr>
          <p:nvPr/>
        </p:nvCxnSpPr>
        <p:spPr>
          <a:xfrm>
            <a:off x="4102258" y="5409307"/>
            <a:ext cx="617053" cy="805639"/>
          </a:xfrm>
          <a:prstGeom prst="bentConnector3">
            <a:avLst>
              <a:gd name="adj1" fmla="val 4527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4" name="Elbow Connector 149">
            <a:extLst>
              <a:ext uri="{FF2B5EF4-FFF2-40B4-BE49-F238E27FC236}">
                <a16:creationId xmlns:a16="http://schemas.microsoft.com/office/drawing/2014/main" id="{877A964E-12D5-734C-FF93-F22264A650D7}"/>
              </a:ext>
            </a:extLst>
          </p:cNvPr>
          <p:cNvCxnSpPr>
            <a:stCxn id="42" idx="3"/>
            <a:endCxn id="41" idx="1"/>
          </p:cNvCxnSpPr>
          <p:nvPr/>
        </p:nvCxnSpPr>
        <p:spPr>
          <a:xfrm flipV="1">
            <a:off x="5226154" y="5835250"/>
            <a:ext cx="2138689" cy="379696"/>
          </a:xfrm>
          <a:prstGeom prst="bentConnector3">
            <a:avLst>
              <a:gd name="adj1" fmla="val 48688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5" name="Elbow Connector 155">
            <a:extLst>
              <a:ext uri="{FF2B5EF4-FFF2-40B4-BE49-F238E27FC236}">
                <a16:creationId xmlns:a16="http://schemas.microsoft.com/office/drawing/2014/main" id="{D4A933F8-37AA-B170-EA95-5F1008118999}"/>
              </a:ext>
            </a:extLst>
          </p:cNvPr>
          <p:cNvCxnSpPr>
            <a:stCxn id="40" idx="3"/>
            <a:endCxn id="39" idx="1"/>
          </p:cNvCxnSpPr>
          <p:nvPr/>
        </p:nvCxnSpPr>
        <p:spPr>
          <a:xfrm flipV="1">
            <a:off x="4102258" y="4857667"/>
            <a:ext cx="573595" cy="551640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6" name="Elbow Connector 160">
            <a:extLst>
              <a:ext uri="{FF2B5EF4-FFF2-40B4-BE49-F238E27FC236}">
                <a16:creationId xmlns:a16="http://schemas.microsoft.com/office/drawing/2014/main" id="{BD153B62-D6F7-ED3E-06F9-8BE655CF9151}"/>
              </a:ext>
            </a:extLst>
          </p:cNvPr>
          <p:cNvCxnSpPr>
            <a:stCxn id="39" idx="3"/>
            <a:endCxn id="41" idx="1"/>
          </p:cNvCxnSpPr>
          <p:nvPr/>
        </p:nvCxnSpPr>
        <p:spPr>
          <a:xfrm>
            <a:off x="5182696" y="4857667"/>
            <a:ext cx="2182147" cy="97758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D4F6689-9C79-1EFD-E6C6-F53E5DD8F6A6}"/>
              </a:ext>
            </a:extLst>
          </p:cNvPr>
          <p:cNvSpPr/>
          <p:nvPr/>
        </p:nvSpPr>
        <p:spPr>
          <a:xfrm>
            <a:off x="5437273" y="4277438"/>
            <a:ext cx="506843" cy="118239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4C808B-8536-608D-77AD-C60318F62D8E}"/>
              </a:ext>
            </a:extLst>
          </p:cNvPr>
          <p:cNvCxnSpPr>
            <a:cxnSpLocks/>
            <a:stCxn id="41" idx="3"/>
            <a:endCxn id="54" idx="1"/>
          </p:cNvCxnSpPr>
          <p:nvPr/>
        </p:nvCxnSpPr>
        <p:spPr>
          <a:xfrm flipV="1">
            <a:off x="7871686" y="5818861"/>
            <a:ext cx="2959581" cy="1638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7AC6CE18-C1AA-8D94-3D76-05050BD084DB}"/>
              </a:ext>
            </a:extLst>
          </p:cNvPr>
          <p:cNvSpPr/>
          <p:nvPr/>
        </p:nvSpPr>
        <p:spPr>
          <a:xfrm>
            <a:off x="8216692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7D771DD-4329-4D87-A808-B0981C179510}"/>
              </a:ext>
            </a:extLst>
          </p:cNvPr>
          <p:cNvSpPr/>
          <p:nvPr/>
        </p:nvSpPr>
        <p:spPr>
          <a:xfrm>
            <a:off x="8891269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3C10CBC-2E92-6F53-F6BF-79483CBF534E}"/>
              </a:ext>
            </a:extLst>
          </p:cNvPr>
          <p:cNvSpPr/>
          <p:nvPr/>
        </p:nvSpPr>
        <p:spPr>
          <a:xfrm>
            <a:off x="6431663" y="5231241"/>
            <a:ext cx="507999" cy="1142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1C714FB-3CE6-B491-C86C-4F7BF6C731B8}"/>
              </a:ext>
            </a:extLst>
          </p:cNvPr>
          <p:cNvSpPr/>
          <p:nvPr/>
        </p:nvSpPr>
        <p:spPr>
          <a:xfrm>
            <a:off x="4279699" y="4067161"/>
            <a:ext cx="6026577" cy="2742566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7B49F5-262A-0233-D6C2-2D1BCFBFA564}"/>
              </a:ext>
            </a:extLst>
          </p:cNvPr>
          <p:cNvSpPr/>
          <p:nvPr/>
        </p:nvSpPr>
        <p:spPr>
          <a:xfrm>
            <a:off x="7041458" y="4373118"/>
            <a:ext cx="1649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6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42D3CE-74FB-F0E3-C9FD-73B825298BD1}"/>
              </a:ext>
            </a:extLst>
          </p:cNvPr>
          <p:cNvSpPr/>
          <p:nvPr/>
        </p:nvSpPr>
        <p:spPr>
          <a:xfrm>
            <a:off x="10831267" y="5354998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56" name="Flowchart: Or 55">
            <a:extLst>
              <a:ext uri="{FF2B5EF4-FFF2-40B4-BE49-F238E27FC236}">
                <a16:creationId xmlns:a16="http://schemas.microsoft.com/office/drawing/2014/main" id="{849FC18A-CDFE-824E-FF7C-FAC90635E14C}"/>
              </a:ext>
            </a:extLst>
          </p:cNvPr>
          <p:cNvSpPr/>
          <p:nvPr/>
        </p:nvSpPr>
        <p:spPr>
          <a:xfrm>
            <a:off x="10439762" y="5690964"/>
            <a:ext cx="266971" cy="255792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01FA99D-0490-9EF0-AE3B-B0B96784038E}"/>
              </a:ext>
            </a:extLst>
          </p:cNvPr>
          <p:cNvCxnSpPr>
            <a:cxnSpLocks/>
            <a:stCxn id="40" idx="0"/>
            <a:endCxn id="56" idx="0"/>
          </p:cNvCxnSpPr>
          <p:nvPr/>
        </p:nvCxnSpPr>
        <p:spPr>
          <a:xfrm rot="16200000" flipH="1">
            <a:off x="6869627" y="1987343"/>
            <a:ext cx="745520" cy="6661722"/>
          </a:xfrm>
          <a:prstGeom prst="bentConnector3">
            <a:avLst>
              <a:gd name="adj1" fmla="val -112806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F9A24608-B954-E8B9-69CD-6B02677C8E4A}"/>
              </a:ext>
            </a:extLst>
          </p:cNvPr>
          <p:cNvSpPr/>
          <p:nvPr/>
        </p:nvSpPr>
        <p:spPr>
          <a:xfrm>
            <a:off x="9595827" y="5156499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88273BC-B83A-5CE4-EDCE-4D17EA771BA8}"/>
              </a:ext>
            </a:extLst>
          </p:cNvPr>
          <p:cNvSpPr txBox="1"/>
          <p:nvPr/>
        </p:nvSpPr>
        <p:spPr>
          <a:xfrm rot="10800000">
            <a:off x="4396285" y="5196588"/>
            <a:ext cx="461665" cy="20133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srgbClr val="0070C0"/>
                </a:solidFill>
                <a:latin typeface="Calibri" panose="020F0502020204030204"/>
              </a:rPr>
              <a:t>g</a:t>
            </a:r>
            <a:endParaRPr lang="en-US" dirty="0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87F00E-0668-F774-044D-045ADD4CDD5F}"/>
              </a:ext>
            </a:extLst>
          </p:cNvPr>
          <p:cNvSpPr txBox="1"/>
          <p:nvPr/>
        </p:nvSpPr>
        <p:spPr>
          <a:xfrm rot="10800000">
            <a:off x="7949285" y="6237039"/>
            <a:ext cx="461665" cy="20133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srgbClr val="0070C0"/>
                </a:solidFill>
                <a:latin typeface="Calibri" panose="020F0502020204030204"/>
              </a:rPr>
              <a:t>g</a:t>
            </a:r>
            <a:endParaRPr lang="en-US" dirty="0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61" name="Arrow: Curved Up 60">
            <a:extLst>
              <a:ext uri="{FF2B5EF4-FFF2-40B4-BE49-F238E27FC236}">
                <a16:creationId xmlns:a16="http://schemas.microsoft.com/office/drawing/2014/main" id="{A1BEDB04-B43D-D392-EE35-9CDAC83A8425}"/>
              </a:ext>
            </a:extLst>
          </p:cNvPr>
          <p:cNvSpPr/>
          <p:nvPr/>
        </p:nvSpPr>
        <p:spPr>
          <a:xfrm>
            <a:off x="4903700" y="540496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Arrow: Curved Up 61">
            <a:extLst>
              <a:ext uri="{FF2B5EF4-FFF2-40B4-BE49-F238E27FC236}">
                <a16:creationId xmlns:a16="http://schemas.microsoft.com/office/drawing/2014/main" id="{7CBD995F-1A21-4F59-A44F-99BD01935521}"/>
              </a:ext>
            </a:extLst>
          </p:cNvPr>
          <p:cNvSpPr/>
          <p:nvPr/>
        </p:nvSpPr>
        <p:spPr>
          <a:xfrm rot="10800000">
            <a:off x="4902246" y="408268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36EA8B18-172F-3FBE-C78C-55DBEB16DF2F}"/>
              </a:ext>
            </a:extLst>
          </p:cNvPr>
          <p:cNvSpPr/>
          <p:nvPr/>
        </p:nvSpPr>
        <p:spPr>
          <a:xfrm>
            <a:off x="8419088" y="6473186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Arrow: Curved Up 63">
            <a:extLst>
              <a:ext uri="{FF2B5EF4-FFF2-40B4-BE49-F238E27FC236}">
                <a16:creationId xmlns:a16="http://schemas.microsoft.com/office/drawing/2014/main" id="{AE95CE36-9011-750F-EE29-69E8B61C5135}"/>
              </a:ext>
            </a:extLst>
          </p:cNvPr>
          <p:cNvSpPr/>
          <p:nvPr/>
        </p:nvSpPr>
        <p:spPr>
          <a:xfrm rot="10800000">
            <a:off x="8402309" y="4950254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3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Attention in all BBB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093" y="1540943"/>
            <a:ext cx="8173635" cy="4096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97" y="5451475"/>
            <a:ext cx="6121412" cy="1163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858"/>
            <a:ext cx="2590453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strike="sngStrike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strike="sngStrike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strike="sngStrike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858"/>
            <a:ext cx="1396216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all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747141"/>
            <a:ext cx="730190" cy="3644065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6FE8FC-2BC8-4C64-8FBD-F61EEEB90B10}"/>
              </a:ext>
            </a:extLst>
          </p:cNvPr>
          <p:cNvSpPr/>
          <p:nvPr/>
        </p:nvSpPr>
        <p:spPr>
          <a:xfrm>
            <a:off x="2817411" y="6470730"/>
            <a:ext cx="1544077" cy="3357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JVET-AI0176</a:t>
            </a:r>
            <a:endParaRPr lang="en-DE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F705902-FAC1-49C4-9BA8-380CA7618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34013"/>
              </p:ext>
            </p:extLst>
          </p:nvPr>
        </p:nvGraphicFramePr>
        <p:xfrm>
          <a:off x="334257" y="2088190"/>
          <a:ext cx="2483154" cy="66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31831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dirty="0">
                          <a:solidFill>
                            <a:schemeClr val="tx1"/>
                          </a:solidFill>
                          <a:effectLst/>
                        </a:rPr>
                        <a:t>HOP5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E1-2.1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466-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643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Transformer &amp; </a:t>
            </a:r>
            <a:r>
              <a:rPr lang="en-US" dirty="0" err="1"/>
              <a:t>luma</a:t>
            </a:r>
            <a:r>
              <a:rPr lang="en-US" dirty="0"/>
              <a:t>-chroma balance</a:t>
            </a:r>
            <a:endParaRPr lang="en-DE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B06EC3-85A1-40BE-9313-8FC90F6BA46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22" y="1917111"/>
            <a:ext cx="5942965" cy="1168400"/>
          </a:xfrm>
          <a:prstGeom prst="rect">
            <a:avLst/>
          </a:prstGeom>
          <a:noFill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13CD5-EB13-4828-AF43-9C7A118C1A7B}"/>
              </a:ext>
            </a:extLst>
          </p:cNvPr>
          <p:cNvSpPr/>
          <p:nvPr/>
        </p:nvSpPr>
        <p:spPr>
          <a:xfrm>
            <a:off x="2748119" y="3085511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C70F51-DFBD-4413-BBEC-36F00AAFEB5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78" y="3541123"/>
            <a:ext cx="4565650" cy="142557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283C804-F975-4F84-811A-01A32058E5F7}"/>
              </a:ext>
            </a:extLst>
          </p:cNvPr>
          <p:cNvSpPr/>
          <p:nvPr/>
        </p:nvSpPr>
        <p:spPr>
          <a:xfrm>
            <a:off x="2286795" y="5052978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Feed forward network</a:t>
            </a:r>
            <a:endParaRPr lang="en-DE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9201106-41FA-4AEB-9517-B2CF2E44DD6B}"/>
              </a:ext>
            </a:extLst>
          </p:cNvPr>
          <p:cNvSpPr/>
          <p:nvPr/>
        </p:nvSpPr>
        <p:spPr>
          <a:xfrm>
            <a:off x="8055524" y="1917111"/>
            <a:ext cx="1221104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 err="1">
                <a:ea typeface="DengXian" panose="02010600030101010101" pitchFamily="2" charset="-122"/>
              </a:rPr>
              <a:t>LayerNorm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/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∗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𝛾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+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𝛽</m:t>
                    </m:r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  (1)</a:t>
                </a:r>
                <a:endParaRPr lang="en-DE" dirty="0">
                  <a:effectLst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(2)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/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 smtClean="0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1e-6</a:t>
                </a:r>
                <a:endParaRPr lang="en-DE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  <a:blipFill>
                <a:blip r:embed="rId5"/>
                <a:stretch>
                  <a:fillRect t="-11667" r="-4516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BD263376-EFF9-41B4-9606-974AE887BE0A}"/>
              </a:ext>
            </a:extLst>
          </p:cNvPr>
          <p:cNvSpPr/>
          <p:nvPr/>
        </p:nvSpPr>
        <p:spPr>
          <a:xfrm>
            <a:off x="8055524" y="3541123"/>
            <a:ext cx="720069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US" dirty="0">
                <a:ea typeface="DengXian" panose="02010600030101010101" pitchFamily="2" charset="-122"/>
              </a:rPr>
              <a:t>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/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:r>
                  <a:rPr lang="en-DE" dirty="0">
                    <a:ea typeface="DengXia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</m:num>
                      <m:den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𝑀𝐴𝑋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sSub>
                          <m:sSub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b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</m:e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2</m:t>
                            </m:r>
                          </m:sub>
                        </m:s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,   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𝜀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den>
                    </m:f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(3)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  <a:blipFill>
                <a:blip r:embed="rId6"/>
                <a:stretch>
                  <a:fillRect r="-1348" b="-5435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D64D737B-B90F-4AEC-8E0E-80F42AB14381}"/>
              </a:ext>
            </a:extLst>
          </p:cNvPr>
          <p:cNvSpPr/>
          <p:nvPr/>
        </p:nvSpPr>
        <p:spPr>
          <a:xfrm>
            <a:off x="8055524" y="4637061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Softmax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/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DE" i="1"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𝑆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e>
                      <m: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𝑖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pPr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𝑒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</m:num>
                      <m:den>
                        <m:nary>
                          <m:naryPr>
                            <m:chr m:val="∑"/>
                            <m:limLoc m:val="undOvr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1</m:t>
                            </m:r>
                          </m:sub>
                          <m:sup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𝐾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𝑒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DE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sup>
                            </m:sSup>
                          </m:e>
                        </m:nary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(4)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  <a:blipFill>
                <a:blip r:embed="rId7"/>
                <a:stretch>
                  <a:fillRect r="-714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7AB262A3-771F-468F-897A-7ACEDB9792E7}"/>
              </a:ext>
            </a:extLst>
          </p:cNvPr>
          <p:cNvSpPr/>
          <p:nvPr/>
        </p:nvSpPr>
        <p:spPr>
          <a:xfrm>
            <a:off x="7559683" y="5683771"/>
            <a:ext cx="3623043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>
                <a:ea typeface="DengXian" panose="02010600030101010101" pitchFamily="2" charset="-122"/>
              </a:rPr>
              <a:t>Computing division and quantization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/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≪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/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"/>
                                  <m:ctrlPr>
                                    <a:rPr lang="en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≪(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>
            <a:extLst>
              <a:ext uri="{FF2B5EF4-FFF2-40B4-BE49-F238E27FC236}">
                <a16:creationId xmlns:a16="http://schemas.microsoft.com/office/drawing/2014/main" id="{93ACD50C-4B48-407D-BCF9-F23B196307D7}"/>
              </a:ext>
            </a:extLst>
          </p:cNvPr>
          <p:cNvSpPr/>
          <p:nvPr/>
        </p:nvSpPr>
        <p:spPr>
          <a:xfrm>
            <a:off x="380440" y="6130398"/>
            <a:ext cx="6888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>
                <a:latin typeface="Times New Roman" panose="02020603050405020304" pitchFamily="18" charset="0"/>
                <a:ea typeface="DengXian" panose="02010600030101010101" pitchFamily="2" charset="-122"/>
              </a:rPr>
              <a:t>The Newton’s method is deterministic for square-root approximation…</a:t>
            </a:r>
            <a:endParaRPr lang="en-DE" i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E7226E-C09C-4965-B9EF-2D0F3A25E05E}"/>
              </a:ext>
            </a:extLst>
          </p:cNvPr>
          <p:cNvSpPr/>
          <p:nvPr/>
        </p:nvSpPr>
        <p:spPr>
          <a:xfrm>
            <a:off x="4635062" y="2309270"/>
            <a:ext cx="515007" cy="402399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D48F989-9C70-4110-B6C9-AC127355C109}"/>
              </a:ext>
            </a:extLst>
          </p:cNvPr>
          <p:cNvSpPr/>
          <p:nvPr/>
        </p:nvSpPr>
        <p:spPr>
          <a:xfrm>
            <a:off x="1129205" y="2309270"/>
            <a:ext cx="331733" cy="50241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719CE86-EE08-48E7-B267-7F46C908599B}"/>
              </a:ext>
            </a:extLst>
          </p:cNvPr>
          <p:cNvSpPr/>
          <p:nvPr/>
        </p:nvSpPr>
        <p:spPr>
          <a:xfrm>
            <a:off x="2007614" y="4093682"/>
            <a:ext cx="331733" cy="50241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3EA9A9D-0996-4178-9F97-29EDF11FE6DD}"/>
              </a:ext>
            </a:extLst>
          </p:cNvPr>
          <p:cNvSpPr/>
          <p:nvPr/>
        </p:nvSpPr>
        <p:spPr>
          <a:xfrm>
            <a:off x="8324193" y="2461664"/>
            <a:ext cx="1051035" cy="350022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E4DB0DE-F161-43C5-B8D3-841615BD57C3}"/>
              </a:ext>
            </a:extLst>
          </p:cNvPr>
          <p:cNvSpPr/>
          <p:nvPr/>
        </p:nvSpPr>
        <p:spPr>
          <a:xfrm>
            <a:off x="8320169" y="3144516"/>
            <a:ext cx="1051035" cy="350022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611993-F345-4BAA-BB12-C889B755D52A}"/>
              </a:ext>
            </a:extLst>
          </p:cNvPr>
          <p:cNvSpPr txBox="1"/>
          <p:nvPr/>
        </p:nvSpPr>
        <p:spPr>
          <a:xfrm>
            <a:off x="6451600" y="365125"/>
            <a:ext cx="260520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 no-linearity in EE1-2.1</a:t>
            </a:r>
            <a:endParaRPr lang="en-DE" dirty="0">
              <a:solidFill>
                <a:srgbClr val="FF0000"/>
              </a:solidFill>
            </a:endParaRPr>
          </a:p>
        </p:txBody>
      </p:sp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98D7A8FC-6F11-412B-8757-49890F1EC63A}"/>
              </a:ext>
            </a:extLst>
          </p:cNvPr>
          <p:cNvSpPr/>
          <p:nvPr/>
        </p:nvSpPr>
        <p:spPr>
          <a:xfrm>
            <a:off x="1371600" y="1917111"/>
            <a:ext cx="9811126" cy="5266009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12966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EE1-2.2 </a:t>
            </a:r>
            <a:r>
              <a:rPr lang="en-US" dirty="0"/>
              <a:t>Block-size invariant implementation of HOP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093" y="1540943"/>
            <a:ext cx="8173635" cy="4096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97" y="5451475"/>
            <a:ext cx="6121412" cy="1163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858"/>
            <a:ext cx="2628925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858"/>
            <a:ext cx="2321148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747141"/>
            <a:ext cx="730190" cy="3644065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F705902-FAC1-49C4-9BA8-380CA7618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12730"/>
              </p:ext>
            </p:extLst>
          </p:nvPr>
        </p:nvGraphicFramePr>
        <p:xfrm>
          <a:off x="501879" y="2389712"/>
          <a:ext cx="2483154" cy="66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31831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dirty="0">
                          <a:solidFill>
                            <a:schemeClr val="tx1"/>
                          </a:solidFill>
                          <a:effectLst/>
                        </a:rPr>
                        <a:t>HOP5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E1-2.2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rgbClr val="0070C0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8F2F56F6-0120-4AC9-BFA7-5FC5D1E0A942}"/>
              </a:ext>
            </a:extLst>
          </p:cNvPr>
          <p:cNvSpPr/>
          <p:nvPr/>
        </p:nvSpPr>
        <p:spPr>
          <a:xfrm>
            <a:off x="2817411" y="6464102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u="sng" dirty="0">
                <a:hlinkClick r:id="rId4"/>
              </a:rPr>
              <a:t>JVET-AI0175</a:t>
            </a:r>
            <a:endParaRPr lang="en-D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9DA7D8-7425-4DC5-85D7-CA6D4901B295}"/>
              </a:ext>
            </a:extLst>
          </p:cNvPr>
          <p:cNvSpPr txBox="1"/>
          <p:nvPr/>
        </p:nvSpPr>
        <p:spPr>
          <a:xfrm>
            <a:off x="554754" y="3780553"/>
            <a:ext cx="2262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Only implementaion, no retraining needed</a:t>
            </a:r>
          </a:p>
          <a:p>
            <a:endParaRPr lang="de-DE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5858060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Attention block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D2FD-5A37-3B6A-92B6-8AC23BD46B7C}"/>
              </a:ext>
            </a:extLst>
          </p:cNvPr>
          <p:cNvSpPr txBox="1"/>
          <p:nvPr/>
        </p:nvSpPr>
        <p:spPr>
          <a:xfrm>
            <a:off x="8635952" y="1676547"/>
            <a:ext cx="1148317" cy="4137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head=2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C=64</a:t>
            </a:r>
            <a:endParaRPr lang="en-US" sz="14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B6AB36-0447-76E8-B51C-F0A7199ECDD5}"/>
              </a:ext>
            </a:extLst>
          </p:cNvPr>
          <p:cNvCxnSpPr>
            <a:cxnSpLocks/>
            <a:stCxn id="18" idx="3"/>
            <a:endCxn id="23" idx="3"/>
          </p:cNvCxnSpPr>
          <p:nvPr/>
        </p:nvCxnSpPr>
        <p:spPr>
          <a:xfrm flipV="1">
            <a:off x="6143020" y="2724411"/>
            <a:ext cx="1061267" cy="2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02D35C8-C0F0-168C-214B-EC774C8DC749}"/>
              </a:ext>
            </a:extLst>
          </p:cNvPr>
          <p:cNvSpPr/>
          <p:nvPr/>
        </p:nvSpPr>
        <p:spPr>
          <a:xfrm>
            <a:off x="4600911" y="1968717"/>
            <a:ext cx="1671399" cy="1559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26784C-78E9-1783-4A71-C330C61CD163}"/>
              </a:ext>
            </a:extLst>
          </p:cNvPr>
          <p:cNvSpPr/>
          <p:nvPr/>
        </p:nvSpPr>
        <p:spPr>
          <a:xfrm>
            <a:off x="2353006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81D341-893D-73B0-104D-9913B060A54C}"/>
              </a:ext>
            </a:extLst>
          </p:cNvPr>
          <p:cNvSpPr/>
          <p:nvPr/>
        </p:nvSpPr>
        <p:spPr>
          <a:xfrm>
            <a:off x="2937503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3x3,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C*3xC*3, group=3C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42244-3D19-85D5-E835-AA84FAE4D811}"/>
              </a:ext>
            </a:extLst>
          </p:cNvPr>
          <p:cNvSpPr txBox="1"/>
          <p:nvPr/>
        </p:nvSpPr>
        <p:spPr>
          <a:xfrm>
            <a:off x="2465618" y="1968717"/>
            <a:ext cx="97988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qkv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(3*</a:t>
            </a:r>
            <a:r>
              <a:rPr lang="en-A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h,w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D031FBF-038E-7B55-4C48-ECF6E068365D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3445502" y="2242497"/>
            <a:ext cx="236618" cy="48397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DB2AED-C4EB-42FF-13E7-346DDFD11211}"/>
              </a:ext>
            </a:extLst>
          </p:cNvPr>
          <p:cNvCxnSpPr>
            <a:cxnSpLocks/>
            <a:stCxn id="9" idx="3"/>
            <a:endCxn id="15" idx="1"/>
          </p:cNvCxnSpPr>
          <p:nvPr/>
        </p:nvCxnSpPr>
        <p:spPr>
          <a:xfrm>
            <a:off x="3445502" y="2726474"/>
            <a:ext cx="236664" cy="4572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2029D23-6135-B18B-C5DB-CEABFACC7D19}"/>
              </a:ext>
            </a:extLst>
          </p:cNvPr>
          <p:cNvSpPr txBox="1"/>
          <p:nvPr/>
        </p:nvSpPr>
        <p:spPr>
          <a:xfrm>
            <a:off x="3682120" y="2088608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q(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B98477-481C-F690-7223-1C4E92300A65}"/>
              </a:ext>
            </a:extLst>
          </p:cNvPr>
          <p:cNvSpPr txBox="1"/>
          <p:nvPr/>
        </p:nvSpPr>
        <p:spPr>
          <a:xfrm>
            <a:off x="3679110" y="2559200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k(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24EB-F688-892D-69B1-1C2287FF69E7}"/>
              </a:ext>
            </a:extLst>
          </p:cNvPr>
          <p:cNvSpPr txBox="1"/>
          <p:nvPr/>
        </p:nvSpPr>
        <p:spPr>
          <a:xfrm>
            <a:off x="3682166" y="3029792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v(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A2AA41-5828-8C5A-658A-E659D3B5CF5B}"/>
              </a:ext>
            </a:extLst>
          </p:cNvPr>
          <p:cNvCxnSpPr>
            <a:stCxn id="9" idx="3"/>
            <a:endCxn id="14" idx="1"/>
          </p:cNvCxnSpPr>
          <p:nvPr/>
        </p:nvCxnSpPr>
        <p:spPr>
          <a:xfrm flipV="1">
            <a:off x="3445502" y="2713089"/>
            <a:ext cx="233608" cy="133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2538D9-712B-BC71-2882-8EF1C08D19ED}"/>
              </a:ext>
            </a:extLst>
          </p:cNvPr>
          <p:cNvSpPr txBox="1"/>
          <p:nvPr/>
        </p:nvSpPr>
        <p:spPr>
          <a:xfrm>
            <a:off x="4638454" y="2091451"/>
            <a:ext cx="149531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q(head,…,h*w)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3E9538-B4DF-3C4C-A71F-7FC633794F66}"/>
              </a:ext>
            </a:extLst>
          </p:cNvPr>
          <p:cNvSpPr txBox="1"/>
          <p:nvPr/>
        </p:nvSpPr>
        <p:spPr>
          <a:xfrm>
            <a:off x="4638454" y="2557197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k(head,…,h*w)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9DE82-1F23-54F0-8B9F-F9778BD2CA4C}"/>
              </a:ext>
            </a:extLst>
          </p:cNvPr>
          <p:cNvSpPr txBox="1"/>
          <p:nvPr/>
        </p:nvSpPr>
        <p:spPr>
          <a:xfrm>
            <a:off x="4638454" y="3032635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v(head,…,h*w)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767CC-1079-1695-CC02-FAD17AAA55F6}"/>
              </a:ext>
            </a:extLst>
          </p:cNvPr>
          <p:cNvSpPr txBox="1"/>
          <p:nvPr/>
        </p:nvSpPr>
        <p:spPr>
          <a:xfrm>
            <a:off x="5063463" y="1693333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accent1">
                    <a:lumMod val="75000"/>
                  </a:schemeClr>
                </a:solidFill>
              </a:rPr>
              <a:t>Reshape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581E9-A27F-141D-8670-1F2924D9D9EB}"/>
              </a:ext>
            </a:extLst>
          </p:cNvPr>
          <p:cNvSpPr/>
          <p:nvPr/>
        </p:nvSpPr>
        <p:spPr>
          <a:xfrm>
            <a:off x="6515378" y="2322272"/>
            <a:ext cx="348013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T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rans.(-2, -1)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Or 22">
            <a:extLst>
              <a:ext uri="{FF2B5EF4-FFF2-40B4-BE49-F238E27FC236}">
                <a16:creationId xmlns:a16="http://schemas.microsoft.com/office/drawing/2014/main" id="{F5EE3B40-AB22-87E4-A3B1-2BCCD9C2906B}"/>
              </a:ext>
            </a:extLst>
          </p:cNvPr>
          <p:cNvSpPr/>
          <p:nvPr/>
        </p:nvSpPr>
        <p:spPr>
          <a:xfrm rot="2927126">
            <a:off x="7205079" y="260795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25D805-EC43-7477-88CF-B661595BF691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133764" y="2243476"/>
            <a:ext cx="1201972" cy="365801"/>
          </a:xfrm>
          <a:prstGeom prst="bentConnector3">
            <a:avLst>
              <a:gd name="adj1" fmla="val 9967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Or 24">
            <a:extLst>
              <a:ext uri="{FF2B5EF4-FFF2-40B4-BE49-F238E27FC236}">
                <a16:creationId xmlns:a16="http://schemas.microsoft.com/office/drawing/2014/main" id="{4D662787-D7A9-4001-1433-C61647787D20}"/>
              </a:ext>
            </a:extLst>
          </p:cNvPr>
          <p:cNvSpPr/>
          <p:nvPr/>
        </p:nvSpPr>
        <p:spPr>
          <a:xfrm rot="2927126">
            <a:off x="7870900" y="309647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1F96E9-54C1-9275-E73E-B93546B9066C}"/>
              </a:ext>
            </a:extLst>
          </p:cNvPr>
          <p:cNvCxnSpPr>
            <a:cxnSpLocks/>
            <a:stCxn id="19" idx="3"/>
            <a:endCxn id="25" idx="3"/>
          </p:cNvCxnSpPr>
          <p:nvPr/>
        </p:nvCxnSpPr>
        <p:spPr>
          <a:xfrm>
            <a:off x="6143020" y="3201912"/>
            <a:ext cx="1727088" cy="110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82720F2-691C-34F7-5292-E6B582D6C9A4}"/>
              </a:ext>
            </a:extLst>
          </p:cNvPr>
          <p:cNvCxnSpPr>
            <a:stCxn id="23" idx="7"/>
            <a:endCxn id="25" idx="1"/>
          </p:cNvCxnSpPr>
          <p:nvPr/>
        </p:nvCxnSpPr>
        <p:spPr>
          <a:xfrm>
            <a:off x="7449020" y="2738613"/>
            <a:ext cx="552537" cy="359184"/>
          </a:xfrm>
          <a:prstGeom prst="bentConnector3">
            <a:avLst>
              <a:gd name="adj1" fmla="val 10084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A643772F-7D29-6754-54C8-B9A724C75B8A}"/>
              </a:ext>
            </a:extLst>
          </p:cNvPr>
          <p:cNvSpPr/>
          <p:nvPr/>
        </p:nvSpPr>
        <p:spPr>
          <a:xfrm>
            <a:off x="8301697" y="2285613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Reshape (c, h, w)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2C5FAB-4FDF-B553-E11D-3FF1E30037B0}"/>
              </a:ext>
            </a:extLst>
          </p:cNvPr>
          <p:cNvSpPr/>
          <p:nvPr/>
        </p:nvSpPr>
        <p:spPr>
          <a:xfrm>
            <a:off x="9011262" y="2286201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Elbow Connector 70">
            <a:extLst>
              <a:ext uri="{FF2B5EF4-FFF2-40B4-BE49-F238E27FC236}">
                <a16:creationId xmlns:a16="http://schemas.microsoft.com/office/drawing/2014/main" id="{BFF22ECD-04B2-4314-3CA1-71C0A66C90CF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8809696" y="2681710"/>
            <a:ext cx="201566" cy="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Or 30">
            <a:extLst>
              <a:ext uri="{FF2B5EF4-FFF2-40B4-BE49-F238E27FC236}">
                <a16:creationId xmlns:a16="http://schemas.microsoft.com/office/drawing/2014/main" id="{D911B3B8-221F-F571-4394-FF6929C24676}"/>
              </a:ext>
            </a:extLst>
          </p:cNvPr>
          <p:cNvSpPr/>
          <p:nvPr/>
        </p:nvSpPr>
        <p:spPr>
          <a:xfrm>
            <a:off x="9688264" y="256552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C5BC22B-8D06-E379-8105-F6DCB3860FC4}"/>
              </a:ext>
            </a:extLst>
          </p:cNvPr>
          <p:cNvCxnSpPr>
            <a:stCxn id="29" idx="3"/>
          </p:cNvCxnSpPr>
          <p:nvPr/>
        </p:nvCxnSpPr>
        <p:spPr>
          <a:xfrm>
            <a:off x="9519261" y="2682298"/>
            <a:ext cx="659922" cy="6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18B55B9-8034-9FDC-AE28-3548D1B6F9F4}"/>
              </a:ext>
            </a:extLst>
          </p:cNvPr>
          <p:cNvCxnSpPr>
            <a:stCxn id="25" idx="7"/>
            <a:endCxn id="28" idx="1"/>
          </p:cNvCxnSpPr>
          <p:nvPr/>
        </p:nvCxnSpPr>
        <p:spPr>
          <a:xfrm flipV="1">
            <a:off x="8114841" y="2681710"/>
            <a:ext cx="186856" cy="545423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1A8E0F1-3C6F-076B-49CD-62509ED249A2}"/>
              </a:ext>
            </a:extLst>
          </p:cNvPr>
          <p:cNvSpPr/>
          <p:nvPr/>
        </p:nvSpPr>
        <p:spPr>
          <a:xfrm>
            <a:off x="1656604" y="2489028"/>
            <a:ext cx="348013" cy="488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[</a:t>
            </a:r>
            <a:r>
              <a:rPr lang="en-AU" sz="1000" dirty="0" err="1">
                <a:solidFill>
                  <a:prstClr val="black"/>
                </a:solidFill>
                <a:latin typeface="Calibri" panose="020F0502020204030204"/>
              </a:rPr>
              <a:t>c,h,w</a:t>
            </a: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]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E51396-D5D8-71EE-0511-C04AA5E0764D}"/>
              </a:ext>
            </a:extLst>
          </p:cNvPr>
          <p:cNvCxnSpPr>
            <a:stCxn id="34" idx="3"/>
            <a:endCxn id="8" idx="1"/>
          </p:cNvCxnSpPr>
          <p:nvPr/>
        </p:nvCxnSpPr>
        <p:spPr>
          <a:xfrm flipV="1">
            <a:off x="2004617" y="2726474"/>
            <a:ext cx="348389" cy="6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62A3CA9-F851-7617-D803-8A1E21142EC3}"/>
              </a:ext>
            </a:extLst>
          </p:cNvPr>
          <p:cNvCxnSpPr>
            <a:cxnSpLocks/>
            <a:stCxn id="34" idx="0"/>
            <a:endCxn id="31" idx="0"/>
          </p:cNvCxnSpPr>
          <p:nvPr/>
        </p:nvCxnSpPr>
        <p:spPr>
          <a:xfrm rot="16200000" flipH="1">
            <a:off x="5781978" y="-1462340"/>
            <a:ext cx="76493" cy="7979228"/>
          </a:xfrm>
          <a:prstGeom prst="bentConnector3">
            <a:avLst>
              <a:gd name="adj1" fmla="val -11559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51C788B-19A1-FC9E-C7BC-6E87D68102A6}"/>
              </a:ext>
            </a:extLst>
          </p:cNvPr>
          <p:cNvSpPr/>
          <p:nvPr/>
        </p:nvSpPr>
        <p:spPr>
          <a:xfrm>
            <a:off x="1575694" y="1408071"/>
            <a:ext cx="8582871" cy="2298252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A98F1-00D0-90FF-1318-5454ABCE332C}"/>
              </a:ext>
            </a:extLst>
          </p:cNvPr>
          <p:cNvSpPr txBox="1"/>
          <p:nvPr/>
        </p:nvSpPr>
        <p:spPr>
          <a:xfrm>
            <a:off x="1523203" y="1369969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rgbClr val="C00000"/>
                </a:solidFill>
              </a:rPr>
              <a:t>Attention Block</a:t>
            </a:r>
            <a:endParaRPr lang="en-US" sz="1200" dirty="0">
              <a:solidFill>
                <a:srgbClr val="C00000"/>
              </a:solidFill>
            </a:endParaRP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7A7F742E-34D6-4589-9DB7-8C84C0236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203" y="4053202"/>
            <a:ext cx="8789197" cy="1971466"/>
          </a:xfrm>
          <a:prstGeom prst="rect">
            <a:avLst/>
          </a:prstGeom>
          <a:noFill/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F900CB0-9565-4163-9388-DAB3C4562360}"/>
              </a:ext>
            </a:extLst>
          </p:cNvPr>
          <p:cNvSpPr txBox="1"/>
          <p:nvPr/>
        </p:nvSpPr>
        <p:spPr>
          <a:xfrm>
            <a:off x="7498626" y="5139526"/>
            <a:ext cx="45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endParaRPr lang="en-US" dirty="0">
              <a:highlight>
                <a:srgbClr val="FFFF00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0F25DB-F4FF-40C9-993B-23CC458BCD0F}"/>
                  </a:ext>
                </a:extLst>
              </p:cNvPr>
              <p:cNvSpPr/>
              <p:nvPr/>
            </p:nvSpPr>
            <p:spPr>
              <a:xfrm>
                <a:off x="1523203" y="6143138"/>
                <a:ext cx="10159209" cy="396134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CA" b="1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:r>
                  <a:rPr lang="en-CA" dirty="0" err="1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x,y</a:t>
                </a:r>
                <a:r>
                  <a:rPr lang="en-CA" dirty="0">
                    <a:highlight>
                      <a:srgbClr val="FFFF00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)=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sup>
                      <m:e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d>
                          <m:dPr>
                            <m:ctrlPr>
                              <a:rPr lang="en-CA" b="1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CA" b="1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𝐪</m:t>
                            </m:r>
                            <m:d>
                              <m:dPr>
                                <m:ctrlPr>
                                  <a:rPr lang="en-US" sz="2000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CA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sz="2000" b="1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b="1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CA" b="1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𝑻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CA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</m:d>
                          </m:e>
                        </m:d>
                        <m:r>
                          <a:rPr lang="en-AU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//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h𝑒𝑎𝑑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nor/>
                          </m:rPr>
                          <a:rPr lang="en-CA">
                            <a:highlight>
                              <a:srgbClr val="FFFF00"/>
                            </a:highlight>
                          </a:rPr>
                          <m:t>and</m:t>
                        </m:r>
                        <m:r>
                          <m:rPr>
                            <m:nor/>
                          </m:rPr>
                          <a:rPr lang="en-CA">
                            <a:highlight>
                              <a:srgbClr val="FFFF00"/>
                            </a:highlight>
                          </a:rPr>
                          <m:t> 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//</m:t>
                        </m:r>
                        <m:r>
                          <a:rPr lang="en-CA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h𝑒𝑎𝑑</m:t>
                        </m:r>
                      </m:e>
                    </m:nary>
                  </m:oMath>
                </a14:m>
                <a:endParaRPr lang="en-AU" dirty="0">
                  <a:highlight>
                    <a:srgbClr val="FFFF00"/>
                  </a:highlight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0F25DB-F4FF-40C9-993B-23CC458BCD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3203" y="6143138"/>
                <a:ext cx="10159209" cy="396134"/>
              </a:xfrm>
              <a:prstGeom prst="rect">
                <a:avLst/>
              </a:prstGeom>
              <a:blipFill>
                <a:blip r:embed="rId3"/>
                <a:stretch>
                  <a:fillRect t="-124615" b="-186154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>
            <a:extLst>
              <a:ext uri="{FF2B5EF4-FFF2-40B4-BE49-F238E27FC236}">
                <a16:creationId xmlns:a16="http://schemas.microsoft.com/office/drawing/2014/main" id="{BE62B752-25C4-4B55-90C2-1E143C403F31}"/>
              </a:ext>
            </a:extLst>
          </p:cNvPr>
          <p:cNvSpPr txBox="1"/>
          <p:nvPr/>
        </p:nvSpPr>
        <p:spPr>
          <a:xfrm>
            <a:off x="355600" y="2349831"/>
            <a:ext cx="88838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EE1-2.2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6495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91240" cy="1325563"/>
          </a:xfrm>
        </p:spPr>
        <p:txBody>
          <a:bodyPr>
            <a:normAutofit/>
          </a:bodyPr>
          <a:lstStyle/>
          <a:p>
            <a:r>
              <a:rPr lang="de-DE" dirty="0"/>
              <a:t>EE1-2.3 </a:t>
            </a:r>
            <a:r>
              <a:rPr lang="en-US" dirty="0"/>
              <a:t>Block based QP information in NN loop filters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093" y="1540943"/>
            <a:ext cx="8173635" cy="4096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97" y="5451475"/>
            <a:ext cx="6121412" cy="1163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858"/>
            <a:ext cx="2628925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858"/>
            <a:ext cx="2321148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747141"/>
            <a:ext cx="730190" cy="3644065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6FE8FC-2BC8-4C64-8FBD-F61EEEB90B10}"/>
              </a:ext>
            </a:extLst>
          </p:cNvPr>
          <p:cNvSpPr/>
          <p:nvPr/>
        </p:nvSpPr>
        <p:spPr>
          <a:xfrm>
            <a:off x="2817411" y="6470730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JVET-AI0188</a:t>
            </a:r>
            <a:endParaRPr lang="en-DE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F705902-FAC1-49C4-9BA8-380CA7618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035576"/>
              </p:ext>
            </p:extLst>
          </p:nvPr>
        </p:nvGraphicFramePr>
        <p:xfrm>
          <a:off x="4854423" y="1649278"/>
          <a:ext cx="2483154" cy="66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31831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dirty="0">
                          <a:solidFill>
                            <a:schemeClr val="tx1"/>
                          </a:solidFill>
                          <a:effectLst/>
                        </a:rPr>
                        <a:t>HOP5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EE1-2.3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rgbClr val="0070C0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7479D69-2407-4C29-BBB4-81F71789B160}"/>
              </a:ext>
            </a:extLst>
          </p:cNvPr>
          <p:cNvSpPr txBox="1"/>
          <p:nvPr/>
        </p:nvSpPr>
        <p:spPr>
          <a:xfrm>
            <a:off x="157998" y="1971487"/>
            <a:ext cx="27026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Only re-training</a:t>
            </a:r>
          </a:p>
          <a:p>
            <a:r>
              <a:rPr lang="en-US" dirty="0">
                <a:highlight>
                  <a:srgbClr val="FFFF00"/>
                </a:highlight>
              </a:rPr>
              <a:t>With block level QP change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EE1-2.3.1</a:t>
            </a:r>
          </a:p>
          <a:p>
            <a:r>
              <a:rPr lang="en-US" dirty="0">
                <a:highlight>
                  <a:srgbClr val="FFFF00"/>
                </a:highlight>
              </a:rPr>
              <a:t>Test with perceptual QP optimization from VTM , no model change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, feed model with avg QP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EE1-2.3.2</a:t>
            </a:r>
          </a:p>
          <a:p>
            <a:r>
              <a:rPr lang="en-US" dirty="0">
                <a:highlight>
                  <a:srgbClr val="FFFF00"/>
                </a:highlight>
              </a:rPr>
              <a:t>+ retrain model and feed with real block QP</a:t>
            </a:r>
            <a:endParaRPr lang="en-D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914127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EE1-3: NN-inter prediction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11452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EE1-3.1 – RA/LDB Unified Reference Frame Synthesis for VVC Inter Coding </a:t>
            </a:r>
            <a:r>
              <a:rPr lang="de-DE" sz="1400" dirty="0">
                <a:latin typeface="Times New Roman" panose="02020603050405020304" pitchFamily="18" charset="0"/>
                <a:ea typeface="DengXian" panose="02010600030101010101" pitchFamily="2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(Xidian Univ.)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271742"/>
              </p:ext>
            </p:extLst>
          </p:nvPr>
        </p:nvGraphicFramePr>
        <p:xfrm>
          <a:off x="190499" y="1690688"/>
          <a:ext cx="11811001" cy="2065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NNVC-10.0-LOP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690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942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6817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731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704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EAC0C-84CD-42BB-AA87-8E46CE050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EE1-3.1 – RA/LDB Unified Reference Frame Synthesis for VVC Inter Coding</a:t>
            </a:r>
            <a:endParaRPr lang="en-DE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B139CCA-1983-45A2-96C3-06E4A988E8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8696112"/>
              </p:ext>
            </p:extLst>
          </p:nvPr>
        </p:nvGraphicFramePr>
        <p:xfrm>
          <a:off x="630936" y="5688481"/>
          <a:ext cx="2249284" cy="392954"/>
        </p:xfrm>
        <a:graphic>
          <a:graphicData uri="http://schemas.openxmlformats.org/drawingml/2006/table">
            <a:tbl>
              <a:tblPr/>
              <a:tblGrid>
                <a:gridCol w="2249284">
                  <a:extLst>
                    <a:ext uri="{9D8B030D-6E8A-4147-A177-3AD203B41FA5}">
                      <a16:colId xmlns:a16="http://schemas.microsoft.com/office/drawing/2014/main" val="2692040264"/>
                    </a:ext>
                  </a:extLst>
                </a:gridCol>
              </a:tblGrid>
              <a:tr h="296800">
                <a:tc>
                  <a:txBody>
                    <a:bodyPr/>
                    <a:lstStyle/>
                    <a:p>
                      <a:br>
                        <a:rPr lang="en-US" sz="1000" dirty="0">
                          <a:effectLst/>
                          <a:latin typeface="Arial" panose="020B0604020202020204" pitchFamily="34" charset="0"/>
                          <a:hlinkClick r:id="rId2"/>
                        </a:rPr>
                      </a:br>
                      <a:r>
                        <a:rPr lang="en-US" sz="1000" dirty="0">
                          <a:effectLst/>
                          <a:latin typeface="Arial" panose="020B0604020202020204" pitchFamily="34" charset="0"/>
                          <a:hlinkClick r:id="rId2"/>
                        </a:rPr>
                        <a:t>JVET-AI0089</a:t>
                      </a:r>
                      <a:endParaRPr lang="en-US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55" marR="88155" marT="44077" marB="440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692049"/>
                  </a:ext>
                </a:extLst>
              </a:tr>
            </a:tbl>
          </a:graphicData>
        </a:graphic>
      </p:graphicFrame>
      <p:pic>
        <p:nvPicPr>
          <p:cNvPr id="6" name="图片 25">
            <a:extLst>
              <a:ext uri="{FF2B5EF4-FFF2-40B4-BE49-F238E27FC236}">
                <a16:creationId xmlns:a16="http://schemas.microsoft.com/office/drawing/2014/main" id="{8618E9FC-0AB9-4352-9CE7-C531F21646E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74" y="1725335"/>
            <a:ext cx="3717235" cy="3290179"/>
          </a:xfrm>
          <a:prstGeom prst="rect">
            <a:avLst/>
          </a:prstGeom>
          <a:noFill/>
        </p:spPr>
      </p:pic>
      <p:pic>
        <p:nvPicPr>
          <p:cNvPr id="7" name="图片 3">
            <a:extLst>
              <a:ext uri="{FF2B5EF4-FFF2-40B4-BE49-F238E27FC236}">
                <a16:creationId xmlns:a16="http://schemas.microsoft.com/office/drawing/2014/main" id="{48332DD3-061E-4F2F-81EA-333B10AC1C8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638918" y="1614552"/>
            <a:ext cx="2105965" cy="1927632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BE9D0B64-E4C9-4C27-9FDF-11BB56E8E8B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747258" y="1601412"/>
            <a:ext cx="3374307" cy="1830221"/>
          </a:xfrm>
          <a:prstGeom prst="rect">
            <a:avLst/>
          </a:prstGeom>
          <a:noFill/>
          <a:ln w="31750">
            <a:noFill/>
          </a:ln>
        </p:spPr>
      </p:pic>
      <p:pic>
        <p:nvPicPr>
          <p:cNvPr id="9" name="图片 32">
            <a:extLst>
              <a:ext uri="{FF2B5EF4-FFF2-40B4-BE49-F238E27FC236}">
                <a16:creationId xmlns:a16="http://schemas.microsoft.com/office/drawing/2014/main" id="{C329751F-20BC-451E-9AEA-8F6AAF5A74BF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973" y="1497108"/>
            <a:ext cx="1703545" cy="1927632"/>
          </a:xfrm>
          <a:prstGeom prst="rect">
            <a:avLst/>
          </a:prstGeom>
          <a:noFill/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AA887D-63FD-428B-8CB9-728B5042D3D6}"/>
              </a:ext>
            </a:extLst>
          </p:cNvPr>
          <p:cNvSpPr/>
          <p:nvPr/>
        </p:nvSpPr>
        <p:spPr>
          <a:xfrm>
            <a:off x="8691222" y="1603039"/>
            <a:ext cx="3472719" cy="1830222"/>
          </a:xfrm>
          <a:prstGeom prst="roundRect">
            <a:avLst>
              <a:gd name="adj" fmla="val 5918"/>
            </a:avLst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1C4D491-9287-4D24-9D58-D9A5E598B5C5}"/>
              </a:ext>
            </a:extLst>
          </p:cNvPr>
          <p:cNvSpPr/>
          <p:nvPr/>
        </p:nvSpPr>
        <p:spPr>
          <a:xfrm>
            <a:off x="4575476" y="1617536"/>
            <a:ext cx="2232851" cy="1946049"/>
          </a:xfrm>
          <a:prstGeom prst="roundRect">
            <a:avLst>
              <a:gd name="adj" fmla="val 5918"/>
            </a:avLst>
          </a:prstGeom>
          <a:solidFill>
            <a:srgbClr val="7030A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3501F00-1A58-4DE4-973C-0181B5DD54CC}"/>
              </a:ext>
            </a:extLst>
          </p:cNvPr>
          <p:cNvSpPr/>
          <p:nvPr/>
        </p:nvSpPr>
        <p:spPr>
          <a:xfrm>
            <a:off x="6808325" y="1594644"/>
            <a:ext cx="1918575" cy="1946049"/>
          </a:xfrm>
          <a:prstGeom prst="roundRect">
            <a:avLst>
              <a:gd name="adj" fmla="val 5918"/>
            </a:avLst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031A4A5-A68C-4DCE-AC36-DE34A5569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428495"/>
              </p:ext>
            </p:extLst>
          </p:nvPr>
        </p:nvGraphicFramePr>
        <p:xfrm>
          <a:off x="2138655" y="6161522"/>
          <a:ext cx="1947348" cy="430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116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49116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649116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75103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27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E1-3.1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727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1935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36BDA50-97E5-4DAC-944C-98602D13E6D0}"/>
              </a:ext>
            </a:extLst>
          </p:cNvPr>
          <p:cNvSpPr/>
          <p:nvPr/>
        </p:nvSpPr>
        <p:spPr>
          <a:xfrm>
            <a:off x="3965448" y="3915595"/>
            <a:ext cx="73883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EE1-3.1.1: Trained on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Vimeo-90K triplet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(using compressed data at lower QP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EE1-3.1.2: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Trained on Vimeo-90K triplet (using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uncompressed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data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EE1-3.1.3: Trained on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BVI and TVD datasets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(using compressed data at lower QP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EE1-3.1.4: Trained on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BVI and TVD datasets (using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uncompressed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data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EE1-3.1.5: Try to port code into NNVC-10.0 SW.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57648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EE1-4: NN-super-resolution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6136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EE1-4.1 – Wavelet transform for super-resolution loss function,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(HUST)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971315"/>
              </p:ext>
            </p:extLst>
          </p:nvPr>
        </p:nvGraphicFramePr>
        <p:xfrm>
          <a:off x="190499" y="1690688"/>
          <a:ext cx="11811001" cy="2065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NNVC-10.0-NNSR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26.4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69060"/>
                  </a:ext>
                </a:extLst>
              </a:tr>
              <a:tr h="10763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EE1-4.1.1 (RPR)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942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6817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731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262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(2/2)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72537" cy="4351338"/>
          </a:xfrm>
        </p:spPr>
        <p:txBody>
          <a:bodyPr>
            <a:noAutofit/>
          </a:bodyPr>
          <a:lstStyle/>
          <a:p>
            <a:pPr lvl="0"/>
            <a:r>
              <a:rPr lang="en-US" sz="2000" b="1" dirty="0"/>
              <a:t>EE1-2: HOP in-loop filter</a:t>
            </a:r>
            <a:endParaRPr lang="en-DE" sz="2000" b="1" dirty="0"/>
          </a:p>
          <a:p>
            <a:pPr lvl="1" hangingPunct="0"/>
            <a:r>
              <a:rPr lang="en-US" sz="2000" dirty="0"/>
              <a:t>EE1-2.1 – Attention block with transformers</a:t>
            </a:r>
            <a:endParaRPr lang="en-DE" sz="2000" dirty="0"/>
          </a:p>
          <a:p>
            <a:pPr lvl="2"/>
            <a:r>
              <a:rPr lang="it-IT" u="sng" dirty="0">
                <a:hlinkClick r:id="rId2"/>
              </a:rPr>
              <a:t>JVET-AI0176</a:t>
            </a:r>
            <a:r>
              <a:rPr lang="it-IT" dirty="0"/>
              <a:t>, </a:t>
            </a:r>
            <a:r>
              <a:rPr lang="it-IT" u="sng" dirty="0"/>
              <a:t>proponents:</a:t>
            </a:r>
            <a:r>
              <a:rPr lang="it-IT" dirty="0"/>
              <a:t> Y. Li, D. Rusanovskyy, M. Karczewicz (Qualcomm)</a:t>
            </a:r>
            <a:endParaRPr lang="en-DE" dirty="0"/>
          </a:p>
          <a:p>
            <a:pPr lvl="1"/>
            <a:r>
              <a:rPr lang="en-US" sz="2000" dirty="0"/>
              <a:t>EE1-2.2 – Block-size invariant implementation of HOP</a:t>
            </a:r>
            <a:endParaRPr lang="en-DE" sz="2000" dirty="0"/>
          </a:p>
          <a:p>
            <a:pPr lvl="2" hangingPunct="0"/>
            <a:r>
              <a:rPr lang="it-IT" u="sng" dirty="0">
                <a:hlinkClick r:id="rId3"/>
              </a:rPr>
              <a:t>JVET-AI0175</a:t>
            </a:r>
            <a:r>
              <a:rPr lang="it-IT" dirty="0"/>
              <a:t>, </a:t>
            </a:r>
            <a:r>
              <a:rPr lang="it-IT" u="sng" dirty="0"/>
              <a:t>proponents:</a:t>
            </a:r>
            <a:r>
              <a:rPr lang="it-IT" dirty="0"/>
              <a:t> Y. Li, D. Rusanovskyy, M. Karczewicz (Qualcomm)</a:t>
            </a:r>
            <a:endParaRPr lang="en-DE" dirty="0"/>
          </a:p>
          <a:p>
            <a:pPr lvl="1"/>
            <a:r>
              <a:rPr lang="en-US" sz="2000" dirty="0"/>
              <a:t>EE1-2.3 – Block based QP information in NN loop filters</a:t>
            </a:r>
            <a:endParaRPr lang="en-DE" sz="2000" dirty="0"/>
          </a:p>
          <a:p>
            <a:pPr lvl="2"/>
            <a:r>
              <a:rPr lang="fr-FR" u="sng" dirty="0">
                <a:hlinkClick r:id="rId4"/>
              </a:rPr>
              <a:t>JVET-AI0188</a:t>
            </a:r>
            <a:r>
              <a:rPr lang="de-DE" u="sng" dirty="0"/>
              <a:t>,</a:t>
            </a:r>
            <a:r>
              <a:rPr lang="de-DE" dirty="0"/>
              <a:t> </a:t>
            </a:r>
            <a:r>
              <a:rPr lang="it-IT" u="sng" dirty="0"/>
              <a:t>proponents</a:t>
            </a:r>
            <a:r>
              <a:rPr lang="fr-FR" u="sng" dirty="0"/>
              <a:t>:</a:t>
            </a:r>
            <a:r>
              <a:rPr lang="fr-FR" dirty="0"/>
              <a:t> </a:t>
            </a:r>
            <a:r>
              <a:rPr lang="fr-FR" dirty="0">
                <a:hlinkClick r:id="rId5"/>
              </a:rPr>
              <a:t>F. Galpin</a:t>
            </a:r>
            <a:r>
              <a:rPr lang="fr-FR" dirty="0"/>
              <a:t>, T. Poirier, T. Dumas, P. Bordes (</a:t>
            </a:r>
            <a:r>
              <a:rPr lang="fr-FR" dirty="0" err="1"/>
              <a:t>InterDigital</a:t>
            </a:r>
            <a:r>
              <a:rPr lang="fr-FR" dirty="0"/>
              <a:t>)</a:t>
            </a:r>
          </a:p>
          <a:p>
            <a:pPr lvl="0"/>
            <a:r>
              <a:rPr lang="en-US" sz="2000" b="1" dirty="0"/>
              <a:t>EE1-3: NN-inter prediction</a:t>
            </a:r>
            <a:endParaRPr lang="en-DE" sz="2000" b="1" dirty="0"/>
          </a:p>
          <a:p>
            <a:pPr lvl="1"/>
            <a:r>
              <a:rPr lang="en-US" sz="2000" dirty="0"/>
              <a:t>EE1-3.1 – RA/LDB Unified Reference Frame Synthesis for VVC Inter Coding </a:t>
            </a:r>
            <a:endParaRPr lang="en-DE" sz="2000" dirty="0"/>
          </a:p>
          <a:p>
            <a:pPr lvl="2"/>
            <a:r>
              <a:rPr lang="en-US" u="sng" dirty="0">
                <a:hlinkClick r:id="rId6"/>
              </a:rPr>
              <a:t>JVET-AI0089</a:t>
            </a:r>
            <a:r>
              <a:rPr lang="en-CA" dirty="0"/>
              <a:t>, </a:t>
            </a:r>
            <a:r>
              <a:rPr lang="en-US" u="sng" dirty="0"/>
              <a:t>proponents:</a:t>
            </a:r>
            <a:r>
              <a:rPr lang="en-US" dirty="0"/>
              <a:t> </a:t>
            </a:r>
            <a:r>
              <a:rPr lang="de-DE" u="sng" dirty="0">
                <a:hlinkClick r:id="rId7"/>
              </a:rPr>
              <a:t>Q. Qin</a:t>
            </a:r>
            <a:r>
              <a:rPr lang="de-DE" dirty="0"/>
              <a:t>, </a:t>
            </a:r>
            <a:r>
              <a:rPr lang="de-DE" u="sng" dirty="0">
                <a:hlinkClick r:id="rId8"/>
              </a:rPr>
              <a:t>C. Jung (Xidian Univ.)</a:t>
            </a:r>
            <a:endParaRPr lang="en-DE" dirty="0"/>
          </a:p>
          <a:p>
            <a:pPr lvl="0"/>
            <a:r>
              <a:rPr lang="en-US" sz="2000" b="1" dirty="0"/>
              <a:t>EE1-4: NN-super-resolution</a:t>
            </a:r>
            <a:endParaRPr lang="en-DE" sz="2000" b="1" dirty="0"/>
          </a:p>
          <a:p>
            <a:pPr lvl="1"/>
            <a:r>
              <a:rPr lang="en-US" sz="2000" dirty="0"/>
              <a:t>EE1-4.1 – Wavelet transform for super-resolution loss function</a:t>
            </a:r>
            <a:endParaRPr lang="en-DE" sz="2000" dirty="0"/>
          </a:p>
          <a:p>
            <a:pPr lvl="2" hangingPunct="0"/>
            <a:r>
              <a:rPr lang="en-US" u="sng" dirty="0">
                <a:hlinkClick r:id="rId9"/>
              </a:rPr>
              <a:t>JVET-AI0105</a:t>
            </a:r>
            <a:r>
              <a:rPr lang="en-CA" dirty="0"/>
              <a:t>, </a:t>
            </a:r>
            <a:r>
              <a:rPr lang="en-US" u="sng" dirty="0"/>
              <a:t>proponents:</a:t>
            </a:r>
            <a:r>
              <a:rPr lang="en-US" dirty="0"/>
              <a:t>  </a:t>
            </a:r>
            <a:r>
              <a:rPr lang="en-US" u="sng" dirty="0">
                <a:hlinkClick r:id="rId10"/>
              </a:rPr>
              <a:t>J. Ye</a:t>
            </a:r>
            <a:r>
              <a:rPr lang="en-US" dirty="0"/>
              <a:t>, K. Wu, </a:t>
            </a:r>
            <a:r>
              <a:rPr lang="en-US" u="sng" dirty="0">
                <a:hlinkClick r:id="rId11"/>
              </a:rPr>
              <a:t>Q. Liu(HUST)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32621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NNVC-10 NNSR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91069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90990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" y="365125"/>
            <a:ext cx="11847494" cy="1325563"/>
          </a:xfrm>
        </p:spPr>
        <p:txBody>
          <a:bodyPr/>
          <a:lstStyle/>
          <a:p>
            <a:r>
              <a:rPr lang="en-US" dirty="0"/>
              <a:t>EE1-4.1. Wavelet transform for super-resolution loss function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761750"/>
              </p:ext>
            </p:extLst>
          </p:nvPr>
        </p:nvGraphicFramePr>
        <p:xfrm>
          <a:off x="262210" y="1628627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D0549B-4A7B-4592-BB29-0E5F6AD1FAA8}"/>
              </a:ext>
            </a:extLst>
          </p:cNvPr>
          <p:cNvSpPr txBox="1"/>
          <p:nvPr/>
        </p:nvSpPr>
        <p:spPr>
          <a:xfrm>
            <a:off x="378873" y="3403600"/>
            <a:ext cx="165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Only re-training</a:t>
            </a:r>
            <a:endParaRPr lang="en-D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354860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NNVC-10.0 </a:t>
            </a:r>
            <a:r>
              <a:rPr lang="en-US" dirty="0"/>
              <a:t>NN-Intra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151795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NNIntra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78F78ED-41B2-48E1-B419-6231DB2026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404999" y="1619716"/>
            <a:ext cx="6248400" cy="34480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16071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232142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441861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16071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67640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33528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50292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67640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714286" r="-158247" b="-24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910714" r="-158247" b="-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E719FCD7-D477-46F6-BA97-D749AE79AFE9}"/>
              </a:ext>
            </a:extLst>
          </p:cNvPr>
          <p:cNvSpPr/>
          <p:nvPr/>
        </p:nvSpPr>
        <p:spPr>
          <a:xfrm>
            <a:off x="3545402" y="1722317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JVET-AI0130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89D40C-6942-4B63-B361-D6DB995C6287}"/>
              </a:ext>
            </a:extLst>
          </p:cNvPr>
          <p:cNvSpPr txBox="1"/>
          <p:nvPr/>
        </p:nvSpPr>
        <p:spPr>
          <a:xfrm>
            <a:off x="258762" y="2316713"/>
            <a:ext cx="44046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Only application rules are changed</a:t>
            </a:r>
          </a:p>
          <a:p>
            <a:pPr algn="ctr"/>
            <a:r>
              <a:rPr lang="en-US" sz="1200" i="1" dirty="0">
                <a:latin typeface="Cambria" panose="02040503050406030204" pitchFamily="18" charset="0"/>
                <a:ea typeface="Cambria" panose="02040503050406030204" pitchFamily="18" charset="0"/>
              </a:rPr>
              <a:t>for the c</a:t>
            </a:r>
            <a:r>
              <a:rPr lang="en-CA" sz="1200" i="1" dirty="0" err="1">
                <a:latin typeface="Cambria" panose="02040503050406030204" pitchFamily="18" charset="0"/>
                <a:ea typeface="Cambria" panose="02040503050406030204" pitchFamily="18" charset="0"/>
              </a:rPr>
              <a:t>ombination</a:t>
            </a:r>
            <a:r>
              <a:rPr lang="en-CA" sz="1200" i="1" dirty="0">
                <a:latin typeface="Cambria" panose="02040503050406030204" pitchFamily="18" charset="0"/>
                <a:ea typeface="Cambria" panose="02040503050406030204" pitchFamily="18" charset="0"/>
              </a:rPr>
              <a:t> of the NN-based intra prediction mode and ISP: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 only be split into 4 equal-sized sub-partitions for both prediction and {transform coding, entropy coding of quantized transform coefficients}. For instance, a 8x8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into 2 4x8 sub-partitions for prediction and 4 2x8 sub-partitions for {transform coding, entropy coding of quantized transform coefficients}.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 sub-partition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cannot have a dimension strictly smaller than 4. For instance, a 4x16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via ISP into 4 1x16 sub-partitions.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At least one of the two dimensions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 equal to 4.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belong to a CU in separate tree.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/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Loss-function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400">
                          <a:latin typeface="Cambria Math" panose="02040503050406030204" pitchFamily="18" charset="0"/>
                        </a:rPr>
                        <m:t>ℒ</m:t>
                      </m:r>
                      <m:d>
                        <m:dPr>
                          <m:ctrlPr>
                            <a:rPr lang="en-DE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;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SATD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DE" sz="1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  <a:blipFill>
                <a:blip r:embed="rId5"/>
                <a:stretch>
                  <a:fillRect l="-416" t="-144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4142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BD5B-D1DC-4773-88DB-BA8B619D6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NNVC-9 available tools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93432-3BA9-4A81-AE7D-8ADA2C79A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28208"/>
              </p:ext>
            </p:extLst>
          </p:nvPr>
        </p:nvGraphicFramePr>
        <p:xfrm>
          <a:off x="553528" y="1690688"/>
          <a:ext cx="7822720" cy="2804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5680">
                  <a:extLst>
                    <a:ext uri="{9D8B030D-6E8A-4147-A177-3AD203B41FA5}">
                      <a16:colId xmlns:a16="http://schemas.microsoft.com/office/drawing/2014/main" val="392793865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1382692214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73849950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25033454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total 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746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5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796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806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477.3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1450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221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466.2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099866"/>
                  </a:ext>
                </a:extLst>
              </a:tr>
              <a:tr h="2475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261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94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7.89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394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1517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80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low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4.88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291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1333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56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179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39901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2E86E55-DC7D-4862-9586-791E973A38A2}"/>
              </a:ext>
            </a:extLst>
          </p:cNvPr>
          <p:cNvSpPr txBox="1"/>
          <p:nvPr/>
        </p:nvSpPr>
        <p:spPr>
          <a:xfrm>
            <a:off x="3795623" y="6418053"/>
            <a:ext cx="3144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  <a:highlight>
                  <a:srgbClr val="FFFF00"/>
                </a:highlight>
              </a:rPr>
              <a:t>Double check with Frank Galpin</a:t>
            </a:r>
            <a:endParaRPr lang="en-DE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ED51C-3A28-487D-B032-05D3F07EDC31}"/>
              </a:ext>
            </a:extLst>
          </p:cNvPr>
          <p:cNvSpPr txBox="1"/>
          <p:nvPr/>
        </p:nvSpPr>
        <p:spPr>
          <a:xfrm>
            <a:off x="8271478" y="86742"/>
            <a:ext cx="392011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Information from NNVC SW coordinator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06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/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1BDE07-6ABF-4F32-982C-27DE762057C1}"/>
              </a:ext>
            </a:extLst>
          </p:cNvPr>
          <p:cNvSpPr txBox="1"/>
          <p:nvPr/>
        </p:nvSpPr>
        <p:spPr>
          <a:xfrm>
            <a:off x="10465240" y="39608"/>
            <a:ext cx="164314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For comparison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319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7939"/>
              </p:ext>
            </p:extLst>
          </p:nvPr>
        </p:nvGraphicFramePr>
        <p:xfrm>
          <a:off x="4517041" y="548640"/>
          <a:ext cx="7385150" cy="591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NNVC-9.1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8291%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6863%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5844%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3691%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5427%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NNVC-9.1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LOP3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LOP4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522172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3194%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3005%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2395%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1808%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546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</a:t>
            </a:r>
            <a:r>
              <a:rPr lang="en-US" dirty="0">
                <a:solidFill>
                  <a:srgbClr val="0070C0"/>
                </a:solidFill>
              </a:rPr>
              <a:t>HOP</a:t>
            </a:r>
            <a:endParaRPr lang="en-DE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87875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NNLF- HOP5 (option)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NNLF-LOP4 (default),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752838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131372%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117932%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115538%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98690%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114132%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87883%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51677%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108842%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92539%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85823%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97164%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93252%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56653%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103774%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79847%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77418%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52916%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87647%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76656%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47074%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64025%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1352900-EA6B-4FEA-A8CA-4E1714E820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741011"/>
              </p:ext>
            </p:extLst>
          </p:nvPr>
        </p:nvGraphicFramePr>
        <p:xfrm>
          <a:off x="2526465" y="4771231"/>
          <a:ext cx="9144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Macro-Enabled Worksheet" showAsIcon="1" r:id="rId3" imgW="914400" imgH="792360" progId="Excel.SheetMacroEnabled.12">
                  <p:embed/>
                </p:oleObj>
              </mc:Choice>
              <mc:Fallback>
                <p:oleObj name="Macro-Enabled Worksheet" showAsIcon="1" r:id="rId3" imgW="914400" imgH="79236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6465" y="4771231"/>
                        <a:ext cx="9144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552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</a:t>
            </a:r>
            <a:r>
              <a:rPr lang="en-US" dirty="0">
                <a:solidFill>
                  <a:srgbClr val="0070C0"/>
                </a:solidFill>
              </a:rPr>
              <a:t>VLOP</a:t>
            </a:r>
            <a:endParaRPr lang="en-DE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87875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NNLF- VLOP (option)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NNLF-LOP4 (default), HOP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205354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99CE0F9-C2B7-4F06-A7C2-06855B8A8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179661"/>
              </p:ext>
            </p:extLst>
          </p:nvPr>
        </p:nvGraphicFramePr>
        <p:xfrm>
          <a:off x="3023937" y="4771230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Macro-Enabled Worksheet" showAsIcon="1" r:id="rId3" imgW="914400" imgH="792360" progId="Excel.SheetMacroEnabled.12">
                  <p:embed/>
                </p:oleObj>
              </mc:Choice>
              <mc:Fallback>
                <p:oleObj name="Macro-Enabled Worksheet" showAsIcon="1" r:id="rId3" imgW="914400" imgH="79236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3937" y="4771230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4006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921AA9-3ECD-4056-9B48-B147E74598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1A5B9-F81E-4BCE-B940-9983D63C40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7655</Words>
  <Application>Microsoft Office PowerPoint</Application>
  <PresentationFormat>Widescreen</PresentationFormat>
  <Paragraphs>2380</Paragraphs>
  <Slides>32</Slides>
  <Notes>0</Notes>
  <HiddenSlides>2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DengXian</vt:lpstr>
      <vt:lpstr>SimSun</vt:lpstr>
      <vt:lpstr>Arial</vt:lpstr>
      <vt:lpstr>Calibri</vt:lpstr>
      <vt:lpstr>Calibri Light</vt:lpstr>
      <vt:lpstr>Cambria</vt:lpstr>
      <vt:lpstr>Cambria Math</vt:lpstr>
      <vt:lpstr>Courier New</vt:lpstr>
      <vt:lpstr>Microsoft Sans Serif</vt:lpstr>
      <vt:lpstr>Symbol</vt:lpstr>
      <vt:lpstr>Times New Roman</vt:lpstr>
      <vt:lpstr>Office Theme</vt:lpstr>
      <vt:lpstr>Macro-Enabled Worksheet</vt:lpstr>
      <vt:lpstr>JVET-AJ2023: Exploration Experiments on Neural Network-based Video Coding (EE1)</vt:lpstr>
      <vt:lpstr>List of EE1 tests (1/2)</vt:lpstr>
      <vt:lpstr>List of EE1 tests (2/2)</vt:lpstr>
      <vt:lpstr>NNVC-9 available tools</vt:lpstr>
      <vt:lpstr>EE1 anchor</vt:lpstr>
      <vt:lpstr>EE1 anchor</vt:lpstr>
      <vt:lpstr>EE1 anchor</vt:lpstr>
      <vt:lpstr>EE1 HOP</vt:lpstr>
      <vt:lpstr>EE1 VLOP</vt:lpstr>
      <vt:lpstr>NNVC tools combination performance</vt:lpstr>
      <vt:lpstr>EE1-1: LOP and VLOP in-loop filter </vt:lpstr>
      <vt:lpstr>LOP and VLOP NN-filters (NNVC-10)</vt:lpstr>
      <vt:lpstr>EE1-1.1  – Partial Convolution and Over-Parameterization</vt:lpstr>
      <vt:lpstr>EE1-1.2 – Simplified residual groups with attention </vt:lpstr>
      <vt:lpstr>EE1-1.3 – NN in-loop filters using early cropping </vt:lpstr>
      <vt:lpstr>EE1-1.4 – Reduced complexity input feature extraction for LOP &amp; VLOP </vt:lpstr>
      <vt:lpstr>EE1-1.5 – LOP filter with multiscale blocks </vt:lpstr>
      <vt:lpstr>EE1-1.5 – LOP filter with multiscale blocks </vt:lpstr>
      <vt:lpstr>EE1-2: HOP in-loop filter </vt:lpstr>
      <vt:lpstr>PowerPoint Presentation</vt:lpstr>
      <vt:lpstr>HOP architecture - Attention block</vt:lpstr>
      <vt:lpstr>EE1-2.1 Attention in all BBB</vt:lpstr>
      <vt:lpstr>EE1-2.1 Transformer &amp; luma-chroma balance</vt:lpstr>
      <vt:lpstr>EE1-2.2 Block-size invariant implementation of HOP</vt:lpstr>
      <vt:lpstr>Attention block</vt:lpstr>
      <vt:lpstr>EE1-2.3 Block based QP information in NN loop filters</vt:lpstr>
      <vt:lpstr>EE1-3: NN-inter prediction</vt:lpstr>
      <vt:lpstr>EE1-3.1 – RA/LDB Unified Reference Frame Synthesis for VVC Inter Coding</vt:lpstr>
      <vt:lpstr>EE1-4: NN-super-resolution</vt:lpstr>
      <vt:lpstr>NNVC-10 NNSR</vt:lpstr>
      <vt:lpstr>EE1-4.1. Wavelet transform for super-resolution loss function</vt:lpstr>
      <vt:lpstr>NNVC-10.0 NN-Intra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435</cp:revision>
  <dcterms:created xsi:type="dcterms:W3CDTF">2023-04-21T07:22:16Z</dcterms:created>
  <dcterms:modified xsi:type="dcterms:W3CDTF">2024-10-07T08:57:05Z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  <property fmtid="{D5CDD505-2E9C-101B-9397-08002B2CF9AE}" pid="6" name="MSIP_Label_4d2f777e-4347-4fc6-823a-b44ab313546a_Enabled">
    <vt:lpwstr>true</vt:lpwstr>
  </property>
  <property fmtid="{D5CDD505-2E9C-101B-9397-08002B2CF9AE}" pid="7" name="MSIP_Label_4d2f777e-4347-4fc6-823a-b44ab313546a_SetDate">
    <vt:lpwstr>2024-07-11T02:32:16Z</vt:lpwstr>
  </property>
  <property fmtid="{D5CDD505-2E9C-101B-9397-08002B2CF9AE}" pid="8" name="MSIP_Label_4d2f777e-4347-4fc6-823a-b44ab313546a_Method">
    <vt:lpwstr>Standard</vt:lpwstr>
  </property>
  <property fmtid="{D5CDD505-2E9C-101B-9397-08002B2CF9AE}" pid="9" name="MSIP_Label_4d2f777e-4347-4fc6-823a-b44ab313546a_Name">
    <vt:lpwstr>Non-Public</vt:lpwstr>
  </property>
  <property fmtid="{D5CDD505-2E9C-101B-9397-08002B2CF9AE}" pid="10" name="MSIP_Label_4d2f777e-4347-4fc6-823a-b44ab313546a_SiteId">
    <vt:lpwstr>e351b779-f6d5-4e50-8568-80e922d180ae</vt:lpwstr>
  </property>
  <property fmtid="{D5CDD505-2E9C-101B-9397-08002B2CF9AE}" pid="11" name="MSIP_Label_4d2f777e-4347-4fc6-823a-b44ab313546a_ActionId">
    <vt:lpwstr>d2d415a8-da43-404b-b1f2-179746458103</vt:lpwstr>
  </property>
  <property fmtid="{D5CDD505-2E9C-101B-9397-08002B2CF9AE}" pid="12" name="MSIP_Label_4d2f777e-4347-4fc6-823a-b44ab313546a_ContentBits">
    <vt:lpwstr>0</vt:lpwstr>
  </property>
</Properties>
</file>