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3" r:id="rId5"/>
    <p:sldId id="259" r:id="rId6"/>
    <p:sldId id="261" r:id="rId7"/>
    <p:sldId id="258" r:id="rId8"/>
    <p:sldId id="264" r:id="rId9"/>
    <p:sldId id="265" r:id="rId10"/>
    <p:sldId id="26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2BD11D-1699-4F51-9AB1-C27B077C62C3}" v="6" dt="2024-08-06T12:59:47.8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706" autoAdjust="0"/>
  </p:normalViewPr>
  <p:slideViewPr>
    <p:cSldViewPr snapToGrid="0">
      <p:cViewPr varScale="1">
        <p:scale>
          <a:sx n="158" d="100"/>
          <a:sy n="158" d="100"/>
        </p:scale>
        <p:origin x="29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4CAC5-D1DD-47AF-4A4B-B70239FE96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483D38-7D26-5087-DB89-230DACDDD2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AA26C9-C238-0CFF-2639-D93BDD230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ECEEA7-2E66-7BED-47BE-5FC925F81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463520-7975-9586-09BF-95583AB81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396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1B217-7ECC-A0A3-0D0D-F8B1CFB47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C8CEAA-F04D-0670-3C37-2EB0AE529F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33A4EF-1EFC-106D-A190-E62E9E8BA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C7562-850E-337C-FBF4-98BA0F8E5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0F24C4-869D-C763-0470-65A566033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587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B5E500-4EB9-2262-EFC9-7397B5B0AC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C123E2-BAD7-52F2-E235-6197F179C5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ACEA6B-49DD-2045-8FD5-64B7B2295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03BFD-5684-9513-4E8D-58D50D29E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C3FF5-BF3D-1E3C-846E-CFD87233A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480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838BC-59C3-7CED-1882-B2986BA5E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DDD58-1601-7023-2225-63F58CA267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C1F84D-0813-E1AA-618E-DAFD141FA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6F2C37-847F-3B87-2499-89A7CF728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8F69C-FC69-A612-9408-45976F488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04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46B65-6AC7-490B-962B-9F57B9512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0CB536-5F99-16CC-7BFB-24F7A69A8D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EC309D-42DF-8096-781D-E54B800C1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A13F6C-0195-E23C-DF7D-52AD75CB2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DF1887-3500-9F35-8181-5DFC6C712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307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EC462-3089-D991-F543-192D29754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0E57F2-A104-4BA3-EE7F-C00807FE31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DBBFD0-81A0-3085-5CC9-A3F41A9359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B526DF-AA8F-4114-CFD8-80F35ED2D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26F84F-5BD8-F91C-FED7-A0F0A2F80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D547ED-2577-EE96-980A-DB244D6E6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917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742ED9-222B-FE6F-D8BF-B3919744F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8587CF-8EEF-CC9E-8818-C0991701E3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87D4E2-2D12-DF34-04E6-4BC761071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0F3350-2871-41F5-FF67-7AA4F9C2C7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BE7F95-4B8C-AE3B-1906-A293FD5DEF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386A00-15AC-4235-2988-558AE9F9F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7C40A1-E141-F3FF-B164-D16E26951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C5B3365-2C6B-CBE6-D2A1-426754218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022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A80BD-B42C-75E6-D87E-469289C7E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1C2DF8-7C2A-F315-994A-7BFF7671D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C399F9-3C3E-338B-810E-10B3A4FE7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ACB26A-4E65-621A-CFF3-4507FE5A3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144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085BBF-9A98-2E04-0313-E95740206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44C864-AE6A-B809-EF8E-A8605AE8E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600248-E3D6-8593-2BE8-8EEF26337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300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7E6A7-AB62-22FD-B100-DEDA40605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447EEF-A488-5058-4C27-FD3D7E66AF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32D934-B7C0-204F-BA3A-992398407B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9B7551-7412-BF57-EE7A-428D7F8C5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142946-156B-01EC-CA08-C69FFB392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84D2E3-D866-AA97-70EA-292EF4359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815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D3842-CE76-023E-33B6-5FD3E8B30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2343FA-DFD6-850F-E5FA-8805B5D9AF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559FFE-40DF-514F-0414-D32C2E9FD4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B3DD09-88B3-AF57-78EA-9CC96DA89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7A250-F826-45C8-B73D-78CFC772F1F7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FC0FDE-0A7A-48EF-F86B-24129D5DD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BDDDC8-708C-2817-213D-88D12FEFE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314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152460-190F-13C2-82EF-E64853341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9BDE25-711A-926E-5406-2CA6407F33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003203-09B6-95A6-72BF-332E2F6D72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B87A250-F826-45C8-B73D-78CFC772F1F7}" type="datetimeFigureOut">
              <a:rPr lang="en-US" smtClean="0"/>
              <a:t>8/6/2024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36FA2D-A053-AEE4-2E68-F8F2DA76A0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AE26C8-0833-5F3A-4C32-9FFA8A1677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22CEBA-6307-4410-925E-5FC5C5434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920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B9639-E13C-24B0-800F-BC67D17B52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Telco AhG11/AhG14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8C0920-7418-34CC-034A-BD2A82EB89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2024/08/06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AhG14 </a:t>
            </a:r>
          </a:p>
        </p:txBody>
      </p:sp>
    </p:spTree>
    <p:extLst>
      <p:ext uri="{BB962C8B-B14F-4D97-AF65-F5344CB8AC3E}">
        <p14:creationId xmlns:p14="http://schemas.microsoft.com/office/powerpoint/2010/main" val="13539369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F56E3-84D3-FD48-F8D0-2BA150E46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1925"/>
            <a:ext cx="10515600" cy="67627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JVET-AH0120 dataset – HOP3 training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E90CB96-12FB-0909-3B45-57746998C6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377343"/>
              </p:ext>
            </p:extLst>
          </p:nvPr>
        </p:nvGraphicFramePr>
        <p:xfrm>
          <a:off x="63500" y="1097492"/>
          <a:ext cx="6032500" cy="1781175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1004149075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321780705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74636492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756703316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2410666416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2431286552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1065369512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1520766152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173434927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65867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4354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77306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50126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C7CE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C7CE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C7CE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C7CE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BFBFBF"/>
                        </a:solidFill>
                        <a:effectLst/>
                        <a:highlight>
                          <a:srgbClr val="FFC7CE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BFBFBF"/>
                        </a:solidFill>
                        <a:effectLst/>
                        <a:highlight>
                          <a:srgbClr val="FFC7CE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3690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2461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0432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44153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4533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18327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955898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F574D7B-52BA-782B-0A3D-82DD63088A16}"/>
              </a:ext>
            </a:extLst>
          </p:cNvPr>
          <p:cNvSpPr txBox="1"/>
          <p:nvPr/>
        </p:nvSpPr>
        <p:spPr>
          <a:xfrm>
            <a:off x="423332" y="3666067"/>
            <a:ext cx="98382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Test:</a:t>
            </a:r>
          </a:p>
          <a:p>
            <a:pPr marL="285750" indent="-285750">
              <a:buFontTx/>
              <a:buChar char="-"/>
            </a:pPr>
            <a:r>
              <a:rPr lang="en-US" dirty="0"/>
              <a:t>Use NNVC-9.1</a:t>
            </a:r>
          </a:p>
          <a:p>
            <a:pPr marL="285750" indent="-285750">
              <a:buFontTx/>
              <a:buChar char="-"/>
            </a:pPr>
            <a:r>
              <a:rPr lang="en-US" dirty="0"/>
              <a:t>Int16 version</a:t>
            </a:r>
          </a:p>
          <a:p>
            <a:pPr marL="285750" indent="-285750">
              <a:buFontTx/>
              <a:buChar char="-"/>
            </a:pPr>
            <a:r>
              <a:rPr lang="en-US" dirty="0"/>
              <a:t>CTC dataset vs CTC+JVET-AH0120 dataset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r>
              <a:rPr lang="en-US" dirty="0"/>
              <a:t>Slight loss, except in class F (JVET-AH0120 contains more SC)</a:t>
            </a:r>
          </a:p>
          <a:p>
            <a:r>
              <a:rPr lang="en-US" dirty="0"/>
              <a:t>Our dataset is likely still too small?</a:t>
            </a:r>
          </a:p>
        </p:txBody>
      </p:sp>
    </p:spTree>
    <p:extLst>
      <p:ext uri="{BB962C8B-B14F-4D97-AF65-F5344CB8AC3E}">
        <p14:creationId xmlns:p14="http://schemas.microsoft.com/office/powerpoint/2010/main" val="1842372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FEF1B-4333-E1FF-5F42-A4C3DE411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109" y="88570"/>
            <a:ext cx="4534989" cy="145256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NNVC-10 integration status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EE25D4A2-DA6B-CD92-7D73-DA66CA75A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2163" y="18176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</a:b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 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DCB6F1D-56E8-8D85-21D4-99AE1CEF6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921470"/>
              </p:ext>
            </p:extLst>
          </p:nvPr>
        </p:nvGraphicFramePr>
        <p:xfrm>
          <a:off x="5658442" y="53734"/>
          <a:ext cx="6254886" cy="66559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2606">
                  <a:extLst>
                    <a:ext uri="{9D8B030D-6E8A-4147-A177-3AD203B41FA5}">
                      <a16:colId xmlns:a16="http://schemas.microsoft.com/office/drawing/2014/main" val="2012162309"/>
                    </a:ext>
                  </a:extLst>
                </a:gridCol>
                <a:gridCol w="965915">
                  <a:extLst>
                    <a:ext uri="{9D8B030D-6E8A-4147-A177-3AD203B41FA5}">
                      <a16:colId xmlns:a16="http://schemas.microsoft.com/office/drawing/2014/main" val="1564745852"/>
                    </a:ext>
                  </a:extLst>
                </a:gridCol>
                <a:gridCol w="1177945">
                  <a:extLst>
                    <a:ext uri="{9D8B030D-6E8A-4147-A177-3AD203B41FA5}">
                      <a16:colId xmlns:a16="http://schemas.microsoft.com/office/drawing/2014/main" val="3905618556"/>
                    </a:ext>
                  </a:extLst>
                </a:gridCol>
                <a:gridCol w="2968420">
                  <a:extLst>
                    <a:ext uri="{9D8B030D-6E8A-4147-A177-3AD203B41FA5}">
                      <a16:colId xmlns:a16="http://schemas.microsoft.com/office/drawing/2014/main" val="3157769003"/>
                    </a:ext>
                  </a:extLst>
                </a:gridCol>
              </a:tblGrid>
              <a:tr h="200354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300" b="1" u="none" strike="noStrike" dirty="0">
                          <a:effectLst/>
                        </a:rPr>
                        <a:t>status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300" b="1" u="none" strike="noStrike" dirty="0">
                          <a:effectLst/>
                        </a:rPr>
                        <a:t>contribution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300" b="1" u="none" strike="noStrike" dirty="0">
                          <a:effectLst/>
                        </a:rPr>
                        <a:t>MR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300" b="1" u="none" strike="noStrike" dirty="0">
                          <a:effectLst/>
                        </a:rPr>
                        <a:t>topic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3381867153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JVET-AI0053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93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 err="1">
                          <a:effectLst/>
                        </a:rPr>
                        <a:t>reducemean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601900939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104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</a:rPr>
                        <a:t>better support for experimental layers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extLst>
                  <a:ext uri="{0D108BD9-81ED-4DB2-BD59-A6C34878D82A}">
                    <a16:rowId xmlns:a16="http://schemas.microsoft.com/office/drawing/2014/main" val="2034526460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review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JVET-AI0053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95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 err="1">
                          <a:effectLst/>
                        </a:rPr>
                        <a:t>batchnorm</a:t>
                      </a:r>
                      <a:r>
                        <a:rPr lang="en-US" sz="1300" u="none" strike="noStrike" dirty="0">
                          <a:effectLst/>
                        </a:rPr>
                        <a:t> in experimental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extLst>
                  <a:ext uri="{0D108BD9-81ED-4DB2-BD59-A6C34878D82A}">
                    <a16:rowId xmlns:a16="http://schemas.microsoft.com/office/drawing/2014/main" val="3436488706"/>
                  </a:ext>
                </a:extLst>
              </a:tr>
              <a:tr h="224746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JVET-AI0057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88, 89, 90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</a:rPr>
                        <a:t>SADL update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2960005442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JVET-AI0074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245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</a:rPr>
                        <a:t>encoder </a:t>
                      </a:r>
                      <a:r>
                        <a:rPr lang="en-US" sz="1300" u="none" strike="noStrike" dirty="0" err="1">
                          <a:effectLst/>
                        </a:rPr>
                        <a:t>stategy</a:t>
                      </a:r>
                      <a:r>
                        <a:rPr lang="en-US" sz="1300" u="none" strike="noStrike" dirty="0">
                          <a:effectLst/>
                        </a:rPr>
                        <a:t>, new NNSR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550798897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JVET-AI0107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239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 err="1">
                          <a:effectLst/>
                        </a:rPr>
                        <a:t>vlop</a:t>
                      </a:r>
                      <a:r>
                        <a:rPr lang="en-US" sz="1300" u="none" strike="noStrike" dirty="0">
                          <a:effectLst/>
                        </a:rPr>
                        <a:t> lop3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724517883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JVET-AI0111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244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</a:rPr>
                        <a:t>LOP3 adaptive models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1802843895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JVET-AI0111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</a:rPr>
                        <a:t>LOP3 adaptive code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extLst>
                  <a:ext uri="{0D108BD9-81ED-4DB2-BD59-A6C34878D82A}">
                    <a16:rowId xmlns:a16="http://schemas.microsoft.com/office/drawing/2014/main" val="3656841377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JVET-AI0124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242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reference images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2578211528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conditional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JVET-AI0130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</a:rPr>
                        <a:t>260</a:t>
                      </a: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NN intra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180263242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JVET-AI0157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VLOP adapt models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3793948586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</a:rPr>
                        <a:t>DONE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JVET-AI0157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 dirty="0">
                          <a:effectLst/>
                        </a:rPr>
                        <a:t>VLOP adapt code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extLst>
                  <a:ext uri="{0D108BD9-81ED-4DB2-BD59-A6C34878D82A}">
                    <a16:rowId xmlns:a16="http://schemas.microsoft.com/office/drawing/2014/main" val="4256167330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JVET-AI0172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237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HOP5 code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3038285805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JVET-AI0172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HOP5 model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3398839334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</a:rPr>
                        <a:t>review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JVET-0174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91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</a:rPr>
                        <a:t>2x2 conv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389708672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JVET-0155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238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Fix issue 94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2508579845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JVET-AI0230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254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fix for palette mode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extLst>
                  <a:ext uri="{0D108BD9-81ED-4DB2-BD59-A6C34878D82A}">
                    <a16:rowId xmlns:a16="http://schemas.microsoft.com/office/drawing/2014/main" val="2919728488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236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fix issue 93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4153442725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235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clang build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2872338619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97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fix converter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130354424"/>
                  </a:ext>
                </a:extLst>
              </a:tr>
              <a:tr h="22172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review/cancel?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101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</a:rPr>
                        <a:t>dump issue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1229815381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100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slicing 2D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216351487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99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min/max constant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2923496395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98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min/max quantization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253115770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96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handle single mutable input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262710875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92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more speedup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1402582277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in progress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JVET-AI0095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>
                          <a:effectLst/>
                        </a:rPr>
                        <a:t>62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300" u="none" strike="noStrike" dirty="0">
                          <a:effectLst/>
                        </a:rPr>
                        <a:t>padding 0 0 support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extLst>
                  <a:ext uri="{0D108BD9-81ED-4DB2-BD59-A6C34878D82A}">
                    <a16:rowId xmlns:a16="http://schemas.microsoft.com/office/drawing/2014/main" val="1755328466"/>
                  </a:ext>
                </a:extLst>
              </a:tr>
              <a:tr h="27319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300" u="none" strike="noStrike">
                          <a:effectLst/>
                        </a:rPr>
                        <a:t>JVET-AI0095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102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300" u="none" strike="noStrike">
                          <a:effectLst/>
                        </a:rPr>
                        <a:t>extended slicing support for JVET-AI0095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6580" marR="6580" marT="6580" marB="0" anchor="ctr"/>
                </a:tc>
                <a:extLst>
                  <a:ext uri="{0D108BD9-81ED-4DB2-BD59-A6C34878D82A}">
                    <a16:rowId xmlns:a16="http://schemas.microsoft.com/office/drawing/2014/main" val="3925429800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DONE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 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107 SADL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prelu extension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580" marR="6580" marT="6580" marB="0" anchor="b"/>
                </a:tc>
                <a:extLst>
                  <a:ext uri="{0D108BD9-81ED-4DB2-BD59-A6C34878D82A}">
                    <a16:rowId xmlns:a16="http://schemas.microsoft.com/office/drawing/2014/main" val="191111649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DONE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 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258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fix encoding errors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580" marR="6580" marT="6580" marB="0" anchor="b"/>
                </a:tc>
                <a:extLst>
                  <a:ext uri="{0D108BD9-81ED-4DB2-BD59-A6C34878D82A}">
                    <a16:rowId xmlns:a16="http://schemas.microsoft.com/office/drawing/2014/main" val="873871416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??</a:t>
                      </a: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JVET-AH0120</a:t>
                      </a: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217</a:t>
                      </a:r>
                    </a:p>
                  </a:txBody>
                  <a:tcPr marL="6580" marR="6580" marT="65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Dataset JVET-AH0120 files</a:t>
                      </a:r>
                    </a:p>
                  </a:txBody>
                  <a:tcPr marL="6580" marR="6580" marT="6580" marB="0" anchor="b"/>
                </a:tc>
                <a:extLst>
                  <a:ext uri="{0D108BD9-81ED-4DB2-BD59-A6C34878D82A}">
                    <a16:rowId xmlns:a16="http://schemas.microsoft.com/office/drawing/2014/main" val="2475453289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D069BA2-0CD0-844D-FF3A-5EECA517A451}"/>
              </a:ext>
            </a:extLst>
          </p:cNvPr>
          <p:cNvSpPr txBox="1"/>
          <p:nvPr/>
        </p:nvSpPr>
        <p:spPr>
          <a:xfrm>
            <a:off x="78378" y="1817688"/>
            <a:ext cx="5486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/>
              <a:t>integration for anchors is over</a:t>
            </a:r>
          </a:p>
          <a:p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Some MR needed for EE1 still in review on SADL side (but not blocking EE1 code)</a:t>
            </a:r>
          </a:p>
          <a:p>
            <a:endParaRPr lang="en-US" dirty="0"/>
          </a:p>
          <a:p>
            <a:endParaRPr lang="en-US" b="1" dirty="0"/>
          </a:p>
          <a:p>
            <a:pPr marL="285750" indent="-285750">
              <a:buFontTx/>
              <a:buChar char="-"/>
            </a:pPr>
            <a:r>
              <a:rPr lang="en-US" b="1" dirty="0"/>
              <a:t>Note: </a:t>
            </a:r>
            <a:r>
              <a:rPr lang="en-US" dirty="0"/>
              <a:t>tested version had NNSR bug which might activate RPR for some sequences. A new run is in progress.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518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FA97E-5550-545B-220D-A903DC44B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1675"/>
          </a:xfrm>
        </p:spPr>
        <p:txBody>
          <a:bodyPr/>
          <a:lstStyle/>
          <a:p>
            <a:pPr algn="ctr"/>
            <a:r>
              <a:rPr lang="en-US" dirty="0"/>
              <a:t>SADL integration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CACA06-DB32-2FA1-E114-F4417C64C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5242"/>
            <a:ext cx="10832432" cy="4941721"/>
          </a:xfrm>
        </p:spPr>
        <p:txBody>
          <a:bodyPr>
            <a:normAutofit/>
          </a:bodyPr>
          <a:lstStyle/>
          <a:p>
            <a:r>
              <a:rPr lang="en-US" sz="2400" dirty="0"/>
              <a:t>SADL now has an official “experimental” branch to put layers with missing/undefined/non-standard integer version. </a:t>
            </a:r>
          </a:p>
          <a:p>
            <a:pPr lvl="1"/>
            <a:r>
              <a:rPr lang="en-US" sz="2000" dirty="0" err="1"/>
              <a:t>softmax</a:t>
            </a:r>
            <a:r>
              <a:rPr lang="en-US" sz="2000" dirty="0"/>
              <a:t>, </a:t>
            </a:r>
          </a:p>
          <a:p>
            <a:pPr lvl="1"/>
            <a:r>
              <a:rPr lang="en-US" sz="2000" dirty="0"/>
              <a:t>sigmoid, </a:t>
            </a:r>
          </a:p>
          <a:p>
            <a:pPr lvl="1"/>
            <a:r>
              <a:rPr lang="en-US" sz="2000" dirty="0" err="1"/>
              <a:t>batchnorm</a:t>
            </a:r>
            <a:r>
              <a:rPr lang="en-US" sz="2000" dirty="0"/>
              <a:t>.</a:t>
            </a:r>
          </a:p>
          <a:p>
            <a:r>
              <a:rPr lang="en-US" sz="2400" dirty="0"/>
              <a:t>Current results tested with few commits ago. More speedup expected (10%?)</a:t>
            </a:r>
          </a:p>
          <a:p>
            <a:r>
              <a:rPr lang="en-US" sz="2400" dirty="0"/>
              <a:t>JVET-AI0095:</a:t>
            </a:r>
          </a:p>
          <a:p>
            <a:pPr lvl="1"/>
            <a:r>
              <a:rPr lang="en-US" sz="2000" dirty="0"/>
              <a:t>support for padding 0 and slicing allows to implement the model</a:t>
            </a:r>
          </a:p>
          <a:p>
            <a:pPr lvl="1"/>
            <a:r>
              <a:rPr lang="en-US" sz="2000" dirty="0"/>
              <a:t>Correction on border peeling needs more study (do not impact results, just slight error on MAC count)</a:t>
            </a:r>
          </a:p>
        </p:txBody>
      </p:sp>
    </p:spTree>
    <p:extLst>
      <p:ext uri="{BB962C8B-B14F-4D97-AF65-F5344CB8AC3E}">
        <p14:creationId xmlns:p14="http://schemas.microsoft.com/office/powerpoint/2010/main" val="3171602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9C0D-477F-786A-C257-63BF88FF9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933" y="0"/>
            <a:ext cx="10515600" cy="734748"/>
          </a:xfrm>
        </p:spPr>
        <p:txBody>
          <a:bodyPr/>
          <a:lstStyle/>
          <a:p>
            <a:pPr algn="ctr"/>
            <a:r>
              <a:rPr lang="en-US" dirty="0"/>
              <a:t>NNVC-10 VTM vs NNVC-10 (LOP3)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E1F08A-F0F6-6598-D403-F3D8EFE5645E}"/>
              </a:ext>
            </a:extLst>
          </p:cNvPr>
          <p:cNvGraphicFramePr>
            <a:graphicFrameLocks noGrp="1"/>
          </p:cNvGraphicFramePr>
          <p:nvPr/>
        </p:nvGraphicFramePr>
        <p:xfrm>
          <a:off x="4231" y="616210"/>
          <a:ext cx="6032500" cy="3886200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3028775239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1330411902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644434082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864471927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1965560759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1241930510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178808760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2075999933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113689082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97292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92522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66531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8483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07008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35457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-6.50%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-7.53%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78937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2117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53506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-6.62%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-11.80%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6238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-3.57%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-6.71%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87269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46943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61938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21401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4550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55257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64319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36600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86062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-5.34%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1794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3776%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88529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04761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81420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-4.84%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-6.83%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73200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97AD418-31B8-D55A-2E69-BC9226DB13E0}"/>
              </a:ext>
            </a:extLst>
          </p:cNvPr>
          <p:cNvGraphicFramePr>
            <a:graphicFrameLocks noGrp="1"/>
          </p:cNvGraphicFramePr>
          <p:nvPr/>
        </p:nvGraphicFramePr>
        <p:xfrm>
          <a:off x="65615" y="4592368"/>
          <a:ext cx="6032500" cy="1781175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1281920526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52528760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143960745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50878420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2537512718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4180996464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2995786102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1704340841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281844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75211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69997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00960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7915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45301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-5.78%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2191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-6.67%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-7.87%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-13.76%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799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-8.80%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-10.38%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-13.58%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2583%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03469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74709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-7.22%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39615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-7.87%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381578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C45B3F7-80BE-97FA-586D-F0D751907289}"/>
              </a:ext>
            </a:extLst>
          </p:cNvPr>
          <p:cNvGraphicFramePr>
            <a:graphicFrameLocks noGrp="1"/>
          </p:cNvGraphicFramePr>
          <p:nvPr/>
        </p:nvGraphicFramePr>
        <p:xfrm>
          <a:off x="6051550" y="577570"/>
          <a:ext cx="6032500" cy="1781175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954877010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95779988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1610870975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648244270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2403014325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3941457055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2825661613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3919850625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87642569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03842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42524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1083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613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0892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45923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-7.62%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52814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29053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10821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-6.70%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47576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-3.69%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-5.77%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-4.87%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5715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9930E7D-19C1-E5D2-E5CE-6ABD50317BE0}"/>
              </a:ext>
            </a:extLst>
          </p:cNvPr>
          <p:cNvGraphicFramePr>
            <a:graphicFrameLocks noGrp="1"/>
          </p:cNvGraphicFramePr>
          <p:nvPr/>
        </p:nvGraphicFramePr>
        <p:xfrm>
          <a:off x="6144681" y="2678900"/>
          <a:ext cx="6032500" cy="1781175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246365397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888925701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9428803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389726900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1953442217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1913490681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1013264405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1010111271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149657230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7221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94589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63769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64103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25744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26282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-11.85%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58227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37094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06295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36612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472089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1BDB63C-7BD8-412A-552C-36B930363E85}"/>
              </a:ext>
            </a:extLst>
          </p:cNvPr>
          <p:cNvGraphicFramePr>
            <a:graphicFrameLocks noGrp="1"/>
          </p:cNvGraphicFramePr>
          <p:nvPr/>
        </p:nvGraphicFramePr>
        <p:xfrm>
          <a:off x="6144681" y="4592368"/>
          <a:ext cx="6032500" cy="1781175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2652619065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4185079793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811685003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050044842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1292031750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1514051932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3453273357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3985728673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346490194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62358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4927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67095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19666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2418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-7.47%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-12.58%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10509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-6.71%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-7.89%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-13.85%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1787%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48430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-8.84%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65087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64685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-6.68%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-7.33%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36340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-5.47%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195913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25EFE0B-1B89-4132-3B47-4B9DE43036E4}"/>
              </a:ext>
            </a:extLst>
          </p:cNvPr>
          <p:cNvSpPr txBox="1"/>
          <p:nvPr/>
        </p:nvSpPr>
        <p:spPr>
          <a:xfrm>
            <a:off x="2260598" y="6463501"/>
            <a:ext cx="1642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Old NN intra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D73510-D783-E27F-2C29-9D9D0BC3445F}"/>
              </a:ext>
            </a:extLst>
          </p:cNvPr>
          <p:cNvSpPr txBox="1"/>
          <p:nvPr/>
        </p:nvSpPr>
        <p:spPr>
          <a:xfrm>
            <a:off x="8415885" y="6446564"/>
            <a:ext cx="1642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New NN intra</a:t>
            </a:r>
          </a:p>
        </p:txBody>
      </p:sp>
    </p:spTree>
    <p:extLst>
      <p:ext uri="{BB962C8B-B14F-4D97-AF65-F5344CB8AC3E}">
        <p14:creationId xmlns:p14="http://schemas.microsoft.com/office/powerpoint/2010/main" val="4020036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9C0D-477F-786A-C257-63BF88FF9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933" y="0"/>
            <a:ext cx="10515600" cy="734748"/>
          </a:xfrm>
        </p:spPr>
        <p:txBody>
          <a:bodyPr/>
          <a:lstStyle/>
          <a:p>
            <a:pPr algn="ctr"/>
            <a:r>
              <a:rPr lang="en-US" dirty="0"/>
              <a:t>NNVC-10 VTM vs NNVC-10-HOP5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5EFE0B-1B89-4132-3B47-4B9DE43036E4}"/>
              </a:ext>
            </a:extLst>
          </p:cNvPr>
          <p:cNvSpPr txBox="1"/>
          <p:nvPr/>
        </p:nvSpPr>
        <p:spPr>
          <a:xfrm>
            <a:off x="2260598" y="6463501"/>
            <a:ext cx="1642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Old NN intra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D73510-D783-E27F-2C29-9D9D0BC3445F}"/>
              </a:ext>
            </a:extLst>
          </p:cNvPr>
          <p:cNvSpPr txBox="1"/>
          <p:nvPr/>
        </p:nvSpPr>
        <p:spPr>
          <a:xfrm>
            <a:off x="8415885" y="6455031"/>
            <a:ext cx="1642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New </a:t>
            </a:r>
            <a:r>
              <a:rPr lang="en-US"/>
              <a:t>NN intra²</a:t>
            </a:r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6D7A4B8-DED4-7CCE-CDAA-DE02D3E945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863339"/>
              </p:ext>
            </p:extLst>
          </p:nvPr>
        </p:nvGraphicFramePr>
        <p:xfrm>
          <a:off x="63500" y="613056"/>
          <a:ext cx="6032500" cy="3886200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2425767976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240136925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121788337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254747294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2411206217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1885613288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1772683793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3320158961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306370011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54629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47329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87874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59122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36980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6193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-17.17%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-12.38%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107268%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42401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30930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14787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-10.84%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105523%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529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-8.53%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-10.87%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54570%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07489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2946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8673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38873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11831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8259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0023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3437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83742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-11.65%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-10.38%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0.79%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100393%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07337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-10.82%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92653%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4489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9976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69164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7185826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2DA9133-CA2A-456E-8624-198966ECD4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784040"/>
              </p:ext>
            </p:extLst>
          </p:nvPr>
        </p:nvGraphicFramePr>
        <p:xfrm>
          <a:off x="63500" y="4590791"/>
          <a:ext cx="6032500" cy="1781175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3925069419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86722247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921698413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107342462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4083532703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24917160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3582389530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2607328939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318356045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1457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78288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72188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28658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7613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-9.31%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-10.57%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55026%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9984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42726%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7781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-13.51%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-14.28%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-15.72%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66067%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64544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23793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-10.68%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-11.73%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-12.58%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40877%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6933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-9.49%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-9.24%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-10.85%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55977%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61686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2735E2C-68DC-D024-494D-5D0330B6E6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748303"/>
              </p:ext>
            </p:extLst>
          </p:nvPr>
        </p:nvGraphicFramePr>
        <p:xfrm>
          <a:off x="6159500" y="613056"/>
          <a:ext cx="6032500" cy="3886200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989817444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693053318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133725301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883828850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3854787940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3841738587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871036453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3854864465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225511641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0953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48771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182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7806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82959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7449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-17.30%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121945%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3630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3590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5102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-14.82%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-17.46%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-17.30%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121032%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67288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-8.57%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61711%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8137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1119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14242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95071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9603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12047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0914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9612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6537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-11.66%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114368%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69279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-10.61%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-10.49%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-10.87%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105599%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00780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81862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58505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C7CE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C7CE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C7CE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C7CE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BFBFBF"/>
                        </a:solidFill>
                        <a:effectLst/>
                        <a:highlight>
                          <a:srgbClr val="FFC7CE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BFBFBF"/>
                        </a:solidFill>
                        <a:effectLst/>
                        <a:highlight>
                          <a:srgbClr val="FFC7CE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8810526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501B405D-E6A5-E407-9A12-90FD42008A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663719"/>
              </p:ext>
            </p:extLst>
          </p:nvPr>
        </p:nvGraphicFramePr>
        <p:xfrm>
          <a:off x="6170088" y="4583905"/>
          <a:ext cx="6032500" cy="1781175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369799192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415648256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659562610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1972604607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2251646161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2642651236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1390855054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3333682564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37330210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67105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2187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61413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8529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2725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-9.44%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62759%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1316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48491%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99588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-15.81%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-14.23%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-16.27%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-15.79%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75600%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5940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14278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-13.38%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-10.65%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-12.51%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45548%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91943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-9.47%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62962%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29992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1370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9C0D-477F-786A-C257-63BF88FF9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933" y="0"/>
            <a:ext cx="10515600" cy="734748"/>
          </a:xfrm>
        </p:spPr>
        <p:txBody>
          <a:bodyPr/>
          <a:lstStyle/>
          <a:p>
            <a:pPr algn="ctr"/>
            <a:r>
              <a:rPr lang="en-US" dirty="0"/>
              <a:t>NNVC-10 VTM vs NNVC-10-VLOP2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E8D2B68-AE89-1B5E-CD2A-24EFCC2DAE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10363"/>
              </p:ext>
            </p:extLst>
          </p:nvPr>
        </p:nvGraphicFramePr>
        <p:xfrm>
          <a:off x="6036733" y="734748"/>
          <a:ext cx="6032500" cy="1781175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1124018326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500241421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29580475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723739465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872896691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2191350137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499665665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310051276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9407192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83178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46342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62202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6122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7917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374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-8.66%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5838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69167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69359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-7.46%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03172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-3.62%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981070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40E2DBC-1ABB-B128-1A16-46C35BCA3B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649391"/>
              </p:ext>
            </p:extLst>
          </p:nvPr>
        </p:nvGraphicFramePr>
        <p:xfrm>
          <a:off x="6096000" y="4465373"/>
          <a:ext cx="6032500" cy="1781175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2861451718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274539609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576793151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427638022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782007455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2201737177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65463739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1650279051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10464600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9986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6365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2832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223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46083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01900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-3.71%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-6.57%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56341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-9.59%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-11.05%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30174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1946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-3.81%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-5.71%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-6.25%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-5.67%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96535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C7CE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BFBFBF"/>
                        </a:solidFill>
                        <a:effectLst/>
                        <a:highlight>
                          <a:srgbClr val="FFC7CE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BFBFBF"/>
                        </a:solidFill>
                        <a:effectLst/>
                        <a:highlight>
                          <a:srgbClr val="FFC7CE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951782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DDE638E-DABA-5FEA-1FC7-AC3FF218EC00}"/>
              </a:ext>
            </a:extLst>
          </p:cNvPr>
          <p:cNvSpPr txBox="1"/>
          <p:nvPr/>
        </p:nvSpPr>
        <p:spPr>
          <a:xfrm>
            <a:off x="8415885" y="6446564"/>
            <a:ext cx="1642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New NN intra</a:t>
            </a:r>
          </a:p>
        </p:txBody>
      </p:sp>
    </p:spTree>
    <p:extLst>
      <p:ext uri="{BB962C8B-B14F-4D97-AF65-F5344CB8AC3E}">
        <p14:creationId xmlns:p14="http://schemas.microsoft.com/office/powerpoint/2010/main" val="1797756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9C0D-477F-786A-C257-63BF88FF9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933" y="0"/>
            <a:ext cx="10515600" cy="734748"/>
          </a:xfrm>
        </p:spPr>
        <p:txBody>
          <a:bodyPr/>
          <a:lstStyle/>
          <a:p>
            <a:pPr algn="ctr"/>
            <a:r>
              <a:rPr lang="en-US" dirty="0"/>
              <a:t>NNVC-9 VTM vs NNVC-10-VTM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50EE366-A051-2EFE-86CC-5D4D49E1F9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697770"/>
              </p:ext>
            </p:extLst>
          </p:nvPr>
        </p:nvGraphicFramePr>
        <p:xfrm>
          <a:off x="232277" y="734748"/>
          <a:ext cx="6032500" cy="3886200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898631188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1795211800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1192800893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1753767102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4120243915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2790936900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877100472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3226764357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48263128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40672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11699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172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32214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75283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36180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52002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96727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07515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8655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0701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9146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14033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6373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93529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6547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3079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8795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05203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-3.71%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-4.99%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67817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7497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65388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52957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-2.45%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-3.52%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975706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DC3D8DA-F9C1-FE54-3FF1-D16EE86FA8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159112"/>
              </p:ext>
            </p:extLst>
          </p:nvPr>
        </p:nvGraphicFramePr>
        <p:xfrm>
          <a:off x="232277" y="4747000"/>
          <a:ext cx="6032500" cy="1781175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1193520227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546046656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958288874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541566092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2536824245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632767607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1076739181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579380036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83959990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53252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56455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79847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40744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02030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7.98%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5.35%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7.61%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4.89%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85899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3.81%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3.07%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2.37%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85342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5.09%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7.22%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1.21%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41161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09731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3.15%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4.14%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3.68%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803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374721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3B8BA4D-DE96-6EBC-0938-70A58B4AFE8A}"/>
              </a:ext>
            </a:extLst>
          </p:cNvPr>
          <p:cNvSpPr txBox="1"/>
          <p:nvPr/>
        </p:nvSpPr>
        <p:spPr>
          <a:xfrm>
            <a:off x="6833937" y="5509069"/>
            <a:ext cx="3168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AI to check (RPR bug?)</a:t>
            </a:r>
          </a:p>
        </p:txBody>
      </p:sp>
    </p:spTree>
    <p:extLst>
      <p:ext uri="{BB962C8B-B14F-4D97-AF65-F5344CB8AC3E}">
        <p14:creationId xmlns:p14="http://schemas.microsoft.com/office/powerpoint/2010/main" val="1087614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9C0D-477F-786A-C257-63BF88FF9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933" y="0"/>
            <a:ext cx="10515600" cy="734748"/>
          </a:xfrm>
        </p:spPr>
        <p:txBody>
          <a:bodyPr/>
          <a:lstStyle/>
          <a:p>
            <a:pPr algn="ctr"/>
            <a:r>
              <a:rPr lang="en-US" dirty="0"/>
              <a:t>NNVC-9 vs NNVC-10-(new NN intra)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A8D19F2-8D12-2186-D692-D1C537B736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418086"/>
              </p:ext>
            </p:extLst>
          </p:nvPr>
        </p:nvGraphicFramePr>
        <p:xfrm>
          <a:off x="63500" y="734748"/>
          <a:ext cx="6032500" cy="3886200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1259187072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1561689282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239006662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560224101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2689669013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3875208389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1334525156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1078573330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178514581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85122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2040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6047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5636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28214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2.07%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05455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2885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95894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48520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50728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630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68927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1050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8220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7927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982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52052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83564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5276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005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27925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18107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CCFFCC"/>
                          </a:highlight>
                          <a:latin typeface="Arial" panose="020B0604020202020204" pitchFamily="34" charset="0"/>
                        </a:rPr>
                        <a:t>-100.00%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63506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189246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DCEA35E-6235-2ACC-79FB-3EEE429A3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368363"/>
              </p:ext>
            </p:extLst>
          </p:nvPr>
        </p:nvGraphicFramePr>
        <p:xfrm>
          <a:off x="63500" y="4803148"/>
          <a:ext cx="6032500" cy="1781175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3385464404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1737784407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799868135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403979727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3030220975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2433237052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785664822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264722405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139124744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65697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45860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40355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2.43%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50954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25054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8.25%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6.02%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7.92%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5.50%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591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3.90%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3.10%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2.41%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6604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5.64%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7.75%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1.26%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33440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23484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3.18%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4.37%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3.96%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31271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031549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B0E369E-CEED-94E0-219C-F40FC5BE3432}"/>
              </a:ext>
            </a:extLst>
          </p:cNvPr>
          <p:cNvSpPr txBox="1"/>
          <p:nvPr/>
        </p:nvSpPr>
        <p:spPr>
          <a:xfrm>
            <a:off x="6833937" y="5509069"/>
            <a:ext cx="3168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AI to check (RPR bug?)</a:t>
            </a:r>
          </a:p>
        </p:txBody>
      </p:sp>
    </p:spTree>
    <p:extLst>
      <p:ext uri="{BB962C8B-B14F-4D97-AF65-F5344CB8AC3E}">
        <p14:creationId xmlns:p14="http://schemas.microsoft.com/office/powerpoint/2010/main" val="2950877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9C0D-477F-786A-C257-63BF88FF9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933" y="0"/>
            <a:ext cx="10515600" cy="73474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NNVC-9 HOP4 vs NNVC-10-HOP5(new NN intra)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F34449-25A6-B9D9-5FEF-5D7D92D09F7F}"/>
              </a:ext>
            </a:extLst>
          </p:cNvPr>
          <p:cNvSpPr txBox="1"/>
          <p:nvPr/>
        </p:nvSpPr>
        <p:spPr>
          <a:xfrm>
            <a:off x="6833937" y="5509069"/>
            <a:ext cx="3168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AI to check (RPR bug?)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AACEF8E-3048-593B-A8DB-44B25D0398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650477"/>
              </p:ext>
            </p:extLst>
          </p:nvPr>
        </p:nvGraphicFramePr>
        <p:xfrm>
          <a:off x="256340" y="800643"/>
          <a:ext cx="6032500" cy="1781175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1440557744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226678783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419564989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36854643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1861163471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4233229943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4215605889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4178711923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322529010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76169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70584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332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408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68571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05832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9135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35737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74506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1.41%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8585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944638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5361B89-179E-1D8D-412D-F2198E8A02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391862"/>
              </p:ext>
            </p:extLst>
          </p:nvPr>
        </p:nvGraphicFramePr>
        <p:xfrm>
          <a:off x="256340" y="4498348"/>
          <a:ext cx="6032500" cy="1781175"/>
        </p:xfrm>
        <a:graphic>
          <a:graphicData uri="http://schemas.openxmlformats.org/drawingml/2006/table">
            <a:tbl>
              <a:tblPr/>
              <a:tblGrid>
                <a:gridCol w="1244127">
                  <a:extLst>
                    <a:ext uri="{9D8B030D-6E8A-4147-A177-3AD203B41FA5}">
                      <a16:colId xmlns:a16="http://schemas.microsoft.com/office/drawing/2014/main" val="618713947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1836460086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2271458511"/>
                    </a:ext>
                  </a:extLst>
                </a:gridCol>
                <a:gridCol w="609926">
                  <a:extLst>
                    <a:ext uri="{9D8B030D-6E8A-4147-A177-3AD203B41FA5}">
                      <a16:colId xmlns:a16="http://schemas.microsoft.com/office/drawing/2014/main" val="3881999969"/>
                    </a:ext>
                  </a:extLst>
                </a:gridCol>
                <a:gridCol w="573512">
                  <a:extLst>
                    <a:ext uri="{9D8B030D-6E8A-4147-A177-3AD203B41FA5}">
                      <a16:colId xmlns:a16="http://schemas.microsoft.com/office/drawing/2014/main" val="3031224621"/>
                    </a:ext>
                  </a:extLst>
                </a:gridCol>
                <a:gridCol w="555306">
                  <a:extLst>
                    <a:ext uri="{9D8B030D-6E8A-4147-A177-3AD203B41FA5}">
                      <a16:colId xmlns:a16="http://schemas.microsoft.com/office/drawing/2014/main" val="3265233836"/>
                    </a:ext>
                  </a:extLst>
                </a:gridCol>
                <a:gridCol w="537099">
                  <a:extLst>
                    <a:ext uri="{9D8B030D-6E8A-4147-A177-3AD203B41FA5}">
                      <a16:colId xmlns:a16="http://schemas.microsoft.com/office/drawing/2014/main" val="918749186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2528124030"/>
                    </a:ext>
                  </a:extLst>
                </a:gridCol>
                <a:gridCol w="646339">
                  <a:extLst>
                    <a:ext uri="{9D8B030D-6E8A-4147-A177-3AD203B41FA5}">
                      <a16:colId xmlns:a16="http://schemas.microsoft.com/office/drawing/2014/main" val="346600918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36563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NNVC-6.0 VTM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8437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02985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8199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24495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4.40%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4.25%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3.88%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3.58%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9740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3.64%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2.61%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2.24%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24639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4.63%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6.60%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4105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95668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3.14%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4.95%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4.98%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32971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</a:rPr>
                        <a:t>1.09%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BFBFBF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</a:rPr>
                        <a:t>3.06%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8026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92295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5508</Words>
  <Application>Microsoft Office PowerPoint</Application>
  <PresentationFormat>Widescreen</PresentationFormat>
  <Paragraphs>2058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Microsoft YaHei</vt:lpstr>
      <vt:lpstr>Aptos</vt:lpstr>
      <vt:lpstr>Aptos Display</vt:lpstr>
      <vt:lpstr>Aptos Narrow</vt:lpstr>
      <vt:lpstr>Arial</vt:lpstr>
      <vt:lpstr>Office Theme</vt:lpstr>
      <vt:lpstr>Telco AhG11/AhG14</vt:lpstr>
      <vt:lpstr>NNVC-10 integration status</vt:lpstr>
      <vt:lpstr>SADL integration status</vt:lpstr>
      <vt:lpstr>NNVC-10 VTM vs NNVC-10 (LOP3)</vt:lpstr>
      <vt:lpstr>NNVC-10 VTM vs NNVC-10-HOP5</vt:lpstr>
      <vt:lpstr>NNVC-10 VTM vs NNVC-10-VLOP2</vt:lpstr>
      <vt:lpstr>NNVC-9 VTM vs NNVC-10-VTM</vt:lpstr>
      <vt:lpstr>NNVC-9 vs NNVC-10-(new NN intra)</vt:lpstr>
      <vt:lpstr>NNVC-9 HOP4 vs NNVC-10-HOP5(new NN intra)</vt:lpstr>
      <vt:lpstr>JVET-AH0120 dataset – HOP3 training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Telco AhG11/AhG14</dc:title>
  <dc:creator>Franck Galpin</dc:creator>
  <cp:lastModifiedBy>Elena Alshina</cp:lastModifiedBy>
  <cp:revision>14</cp:revision>
  <dcterms:created xsi:type="dcterms:W3CDTF">2024-08-06T02:25:50Z</dcterms:created>
  <dcterms:modified xsi:type="dcterms:W3CDTF">2024-08-06T14:31:16Z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d2f777e-4347-4fc6-823a-b44ab313546a_Enabled">
    <vt:lpwstr>true</vt:lpwstr>
  </property>
  <property fmtid="{D5CDD505-2E9C-101B-9397-08002B2CF9AE}" pid="3" name="MSIP_Label_4d2f777e-4347-4fc6-823a-b44ab313546a_SetDate">
    <vt:lpwstr>2024-08-06T02:25:59Z</vt:lpwstr>
  </property>
  <property fmtid="{D5CDD505-2E9C-101B-9397-08002B2CF9AE}" pid="4" name="MSIP_Label_4d2f777e-4347-4fc6-823a-b44ab313546a_Method">
    <vt:lpwstr>Standard</vt:lpwstr>
  </property>
  <property fmtid="{D5CDD505-2E9C-101B-9397-08002B2CF9AE}" pid="5" name="MSIP_Label_4d2f777e-4347-4fc6-823a-b44ab313546a_Name">
    <vt:lpwstr>Non-Public</vt:lpwstr>
  </property>
  <property fmtid="{D5CDD505-2E9C-101B-9397-08002B2CF9AE}" pid="6" name="MSIP_Label_4d2f777e-4347-4fc6-823a-b44ab313546a_SiteId">
    <vt:lpwstr>e351b779-f6d5-4e50-8568-80e922d180ae</vt:lpwstr>
  </property>
  <property fmtid="{D5CDD505-2E9C-101B-9397-08002B2CF9AE}" pid="7" name="MSIP_Label_4d2f777e-4347-4fc6-823a-b44ab313546a_ActionId">
    <vt:lpwstr>10799881-5089-4168-95cc-78f350b8bef2</vt:lpwstr>
  </property>
  <property fmtid="{D5CDD505-2E9C-101B-9397-08002B2CF9AE}" pid="8" name="MSIP_Label_4d2f777e-4347-4fc6-823a-b44ab313546a_ContentBits">
    <vt:lpwstr>0</vt:lpwstr>
  </property>
</Properties>
</file>