
<file path=[Content_Types].xml><?xml version="1.0" encoding="utf-8"?>
<Types xmlns="http://schemas.openxmlformats.org/package/2006/content-types">
  <Default Extension="png" ContentType="image/png"/>
  <Default Extension="xlsm" ContentType="application/vnd.ms-excel.sheet.macroEnabled.12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notesMasterIdLst>
    <p:notesMasterId r:id="rId36"/>
  </p:notesMasterIdLst>
  <p:sldIdLst>
    <p:sldId id="256" r:id="rId4"/>
    <p:sldId id="257" r:id="rId5"/>
    <p:sldId id="460" r:id="rId6"/>
    <p:sldId id="474" r:id="rId7"/>
    <p:sldId id="258" r:id="rId8"/>
    <p:sldId id="2142533605" r:id="rId9"/>
    <p:sldId id="2142533606" r:id="rId10"/>
    <p:sldId id="2142533607" r:id="rId11"/>
    <p:sldId id="475" r:id="rId12"/>
    <p:sldId id="482" r:id="rId13"/>
    <p:sldId id="425" r:id="rId14"/>
    <p:sldId id="466" r:id="rId15"/>
    <p:sldId id="463" r:id="rId16"/>
    <p:sldId id="465" r:id="rId17"/>
    <p:sldId id="467" r:id="rId18"/>
    <p:sldId id="2142533609" r:id="rId19"/>
    <p:sldId id="2142533623" r:id="rId20"/>
    <p:sldId id="2142533627" r:id="rId21"/>
    <p:sldId id="2142533622" r:id="rId22"/>
    <p:sldId id="2142533624" r:id="rId23"/>
    <p:sldId id="2142533625" r:id="rId24"/>
    <p:sldId id="2142533626" r:id="rId25"/>
    <p:sldId id="2142533612" r:id="rId26"/>
    <p:sldId id="487" r:id="rId27"/>
    <p:sldId id="2142533598" r:id="rId28"/>
    <p:sldId id="2142533615" r:id="rId29"/>
    <p:sldId id="2142533618" r:id="rId30"/>
    <p:sldId id="2142533620" r:id="rId31"/>
    <p:sldId id="2142533621" r:id="rId32"/>
    <p:sldId id="2142533600" r:id="rId33"/>
    <p:sldId id="471" r:id="rId34"/>
    <p:sldId id="2142533619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07" autoAdjust="0"/>
    <p:restoredTop sz="93794" autoAdjust="0"/>
  </p:normalViewPr>
  <p:slideViewPr>
    <p:cSldViewPr snapToGrid="0">
      <p:cViewPr varScale="1">
        <p:scale>
          <a:sx n="118" d="100"/>
          <a:sy n="118" d="100"/>
        </p:scale>
        <p:origin x="36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8E53CD-3A0A-4F44-8D11-C7FCB9F8FF22}" type="datetimeFigureOut">
              <a:rPr lang="en-DE" smtClean="0"/>
              <a:t>01/11/2024</a:t>
            </a:fld>
            <a:endParaRPr lang="en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C0C4C1-0E4C-4A95-91A1-96921A64F3F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157651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C0C4C1-0E4C-4A95-91A1-96921A64F3FE}" type="slidenum">
              <a:rPr lang="en-DE" smtClean="0"/>
              <a:t>9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41800006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C0C4C1-0E4C-4A95-91A1-96921A64F3FE}" type="slidenum">
              <a:rPr lang="en-DE" smtClean="0"/>
              <a:t>11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2224895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32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871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0731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36D16B0-3ADE-DD47-83CE-1305D23E9A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9691" cy="118174"/>
          </a:xfr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Source sample text</a:t>
            </a: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6B218C-0241-074D-BD90-27E552E71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6771"/>
            <a:ext cx="11187112" cy="3578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B853B50-E269-DF43-AAE9-523798C6249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4A2A4FE0-4282-C34E-A8FD-CAE319C06B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423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478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953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80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953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356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98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735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265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FF921-9474-4F9D-BAE9-5B54DE42DDF8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022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jvet-experts.org/doc_end_user/documents/36_Kemer/wg11/JVET-AJ0182-v5.zip" TargetMode="External"/><Relationship Id="rId3" Type="http://schemas.openxmlformats.org/officeDocument/2006/relationships/hyperlink" Target="https://jvet-experts.org/doc_end_user/documents/36_Kemer/wg11/JVET-AJ0014-v2.zip" TargetMode="External"/><Relationship Id="rId7" Type="http://schemas.openxmlformats.org/officeDocument/2006/relationships/hyperlink" Target="https://jvet-experts.org/doc_end_user/current_document.php?id=14653" TargetMode="External"/><Relationship Id="rId2" Type="http://schemas.openxmlformats.org/officeDocument/2006/relationships/hyperlink" Target="mailto:per.wennersten@ericsson.co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documents/36_Kemer/wg11/JVET-AJ0054-v2.zip" TargetMode="External"/><Relationship Id="rId5" Type="http://schemas.openxmlformats.org/officeDocument/2006/relationships/hyperlink" Target="https://jvet-experts.org/doc_end_user/documents/36_Kemer/wg11/JVET-AJ0165-v1.zip" TargetMode="External"/><Relationship Id="rId4" Type="http://schemas.openxmlformats.org/officeDocument/2006/relationships/hyperlink" Target="https://jvet-experts.org/doc_end_user/current_document.php?id=14667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110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0.png"/><Relationship Id="rId2" Type="http://schemas.openxmlformats.org/officeDocument/2006/relationships/image" Target="../media/image1100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0.png"/><Relationship Id="rId2" Type="http://schemas.openxmlformats.org/officeDocument/2006/relationships/image" Target="../media/image1100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1.png"/><Relationship Id="rId2" Type="http://schemas.openxmlformats.org/officeDocument/2006/relationships/image" Target="../media/image1100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jvet-experts.org/doc_end_user/current_document.php?id=14653" TargetMode="External"/><Relationship Id="rId3" Type="http://schemas.openxmlformats.org/officeDocument/2006/relationships/hyperlink" Target="https://jvet-experts.org/doc_end_user/current_document.php?id=14755" TargetMode="External"/><Relationship Id="rId7" Type="http://schemas.openxmlformats.org/officeDocument/2006/relationships/hyperlink" Target="https://jvet-experts.org/doc_end_user/current_document.php?id=14738" TargetMode="External"/><Relationship Id="rId2" Type="http://schemas.openxmlformats.org/officeDocument/2006/relationships/hyperlink" Target="https://jvet-experts.org/doc_end_user/current_document.php?id=14667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current_document.php?id=14641" TargetMode="External"/><Relationship Id="rId11" Type="http://schemas.openxmlformats.org/officeDocument/2006/relationships/hyperlink" Target="https://jvet-experts.org/doc_end_user/current_document.php?id=14813" TargetMode="External"/><Relationship Id="rId5" Type="http://schemas.openxmlformats.org/officeDocument/2006/relationships/hyperlink" Target="https://jvet-experts.org/doc_end_user/current_document.php?id=14934" TargetMode="External"/><Relationship Id="rId10" Type="http://schemas.openxmlformats.org/officeDocument/2006/relationships/hyperlink" Target="https://jvet-experts.org/doc_end_user/current_document.php?id=14787" TargetMode="External"/><Relationship Id="rId4" Type="http://schemas.openxmlformats.org/officeDocument/2006/relationships/hyperlink" Target="https://jvet-experts.org/doc_end_user/current_document.php?id=14770" TargetMode="External"/><Relationship Id="rId9" Type="http://schemas.openxmlformats.org/officeDocument/2006/relationships/hyperlink" Target="https://jvet-experts.org/doc_end_user/current_document.php?id=14768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4729" TargetMode="External"/><Relationship Id="rId2" Type="http://schemas.openxmlformats.org/officeDocument/2006/relationships/hyperlink" Target="https://jvet-experts.org/doc_end_user/current_document.php?id=14771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dms.mpeg.expert/doc_end_user/documents/148_Kemer/wg11/m69634-JVET-AJ0099-v1-JVET-AJ0099-v1.zip" TargetMode="External"/><Relationship Id="rId2" Type="http://schemas.openxmlformats.org/officeDocument/2006/relationships/hyperlink" Target="mailto:zhengz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jvet-experts.org/doc_end_user/current_document.php?id=14898" TargetMode="External"/><Relationship Id="rId3" Type="http://schemas.openxmlformats.org/officeDocument/2006/relationships/hyperlink" Target="https://jvet-experts.org/doc_end_user/current_document.php?id=14782" TargetMode="External"/><Relationship Id="rId7" Type="http://schemas.openxmlformats.org/officeDocument/2006/relationships/hyperlink" Target="https://jvet-experts.org/doc_end_user/current_document.php?id=14643" TargetMode="External"/><Relationship Id="rId2" Type="http://schemas.openxmlformats.org/officeDocument/2006/relationships/hyperlink" Target="https://jvet-experts.org/doc_end_user/current_document.php?id=1477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current_document.php?id=14703" TargetMode="External"/><Relationship Id="rId5" Type="http://schemas.openxmlformats.org/officeDocument/2006/relationships/hyperlink" Target="https://jvet-experts.org/doc_end_user/current_document.php?id=14931" TargetMode="External"/><Relationship Id="rId4" Type="http://schemas.openxmlformats.org/officeDocument/2006/relationships/hyperlink" Target="https://jvet-experts.org/doc_end_user/current_document.php?id=14729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documents/36_Kemer/wg11/JVET-AJ0056-v2.zip" TargetMode="External"/><Relationship Id="rId2" Type="http://schemas.openxmlformats.org/officeDocument/2006/relationships/hyperlink" Target="mailto:q.liu@hust.edu.cn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.xls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1.xls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4280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current_document.php?id=14315" TargetMode="External"/><Relationship Id="rId5" Type="http://schemas.openxmlformats.org/officeDocument/2006/relationships/hyperlink" Target="https://jvet-experts.org/doc_end_user/current_document.php?id=13597" TargetMode="External"/><Relationship Id="rId4" Type="http://schemas.openxmlformats.org/officeDocument/2006/relationships/hyperlink" Target="https://jvet-experts.org/doc_end_user/current_document.php?id=13925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b="1" dirty="0"/>
              <a:t>JVET-AJ2023: Exploration Experiments on Neural Network-based Video Coding (EE1)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E. Alshina, F. Galpin, Y. Li, D. Rusanovskyy, M. Santamaria, J. Ström, R. Chang, Z. Xie (EE coordinators)</a:t>
            </a:r>
          </a:p>
        </p:txBody>
      </p:sp>
    </p:spTree>
    <p:extLst>
      <p:ext uri="{BB962C8B-B14F-4D97-AF65-F5344CB8AC3E}">
        <p14:creationId xmlns:p14="http://schemas.microsoft.com/office/powerpoint/2010/main" val="24506642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6A690-EA30-4673-AEB5-2150182F1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1" dirty="0"/>
              <a:t>EE1-1: LOP and VLOP in-loop filter </a:t>
            </a:r>
            <a:endParaRPr lang="en-DE" b="1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1DFFBAE-E663-431A-A465-4172D0FB91BD}"/>
              </a:ext>
            </a:extLst>
          </p:cNvPr>
          <p:cNvSpPr/>
          <p:nvPr/>
        </p:nvSpPr>
        <p:spPr>
          <a:xfrm>
            <a:off x="715663" y="5044951"/>
            <a:ext cx="11089640" cy="1229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lnSpc>
                <a:spcPct val="107000"/>
              </a:lnSpc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EE1-1.1 – </a:t>
            </a:r>
            <a:r>
              <a:rPr lang="en-CA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Partial Convolution and Over-Parameterization , </a:t>
            </a:r>
            <a:r>
              <a:rPr lang="it-IT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(UESTC), (Transsion)</a:t>
            </a:r>
            <a:endParaRPr lang="en-DE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lvl="1" indent="-285750">
              <a:lnSpc>
                <a:spcPct val="107000"/>
              </a:lnSpc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EE1-1.2 – Simplified residual groups with attention</a:t>
            </a:r>
            <a:r>
              <a:rPr lang="en-DE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it-IT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(Qualcomm)</a:t>
            </a:r>
            <a:endParaRPr lang="en-DE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marR="0" lvl="1" indent="-285750" algn="just" hangingPunc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EE1-1.3 - NN in-loop filters using early cropping  </a:t>
            </a:r>
            <a:r>
              <a:rPr lang="de-DE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DengXian" panose="02010600030101010101" pitchFamily="2" charset="-122"/>
                <a:hlinkClick r:id="rId2"/>
              </a:rPr>
              <a:t>(Ericsson)</a:t>
            </a:r>
            <a:endParaRPr lang="en-DE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marR="0" lvl="1" indent="-285750" algn="just" hangingPunc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EE1-1.4 – Reduced complexity input feature extraction for LOP &amp; VLOP </a:t>
            </a:r>
            <a:r>
              <a:rPr lang="it-IT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(Qualcomm) – incomplete results!</a:t>
            </a:r>
            <a:endParaRPr lang="en-DE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marR="0" lvl="1" indent="-285750" algn="just" hangingPunc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EE1-1.5 - LOP filter with multiscale blocks  Nokia</a:t>
            </a:r>
            <a:endParaRPr lang="en-DE" sz="14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E970ED1-F013-14F9-DA36-5EFFD2699B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9542204"/>
              </p:ext>
            </p:extLst>
          </p:nvPr>
        </p:nvGraphicFramePr>
        <p:xfrm>
          <a:off x="838200" y="1436622"/>
          <a:ext cx="10109187" cy="1619250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1290799">
                  <a:extLst>
                    <a:ext uri="{9D8B030D-6E8A-4147-A177-3AD203B41FA5}">
                      <a16:colId xmlns:a16="http://schemas.microsoft.com/office/drawing/2014/main" val="3207773025"/>
                    </a:ext>
                  </a:extLst>
                </a:gridCol>
                <a:gridCol w="614828">
                  <a:extLst>
                    <a:ext uri="{9D8B030D-6E8A-4147-A177-3AD203B41FA5}">
                      <a16:colId xmlns:a16="http://schemas.microsoft.com/office/drawing/2014/main" val="2735658419"/>
                    </a:ext>
                  </a:extLst>
                </a:gridCol>
                <a:gridCol w="614828">
                  <a:extLst>
                    <a:ext uri="{9D8B030D-6E8A-4147-A177-3AD203B41FA5}">
                      <a16:colId xmlns:a16="http://schemas.microsoft.com/office/drawing/2014/main" val="1226675363"/>
                    </a:ext>
                  </a:extLst>
                </a:gridCol>
                <a:gridCol w="539248">
                  <a:extLst>
                    <a:ext uri="{9D8B030D-6E8A-4147-A177-3AD203B41FA5}">
                      <a16:colId xmlns:a16="http://schemas.microsoft.com/office/drawing/2014/main" val="2452321040"/>
                    </a:ext>
                  </a:extLst>
                </a:gridCol>
                <a:gridCol w="538399">
                  <a:extLst>
                    <a:ext uri="{9D8B030D-6E8A-4147-A177-3AD203B41FA5}">
                      <a16:colId xmlns:a16="http://schemas.microsoft.com/office/drawing/2014/main" val="2260295400"/>
                    </a:ext>
                  </a:extLst>
                </a:gridCol>
                <a:gridCol w="540097">
                  <a:extLst>
                    <a:ext uri="{9D8B030D-6E8A-4147-A177-3AD203B41FA5}">
                      <a16:colId xmlns:a16="http://schemas.microsoft.com/office/drawing/2014/main" val="767441041"/>
                    </a:ext>
                  </a:extLst>
                </a:gridCol>
                <a:gridCol w="540097">
                  <a:extLst>
                    <a:ext uri="{9D8B030D-6E8A-4147-A177-3AD203B41FA5}">
                      <a16:colId xmlns:a16="http://schemas.microsoft.com/office/drawing/2014/main" val="3883363795"/>
                    </a:ext>
                  </a:extLst>
                </a:gridCol>
                <a:gridCol w="538399">
                  <a:extLst>
                    <a:ext uri="{9D8B030D-6E8A-4147-A177-3AD203B41FA5}">
                      <a16:colId xmlns:a16="http://schemas.microsoft.com/office/drawing/2014/main" val="896100952"/>
                    </a:ext>
                  </a:extLst>
                </a:gridCol>
                <a:gridCol w="538399">
                  <a:extLst>
                    <a:ext uri="{9D8B030D-6E8A-4147-A177-3AD203B41FA5}">
                      <a16:colId xmlns:a16="http://schemas.microsoft.com/office/drawing/2014/main" val="1136411440"/>
                    </a:ext>
                  </a:extLst>
                </a:gridCol>
                <a:gridCol w="462820">
                  <a:extLst>
                    <a:ext uri="{9D8B030D-6E8A-4147-A177-3AD203B41FA5}">
                      <a16:colId xmlns:a16="http://schemas.microsoft.com/office/drawing/2014/main" val="1681687245"/>
                    </a:ext>
                  </a:extLst>
                </a:gridCol>
                <a:gridCol w="538399">
                  <a:extLst>
                    <a:ext uri="{9D8B030D-6E8A-4147-A177-3AD203B41FA5}">
                      <a16:colId xmlns:a16="http://schemas.microsoft.com/office/drawing/2014/main" val="1281178085"/>
                    </a:ext>
                  </a:extLst>
                </a:gridCol>
                <a:gridCol w="538399">
                  <a:extLst>
                    <a:ext uri="{9D8B030D-6E8A-4147-A177-3AD203B41FA5}">
                      <a16:colId xmlns:a16="http://schemas.microsoft.com/office/drawing/2014/main" val="1249514937"/>
                    </a:ext>
                  </a:extLst>
                </a:gridCol>
                <a:gridCol w="1380815">
                  <a:extLst>
                    <a:ext uri="{9D8B030D-6E8A-4147-A177-3AD203B41FA5}">
                      <a16:colId xmlns:a16="http://schemas.microsoft.com/office/drawing/2014/main" val="4094409839"/>
                    </a:ext>
                  </a:extLst>
                </a:gridCol>
                <a:gridCol w="1380815">
                  <a:extLst>
                    <a:ext uri="{9D8B030D-6E8A-4147-A177-3AD203B41FA5}">
                      <a16:colId xmlns:a16="http://schemas.microsoft.com/office/drawing/2014/main" val="1815151550"/>
                    </a:ext>
                  </a:extLst>
                </a:gridCol>
                <a:gridCol w="52845">
                  <a:extLst>
                    <a:ext uri="{9D8B030D-6E8A-4147-A177-3AD203B41FA5}">
                      <a16:colId xmlns:a16="http://schemas.microsoft.com/office/drawing/2014/main" val="3221438715"/>
                    </a:ext>
                  </a:extLst>
                </a:gridCol>
              </a:tblGrid>
              <a:tr h="110751">
                <a:tc rowSpan="2"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Test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Random Access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All Intra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kMAC/pxl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Param,M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Source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6623509"/>
                  </a:ext>
                </a:extLst>
              </a:tr>
              <a:tr h="151905">
                <a:tc v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Y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U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V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Y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U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V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Total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Filter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Intra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Total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Filter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Intra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FI" sz="1000">
                          <a:effectLst/>
                          <a:latin typeface="Cambria" panose="02040503050406030204" pitchFamily="18" charset="0"/>
                        </a:rPr>
                        <a:t> 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0819170"/>
                  </a:ext>
                </a:extLst>
              </a:tr>
              <a:tr h="110751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NNVC-LOP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0.0%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0.0%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0.0%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0.0%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0.0%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0.0%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21.7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16.9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4.8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1.5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0.21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1.3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u="sng">
                          <a:effectLst/>
                          <a:latin typeface="Cambria" panose="02040503050406030204" pitchFamily="18" charset="0"/>
                          <a:hlinkClick r:id="rId3"/>
                        </a:rPr>
                        <a:t>JVET-AJ0014</a:t>
                      </a:r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 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FI" sz="1000">
                          <a:effectLst/>
                          <a:latin typeface="Cambria" panose="02040503050406030204" pitchFamily="18" charset="0"/>
                        </a:rPr>
                        <a:t> 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4043683"/>
                  </a:ext>
                </a:extLst>
              </a:tr>
              <a:tr h="151905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EE1-1.1 (int)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-0.1%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1.2%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1.2%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-0.1%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1.0%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0.9%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21.7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16.9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4.8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1.5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0.20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1.3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u="sng">
                          <a:effectLst/>
                          <a:latin typeface="Cambria" panose="02040503050406030204" pitchFamily="18" charset="0"/>
                          <a:hlinkClick r:id="rId4"/>
                        </a:rPr>
                        <a:t>JVET-AJ0080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FI" sz="1000">
                          <a:effectLst/>
                          <a:latin typeface="Cambria" panose="02040503050406030204" pitchFamily="18" charset="0"/>
                        </a:rPr>
                        <a:t> 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9470327"/>
                  </a:ext>
                </a:extLst>
              </a:tr>
              <a:tr h="151905"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Cambria" panose="02040503050406030204" pitchFamily="18" charset="0"/>
                        </a:rPr>
                        <a:t>EE1-1.1 (</a:t>
                      </a:r>
                      <a:r>
                        <a:rPr lang="en-US" sz="1000" dirty="0" err="1">
                          <a:effectLst/>
                          <a:latin typeface="Cambria" panose="02040503050406030204" pitchFamily="18" charset="0"/>
                        </a:rPr>
                        <a:t>fl</a:t>
                      </a:r>
                      <a:r>
                        <a:rPr lang="en-US" sz="1000" dirty="0">
                          <a:effectLst/>
                          <a:latin typeface="Cambria" panose="02040503050406030204" pitchFamily="18" charset="0"/>
                        </a:rPr>
                        <a:t>)</a:t>
                      </a:r>
                      <a:endParaRPr lang="en-FI" sz="100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Cambria" panose="02040503050406030204" pitchFamily="18" charset="0"/>
                        </a:rPr>
                        <a:t>0.0%</a:t>
                      </a:r>
                      <a:endParaRPr lang="en-FI" sz="100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Cambria" panose="02040503050406030204" pitchFamily="18" charset="0"/>
                        </a:rPr>
                        <a:t>1.1%</a:t>
                      </a:r>
                      <a:endParaRPr lang="en-FI" sz="100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Cambria" panose="02040503050406030204" pitchFamily="18" charset="0"/>
                        </a:rPr>
                        <a:t>1.1%</a:t>
                      </a:r>
                      <a:endParaRPr lang="en-FI" sz="100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Cambria" panose="02040503050406030204" pitchFamily="18" charset="0"/>
                        </a:rPr>
                        <a:t>-0.1%</a:t>
                      </a:r>
                      <a:endParaRPr lang="en-FI" sz="100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Cambria" panose="02040503050406030204" pitchFamily="18" charset="0"/>
                        </a:rPr>
                        <a:t>0.9%</a:t>
                      </a:r>
                      <a:endParaRPr lang="en-FI" sz="100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Cambria" panose="02040503050406030204" pitchFamily="18" charset="0"/>
                        </a:rPr>
                        <a:t>0.8%</a:t>
                      </a:r>
                      <a:endParaRPr lang="en-FI" sz="100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Cambria" panose="02040503050406030204" pitchFamily="18" charset="0"/>
                        </a:rPr>
                        <a:t>21.7</a:t>
                      </a:r>
                      <a:endParaRPr lang="en-FI" sz="100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Cambria" panose="02040503050406030204" pitchFamily="18" charset="0"/>
                        </a:rPr>
                        <a:t>16.9</a:t>
                      </a:r>
                      <a:endParaRPr lang="en-FI" sz="100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Cambria" panose="02040503050406030204" pitchFamily="18" charset="0"/>
                        </a:rPr>
                        <a:t>4.8</a:t>
                      </a:r>
                      <a:endParaRPr lang="en-FI" sz="100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Cambria" panose="02040503050406030204" pitchFamily="18" charset="0"/>
                        </a:rPr>
                        <a:t>1.5</a:t>
                      </a:r>
                      <a:endParaRPr lang="en-FI" sz="100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Cambria" panose="02040503050406030204" pitchFamily="18" charset="0"/>
                        </a:rPr>
                        <a:t>0.20</a:t>
                      </a:r>
                      <a:endParaRPr lang="en-FI" sz="100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Cambria" panose="02040503050406030204" pitchFamily="18" charset="0"/>
                        </a:rPr>
                        <a:t>1.3</a:t>
                      </a:r>
                      <a:endParaRPr lang="en-FI" sz="100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u="sng" dirty="0">
                          <a:effectLst/>
                          <a:latin typeface="Cambria" panose="02040503050406030204" pitchFamily="18" charset="0"/>
                          <a:hlinkClick r:id="rId4"/>
                        </a:rPr>
                        <a:t>JVET-AJ0080</a:t>
                      </a:r>
                      <a:endParaRPr lang="en-FI" sz="100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FI" sz="1000">
                          <a:effectLst/>
                          <a:latin typeface="Cambria" panose="02040503050406030204" pitchFamily="18" charset="0"/>
                        </a:rPr>
                        <a:t> 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0704201"/>
                  </a:ext>
                </a:extLst>
              </a:tr>
              <a:tr h="151905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EE1-1.2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-0.4%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0.0%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0.3%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-0.4%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-0.1%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0.4%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21.7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16.9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4.8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1.5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0.49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1.3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u="sng" dirty="0">
                          <a:effectLst/>
                          <a:latin typeface="Cambria" panose="02040503050406030204" pitchFamily="18" charset="0"/>
                          <a:hlinkClick r:id="rId5"/>
                        </a:rPr>
                        <a:t>JVET-AJ0165</a:t>
                      </a:r>
                      <a:r>
                        <a:rPr lang="en-US" sz="1000" dirty="0">
                          <a:effectLst/>
                          <a:latin typeface="Cambria" panose="02040503050406030204" pitchFamily="18" charset="0"/>
                        </a:rPr>
                        <a:t> </a:t>
                      </a:r>
                      <a:endParaRPr lang="en-FI" sz="100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FI" sz="1000">
                          <a:effectLst/>
                          <a:latin typeface="Cambria" panose="02040503050406030204" pitchFamily="18" charset="0"/>
                        </a:rPr>
                        <a:t> 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5755355"/>
                  </a:ext>
                </a:extLst>
              </a:tr>
              <a:tr h="151905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EE1-1.3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-0.3%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-1.2%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-1.0%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-0.3%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-1.1%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-0.9%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21.6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16.8*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4.8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1.5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0.21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1.3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u="sng">
                          <a:effectLst/>
                          <a:latin typeface="Cambria" panose="02040503050406030204" pitchFamily="18" charset="0"/>
                          <a:hlinkClick r:id="rId6"/>
                        </a:rPr>
                        <a:t>JVET-AJ0054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FI" sz="1000">
                          <a:effectLst/>
                          <a:latin typeface="Cambria" panose="02040503050406030204" pitchFamily="18" charset="0"/>
                        </a:rPr>
                        <a:t> 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6092955"/>
                  </a:ext>
                </a:extLst>
              </a:tr>
              <a:tr h="110751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EE1-1.4.1 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0.0%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0.8%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0.4%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0.0%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0.6%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0.6%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21.7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16.9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4.8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1.5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0.21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1.3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u="sng">
                          <a:effectLst/>
                          <a:latin typeface="Cambria" panose="02040503050406030204" pitchFamily="18" charset="0"/>
                          <a:hlinkClick r:id="rId7"/>
                        </a:rPr>
                        <a:t>JVET-AJ0066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FI" sz="1000">
                          <a:effectLst/>
                          <a:latin typeface="Cambria" panose="02040503050406030204" pitchFamily="18" charset="0"/>
                        </a:rPr>
                        <a:t> 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2152543"/>
                  </a:ext>
                </a:extLst>
              </a:tr>
              <a:tr h="151905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EE1-1.5.1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-0.2%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-0.4%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-0.8%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-0.1%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-0.4%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-0.4%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21.7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16.9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4.8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1.5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0.21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1.3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u="sng">
                          <a:effectLst/>
                          <a:latin typeface="Cambria" panose="02040503050406030204" pitchFamily="18" charset="0"/>
                          <a:hlinkClick r:id="rId8"/>
                        </a:rPr>
                        <a:t>JVET-AJ0182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FI" sz="1000">
                          <a:effectLst/>
                          <a:latin typeface="Cambria" panose="02040503050406030204" pitchFamily="18" charset="0"/>
                        </a:rPr>
                        <a:t> 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6033626"/>
                  </a:ext>
                </a:extLst>
              </a:tr>
              <a:tr h="151905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EE1-1.5.2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0.0%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-2.5%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-3.2%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0.0%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-2.4%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-2.8%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21.7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16.8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4.8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1.5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0.21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1.3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u="sng">
                          <a:effectLst/>
                          <a:latin typeface="Cambria" panose="02040503050406030204" pitchFamily="18" charset="0"/>
                          <a:hlinkClick r:id="rId8"/>
                        </a:rPr>
                        <a:t>JVET-AJ0182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FI" sz="1000" dirty="0">
                          <a:effectLst/>
                          <a:latin typeface="Cambria" panose="02040503050406030204" pitchFamily="18" charset="0"/>
                        </a:rPr>
                        <a:t> </a:t>
                      </a:r>
                      <a:endParaRPr lang="en-FI" sz="100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6614580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5CAE61C-EE2C-A850-F9D2-B774FA2105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0451621"/>
              </p:ext>
            </p:extLst>
          </p:nvPr>
        </p:nvGraphicFramePr>
        <p:xfrm>
          <a:off x="838200" y="3683431"/>
          <a:ext cx="10109184" cy="1127760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1356315">
                  <a:extLst>
                    <a:ext uri="{9D8B030D-6E8A-4147-A177-3AD203B41FA5}">
                      <a16:colId xmlns:a16="http://schemas.microsoft.com/office/drawing/2014/main" val="3246666996"/>
                    </a:ext>
                  </a:extLst>
                </a:gridCol>
                <a:gridCol w="530732">
                  <a:extLst>
                    <a:ext uri="{9D8B030D-6E8A-4147-A177-3AD203B41FA5}">
                      <a16:colId xmlns:a16="http://schemas.microsoft.com/office/drawing/2014/main" val="2868384203"/>
                    </a:ext>
                  </a:extLst>
                </a:gridCol>
                <a:gridCol w="530732">
                  <a:extLst>
                    <a:ext uri="{9D8B030D-6E8A-4147-A177-3AD203B41FA5}">
                      <a16:colId xmlns:a16="http://schemas.microsoft.com/office/drawing/2014/main" val="2923028790"/>
                    </a:ext>
                  </a:extLst>
                </a:gridCol>
                <a:gridCol w="530732">
                  <a:extLst>
                    <a:ext uri="{9D8B030D-6E8A-4147-A177-3AD203B41FA5}">
                      <a16:colId xmlns:a16="http://schemas.microsoft.com/office/drawing/2014/main" val="2431594687"/>
                    </a:ext>
                  </a:extLst>
                </a:gridCol>
                <a:gridCol w="530732">
                  <a:extLst>
                    <a:ext uri="{9D8B030D-6E8A-4147-A177-3AD203B41FA5}">
                      <a16:colId xmlns:a16="http://schemas.microsoft.com/office/drawing/2014/main" val="1268786037"/>
                    </a:ext>
                  </a:extLst>
                </a:gridCol>
                <a:gridCol w="606552">
                  <a:extLst>
                    <a:ext uri="{9D8B030D-6E8A-4147-A177-3AD203B41FA5}">
                      <a16:colId xmlns:a16="http://schemas.microsoft.com/office/drawing/2014/main" val="828100733"/>
                    </a:ext>
                  </a:extLst>
                </a:gridCol>
                <a:gridCol w="606552">
                  <a:extLst>
                    <a:ext uri="{9D8B030D-6E8A-4147-A177-3AD203B41FA5}">
                      <a16:colId xmlns:a16="http://schemas.microsoft.com/office/drawing/2014/main" val="2462210847"/>
                    </a:ext>
                  </a:extLst>
                </a:gridCol>
                <a:gridCol w="530732">
                  <a:extLst>
                    <a:ext uri="{9D8B030D-6E8A-4147-A177-3AD203B41FA5}">
                      <a16:colId xmlns:a16="http://schemas.microsoft.com/office/drawing/2014/main" val="3926360757"/>
                    </a:ext>
                  </a:extLst>
                </a:gridCol>
                <a:gridCol w="530732">
                  <a:extLst>
                    <a:ext uri="{9D8B030D-6E8A-4147-A177-3AD203B41FA5}">
                      <a16:colId xmlns:a16="http://schemas.microsoft.com/office/drawing/2014/main" val="381862089"/>
                    </a:ext>
                  </a:extLst>
                </a:gridCol>
                <a:gridCol w="568642">
                  <a:extLst>
                    <a:ext uri="{9D8B030D-6E8A-4147-A177-3AD203B41FA5}">
                      <a16:colId xmlns:a16="http://schemas.microsoft.com/office/drawing/2014/main" val="363456354"/>
                    </a:ext>
                  </a:extLst>
                </a:gridCol>
                <a:gridCol w="568642">
                  <a:extLst>
                    <a:ext uri="{9D8B030D-6E8A-4147-A177-3AD203B41FA5}">
                      <a16:colId xmlns:a16="http://schemas.microsoft.com/office/drawing/2014/main" val="4250154834"/>
                    </a:ext>
                  </a:extLst>
                </a:gridCol>
                <a:gridCol w="488611">
                  <a:extLst>
                    <a:ext uri="{9D8B030D-6E8A-4147-A177-3AD203B41FA5}">
                      <a16:colId xmlns:a16="http://schemas.microsoft.com/office/drawing/2014/main" val="3232527983"/>
                    </a:ext>
                  </a:extLst>
                </a:gridCol>
                <a:gridCol w="1364739">
                  <a:extLst>
                    <a:ext uri="{9D8B030D-6E8A-4147-A177-3AD203B41FA5}">
                      <a16:colId xmlns:a16="http://schemas.microsoft.com/office/drawing/2014/main" val="3431972943"/>
                    </a:ext>
                  </a:extLst>
                </a:gridCol>
                <a:gridCol w="1364739">
                  <a:extLst>
                    <a:ext uri="{9D8B030D-6E8A-4147-A177-3AD203B41FA5}">
                      <a16:colId xmlns:a16="http://schemas.microsoft.com/office/drawing/2014/main" val="4257609858"/>
                    </a:ext>
                  </a:extLst>
                </a:gridCol>
              </a:tblGrid>
              <a:tr h="43180">
                <a:tc rowSpan="2"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Test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Random Access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All Intra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kMAC/pxl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Param,M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Source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550862"/>
                  </a:ext>
                </a:extLst>
              </a:tr>
              <a:tr h="127635">
                <a:tc v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Y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U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V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Y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U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V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Total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Filter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Intra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Total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Filter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Intra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0497565"/>
                  </a:ext>
                </a:extLst>
              </a:tr>
              <a:tr h="42545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NNVC-VLOP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0.0%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0.0%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0.0%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0.0%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0.0%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0.0%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10.0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5.2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4.8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1.5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0.06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1.3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u="sng">
                          <a:effectLst/>
                          <a:latin typeface="Cambria" panose="02040503050406030204" pitchFamily="18" charset="0"/>
                          <a:hlinkClick r:id="rId3"/>
                        </a:rPr>
                        <a:t>JVET-AJ0014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243463"/>
                  </a:ext>
                </a:extLst>
              </a:tr>
              <a:tr h="111125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EE1-1.3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0.0%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0.2%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-0.1%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-0.1%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0.0%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-0.1%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9.9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5.1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4.8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1.5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0.06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1.3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u="sng">
                          <a:effectLst/>
                          <a:latin typeface="Cambria" panose="02040503050406030204" pitchFamily="18" charset="0"/>
                          <a:hlinkClick r:id="rId6"/>
                        </a:rPr>
                        <a:t>JVET-AJ0054</a:t>
                      </a:r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 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2112396"/>
                  </a:ext>
                </a:extLst>
              </a:tr>
              <a:tr h="4318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EE1-1.4.1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-0.1%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1.3%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1.0%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-0.1%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1.4%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1.3%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10.0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5.2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4.8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1.5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0.06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1.3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u="sng">
                          <a:effectLst/>
                          <a:latin typeface="Cambria" panose="02040503050406030204" pitchFamily="18" charset="0"/>
                          <a:hlinkClick r:id="rId7"/>
                        </a:rPr>
                        <a:t>JVET-AJ0066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3458607"/>
                  </a:ext>
                </a:extLst>
              </a:tr>
              <a:tr h="4318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EE1-1.5.3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-0.1%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1.9%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1.5%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-0.2%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1.8%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1.4%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10.0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5.2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4.8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1.5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0.06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1.3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u="sng">
                          <a:effectLst/>
                          <a:latin typeface="Cambria" panose="02040503050406030204" pitchFamily="18" charset="0"/>
                          <a:hlinkClick r:id="rId8"/>
                        </a:rPr>
                        <a:t>JVET-AJ0182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9961967"/>
                  </a:ext>
                </a:extLst>
              </a:tr>
              <a:tr h="4318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EE1-1.5.4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0.0%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0.1%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0.1%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-0.1%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0.1%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0.3%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10.0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5.2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4.8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1.5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0.06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1.3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u="sng" dirty="0">
                          <a:effectLst/>
                          <a:latin typeface="Cambria" panose="02040503050406030204" pitchFamily="18" charset="0"/>
                          <a:hlinkClick r:id="rId8"/>
                        </a:rPr>
                        <a:t>JVET-AJ0182</a:t>
                      </a:r>
                      <a:endParaRPr lang="en-FI" sz="100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81975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02536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1DD631-3387-4A38-87AC-09807EB330CE}"/>
              </a:ext>
            </a:extLst>
          </p:cNvPr>
          <p:cNvCxnSpPr>
            <a:stCxn id="19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[6]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Pred [6]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[6]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7" y="4229142"/>
            <a:ext cx="473770" cy="90827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cxnSpLocks/>
            <a:stCxn id="51" idx="3"/>
            <a:endCxn id="53" idx="2"/>
          </p:cNvCxnSpPr>
          <p:nvPr/>
        </p:nvCxnSpPr>
        <p:spPr>
          <a:xfrm flipV="1">
            <a:off x="10695376" y="3411208"/>
            <a:ext cx="931602" cy="30326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5" y="1638456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711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9" y="2084303"/>
            <a:ext cx="0" cy="3862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66" name="Rectangle 65"/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9" name="Rectangle 78"/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[4]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5426685" y="1831072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 (LOP)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14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144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=128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64</a:t>
            </a:r>
            <a:endParaRPr lang="en-US" sz="1000" dirty="0"/>
          </a:p>
        </p:txBody>
      </p:sp>
      <p:cxnSp>
        <p:nvCxnSpPr>
          <p:cNvPr id="3" name="Elbow Connector 2"/>
          <p:cNvCxnSpPr>
            <a:cxnSpLocks/>
            <a:stCxn id="66" idx="0"/>
            <a:endCxn id="50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4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385313" y="-1168439"/>
            <a:ext cx="1877362" cy="7630311"/>
          </a:xfrm>
          <a:prstGeom prst="bentConnector3">
            <a:avLst>
              <a:gd name="adj1" fmla="val -62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000" baseline="-250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cxnSpLocks/>
            <a:stCxn id="38" idx="3"/>
            <a:endCxn id="51" idx="1"/>
          </p:cNvCxnSpPr>
          <p:nvPr/>
        </p:nvCxnSpPr>
        <p:spPr>
          <a:xfrm flipV="1">
            <a:off x="6814618" y="3714471"/>
            <a:ext cx="3745126" cy="535690"/>
          </a:xfrm>
          <a:prstGeom prst="bentConnector3">
            <a:avLst>
              <a:gd name="adj1" fmla="val 307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16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59744" y="3328927"/>
            <a:ext cx="135632" cy="7710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682296" y="3321781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9070156" y="3308582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8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655811" y="4303330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9043672" y="429013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LOP and VLOP NN-filters (NNVC-10)</a:t>
            </a:r>
            <a:endParaRPr lang="en-DE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D53A39-07D0-4636-8696-7DF2B244F85A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F051815-9596-44F3-A364-F4C9064C3717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C53C75-C77C-414D-96B7-DD2492F48E8E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ED3D24-8F03-4719-975C-925D9066F239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AC9A659-D873-4A5D-B81B-7E13BF3605EE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5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Rectangle 93">
            <a:extLst>
              <a:ext uri="{FF2B5EF4-FFF2-40B4-BE49-F238E27FC236}">
                <a16:creationId xmlns:a16="http://schemas.microsoft.com/office/drawing/2014/main" id="{1D400D03-D090-44F5-8AD5-56D67617A609}"/>
              </a:ext>
            </a:extLst>
          </p:cNvPr>
          <p:cNvSpPr/>
          <p:nvPr/>
        </p:nvSpPr>
        <p:spPr>
          <a:xfrm>
            <a:off x="3270036" y="2112218"/>
            <a:ext cx="476168" cy="2190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14D9827-74F8-40F0-948C-E71CA9792B13}"/>
              </a:ext>
            </a:extLst>
          </p:cNvPr>
          <p:cNvSpPr/>
          <p:nvPr/>
        </p:nvSpPr>
        <p:spPr>
          <a:xfrm rot="16200000">
            <a:off x="10603113" y="3636395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3CAF2E7-91CA-40DE-9BCE-343F2D5527E9}"/>
              </a:ext>
            </a:extLst>
          </p:cNvPr>
          <p:cNvSpPr/>
          <p:nvPr/>
        </p:nvSpPr>
        <p:spPr>
          <a:xfrm rot="16200000">
            <a:off x="10447183" y="4596666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716DA891-AD47-48E7-828F-1E7DFD3DF74F}"/>
              </a:ext>
            </a:extLst>
          </p:cNvPr>
          <p:cNvSpPr/>
          <p:nvPr/>
        </p:nvSpPr>
        <p:spPr>
          <a:xfrm>
            <a:off x="3926554" y="2230972"/>
            <a:ext cx="439830" cy="19606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, </a:t>
            </a:r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</a:t>
            </a:r>
            <a:endParaRPr lang="en-US" sz="1000" dirty="0">
              <a:solidFill>
                <a:srgbClr val="0070C0"/>
              </a:solidFill>
            </a:endParaRPr>
          </a:p>
        </p:txBody>
      </p:sp>
      <p:graphicFrame>
        <p:nvGraphicFramePr>
          <p:cNvPr id="91" name="Table 90">
            <a:extLst>
              <a:ext uri="{FF2B5EF4-FFF2-40B4-BE49-F238E27FC236}">
                <a16:creationId xmlns:a16="http://schemas.microsoft.com/office/drawing/2014/main" id="{0C671B8D-5EE3-45DC-B740-28CF87E5B5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3313109"/>
              </p:ext>
            </p:extLst>
          </p:nvPr>
        </p:nvGraphicFramePr>
        <p:xfrm>
          <a:off x="250678" y="1862506"/>
          <a:ext cx="2483154" cy="11620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</a:rPr>
                        <a:t> 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</a:rPr>
                        <a:t> 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VLOP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5216941"/>
                  </a:ext>
                </a:extLst>
              </a:tr>
              <a:tr h="8376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0434157"/>
                  </a:ext>
                </a:extLst>
              </a:tr>
            </a:tbl>
          </a:graphicData>
        </a:graphic>
      </p:graphicFrame>
      <p:sp>
        <p:nvSpPr>
          <p:cNvPr id="96" name="TextBox 95">
            <a:extLst>
              <a:ext uri="{FF2B5EF4-FFF2-40B4-BE49-F238E27FC236}">
                <a16:creationId xmlns:a16="http://schemas.microsoft.com/office/drawing/2014/main" id="{7D775831-7A7F-4361-A379-9B4CEFEC9146}"/>
              </a:ext>
            </a:extLst>
          </p:cNvPr>
          <p:cNvSpPr txBox="1"/>
          <p:nvPr/>
        </p:nvSpPr>
        <p:spPr>
          <a:xfrm>
            <a:off x="7896164" y="1831055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 (VLOP)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6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16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96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918972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1DD631-3387-4A38-87AC-09807EB330CE}"/>
              </a:ext>
            </a:extLst>
          </p:cNvPr>
          <p:cNvCxnSpPr>
            <a:stCxn id="19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[6]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Pred [6]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[6]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OP blk 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OP blk 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cxnSpLocks/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7" y="4229142"/>
            <a:ext cx="473770" cy="90827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cxnSpLocks/>
            <a:stCxn id="51" idx="3"/>
            <a:endCxn id="53" idx="2"/>
          </p:cNvCxnSpPr>
          <p:nvPr/>
        </p:nvCxnSpPr>
        <p:spPr>
          <a:xfrm flipV="1">
            <a:off x="10695376" y="3411208"/>
            <a:ext cx="931602" cy="30326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5" y="1638456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9" y="2084303"/>
            <a:ext cx="0" cy="3862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66" name="Rectangle 65"/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9" name="Rectangle 78"/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[4]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3234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13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144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=80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</a:t>
            </a:r>
            <a:r>
              <a:rPr lang="en-US" sz="1000" dirty="0"/>
              <a:t>   </a:t>
            </a:r>
            <a:r>
              <a:rPr lang="en-US" sz="1000" dirty="0">
                <a:solidFill>
                  <a:srgbClr val="FF0000"/>
                </a:solidFill>
              </a:rPr>
              <a:t>k</a:t>
            </a:r>
            <a:r>
              <a:rPr lang="en-US" sz="1000" dirty="0"/>
              <a:t>= 0.5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64</a:t>
            </a:r>
            <a:r>
              <a:rPr lang="en-US" sz="1000" dirty="0"/>
              <a:t> </a:t>
            </a:r>
          </a:p>
          <a:p>
            <a:r>
              <a:rPr lang="en-US" sz="1000" dirty="0"/>
              <a:t>total convolution 65 (76 in LOP NNVC 10)</a:t>
            </a:r>
          </a:p>
        </p:txBody>
      </p:sp>
      <p:cxnSp>
        <p:nvCxnSpPr>
          <p:cNvPr id="3" name="Elbow Connector 2"/>
          <p:cNvCxnSpPr>
            <a:cxnSpLocks/>
            <a:stCxn id="66" idx="0"/>
            <a:endCxn id="50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385313" y="-1168439"/>
            <a:ext cx="1877362" cy="7630311"/>
          </a:xfrm>
          <a:prstGeom prst="bentConnector3">
            <a:avLst>
              <a:gd name="adj1" fmla="val -62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highlight>
                  <a:srgbClr val="C0C0C0"/>
                </a:highlight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highlight>
                  <a:srgbClr val="C0C0C0"/>
                </a:highlight>
                <a:sym typeface="Symbol" panose="05050102010706020507" pitchFamily="18" charset="2"/>
              </a:rPr>
              <a:t>2</a:t>
            </a:r>
            <a:endParaRPr lang="en-US" sz="1000" dirty="0">
              <a:solidFill>
                <a:schemeClr val="tx1"/>
              </a:solidFill>
              <a:highlight>
                <a:srgbClr val="C0C0C0"/>
              </a:highlight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  <a:highlight>
                  <a:srgbClr val="C0C0C0"/>
                </a:highlight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highlight>
                  <a:srgbClr val="C0C0C0"/>
                </a:highlight>
                <a:sym typeface="Symbol" panose="05050102010706020507" pitchFamily="18" charset="2"/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000" baseline="-250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cxnSpLocks/>
            <a:stCxn id="38" idx="3"/>
            <a:endCxn id="51" idx="1"/>
          </p:cNvCxnSpPr>
          <p:nvPr/>
        </p:nvCxnSpPr>
        <p:spPr>
          <a:xfrm flipV="1">
            <a:off x="6814618" y="3714471"/>
            <a:ext cx="3745126" cy="535690"/>
          </a:xfrm>
          <a:prstGeom prst="bentConnector3">
            <a:avLst>
              <a:gd name="adj1" fmla="val 2872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OP blk</a:t>
            </a:r>
            <a:endParaRPr lang="en-US" sz="1000" dirty="0">
              <a:solidFill>
                <a:srgbClr val="FF0000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16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59744" y="3328927"/>
            <a:ext cx="135632" cy="7710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3" name="Rectangle 132"/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OP blk</a:t>
            </a:r>
            <a:endParaRPr lang="en-US" sz="1000" dirty="0">
              <a:solidFill>
                <a:srgbClr val="FF0000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 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8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EE1-1.1  – </a:t>
            </a:r>
            <a:r>
              <a:rPr lang="en-CA" dirty="0"/>
              <a:t>Partial Convolution and Over-Parameterization</a:t>
            </a:r>
            <a:endParaRPr lang="en-DE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D53A39-07D0-4636-8696-7DF2B244F85A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F051815-9596-44F3-A364-F4C9064C3717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C53C75-C77C-414D-96B7-DD2492F48E8E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ED3D24-8F03-4719-975C-925D9066F239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AC9A659-D873-4A5D-B81B-7E13BF3605EE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Rectangle 93">
            <a:extLst>
              <a:ext uri="{FF2B5EF4-FFF2-40B4-BE49-F238E27FC236}">
                <a16:creationId xmlns:a16="http://schemas.microsoft.com/office/drawing/2014/main" id="{1D400D03-D090-44F5-8AD5-56D67617A609}"/>
              </a:ext>
            </a:extLst>
          </p:cNvPr>
          <p:cNvSpPr/>
          <p:nvPr/>
        </p:nvSpPr>
        <p:spPr>
          <a:xfrm>
            <a:off x="3270036" y="2112218"/>
            <a:ext cx="476168" cy="2190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14D9827-74F8-40F0-948C-E71CA9792B13}"/>
              </a:ext>
            </a:extLst>
          </p:cNvPr>
          <p:cNvSpPr/>
          <p:nvPr/>
        </p:nvSpPr>
        <p:spPr>
          <a:xfrm rot="16200000">
            <a:off x="10603113" y="3636395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3CAF2E7-91CA-40DE-9BCE-343F2D5527E9}"/>
              </a:ext>
            </a:extLst>
          </p:cNvPr>
          <p:cNvSpPr/>
          <p:nvPr/>
        </p:nvSpPr>
        <p:spPr>
          <a:xfrm rot="16200000">
            <a:off x="10447183" y="4596666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C7B538E9-F5DF-4D3D-A7B0-1AA14399894A}"/>
              </a:ext>
            </a:extLst>
          </p:cNvPr>
          <p:cNvSpPr/>
          <p:nvPr/>
        </p:nvSpPr>
        <p:spPr>
          <a:xfrm>
            <a:off x="8636389" y="3301117"/>
            <a:ext cx="682130" cy="8158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PPC block</a:t>
            </a:r>
          </a:p>
          <a:p>
            <a:pPr algn="ctr"/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,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75D89A76-5C88-4D9C-83F5-35BEA907D904}"/>
              </a:ext>
            </a:extLst>
          </p:cNvPr>
          <p:cNvSpPr/>
          <p:nvPr/>
        </p:nvSpPr>
        <p:spPr>
          <a:xfrm>
            <a:off x="8670241" y="4333905"/>
            <a:ext cx="682130" cy="8158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PPC block</a:t>
            </a:r>
          </a:p>
          <a:p>
            <a:pPr algn="ctr"/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,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4AF295E4-7A2C-4E34-BDFD-2C92547E8E18}"/>
              </a:ext>
            </a:extLst>
          </p:cNvPr>
          <p:cNvSpPr/>
          <p:nvPr/>
        </p:nvSpPr>
        <p:spPr>
          <a:xfrm>
            <a:off x="6531493" y="5602478"/>
            <a:ext cx="682130" cy="8158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PPC block</a:t>
            </a:r>
          </a:p>
          <a:p>
            <a:pPr algn="ctr"/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,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0DD3CE99-04C2-41FF-8B5F-3EC86E05C3E1}"/>
              </a:ext>
            </a:extLst>
          </p:cNvPr>
          <p:cNvSpPr/>
          <p:nvPr/>
        </p:nvSpPr>
        <p:spPr>
          <a:xfrm>
            <a:off x="3926554" y="2230972"/>
            <a:ext cx="439830" cy="19606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, </a:t>
            </a:r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</a:t>
            </a:r>
            <a:endParaRPr lang="en-US" sz="1000" dirty="0">
              <a:solidFill>
                <a:srgbClr val="0070C0"/>
              </a:solidFill>
            </a:endParaRPr>
          </a:p>
        </p:txBody>
      </p:sp>
      <p:graphicFrame>
        <p:nvGraphicFramePr>
          <p:cNvPr id="96" name="Table 95">
            <a:extLst>
              <a:ext uri="{FF2B5EF4-FFF2-40B4-BE49-F238E27FC236}">
                <a16:creationId xmlns:a16="http://schemas.microsoft.com/office/drawing/2014/main" id="{42C72EA6-4C1E-455C-91FD-F81BE879D0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1258095"/>
              </p:ext>
            </p:extLst>
          </p:nvPr>
        </p:nvGraphicFramePr>
        <p:xfrm>
          <a:off x="250678" y="1862506"/>
          <a:ext cx="2483154" cy="697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rgbClr val="0070C0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rgbClr val="0070C0"/>
                          </a:solidFill>
                          <a:effectLst/>
                        </a:rPr>
                        <a:t>20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</a:rPr>
                        <a:t>3</a:t>
                      </a:r>
                      <a:r>
                        <a:rPr lang="en-DE" sz="1400" dirty="0">
                          <a:solidFill>
                            <a:srgbClr val="0070C0"/>
                          </a:solidFill>
                          <a:effectLst/>
                        </a:rPr>
                        <a:t>.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</a:rPr>
                        <a:t>9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</a:tbl>
          </a:graphicData>
        </a:graphic>
      </p:graphicFrame>
      <p:graphicFrame>
        <p:nvGraphicFramePr>
          <p:cNvPr id="90" name="Table 89">
            <a:extLst>
              <a:ext uri="{FF2B5EF4-FFF2-40B4-BE49-F238E27FC236}">
                <a16:creationId xmlns:a16="http://schemas.microsoft.com/office/drawing/2014/main" id="{BC14130D-3264-4EE8-9655-1DDCCF3D88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6328694"/>
              </p:ext>
            </p:extLst>
          </p:nvPr>
        </p:nvGraphicFramePr>
        <p:xfrm>
          <a:off x="250677" y="3328188"/>
          <a:ext cx="2958990" cy="7187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84373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590550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400050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  <a:gridCol w="419100">
                  <a:extLst>
                    <a:ext uri="{9D8B030D-6E8A-4147-A177-3AD203B41FA5}">
                      <a16:colId xmlns:a16="http://schemas.microsoft.com/office/drawing/2014/main" val="166750666"/>
                    </a:ext>
                  </a:extLst>
                </a:gridCol>
                <a:gridCol w="400050">
                  <a:extLst>
                    <a:ext uri="{9D8B030D-6E8A-4147-A177-3AD203B41FA5}">
                      <a16:colId xmlns:a16="http://schemas.microsoft.com/office/drawing/2014/main" val="3266385812"/>
                    </a:ext>
                  </a:extLst>
                </a:gridCol>
                <a:gridCol w="364867">
                  <a:extLst>
                    <a:ext uri="{9D8B030D-6E8A-4147-A177-3AD203B41FA5}">
                      <a16:colId xmlns:a16="http://schemas.microsoft.com/office/drawing/2014/main" val="3565976435"/>
                    </a:ext>
                  </a:extLst>
                </a:gridCol>
              </a:tblGrid>
              <a:tr h="127360">
                <a:tc>
                  <a:txBody>
                    <a:bodyPr/>
                    <a:lstStyle/>
                    <a:p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cfg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Cb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Enc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Dec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2431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Rand.Ac</a:t>
                      </a: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.</a:t>
                      </a:r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99%</a:t>
                      </a:r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93%</a:t>
                      </a:r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2431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All Intra</a:t>
                      </a:r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98%</a:t>
                      </a:r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95%</a:t>
                      </a:r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6B0D1979-71A3-4D7E-A040-B361261F494F}"/>
              </a:ext>
            </a:extLst>
          </p:cNvPr>
          <p:cNvSpPr txBox="1"/>
          <p:nvPr/>
        </p:nvSpPr>
        <p:spPr>
          <a:xfrm>
            <a:off x="136430" y="2933370"/>
            <a:ext cx="31493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u="sng" dirty="0">
                <a:latin typeface="Cambria" panose="02040503050406030204" pitchFamily="18" charset="0"/>
                <a:ea typeface="Cambria" panose="02040503050406030204" pitchFamily="18" charset="0"/>
              </a:rPr>
              <a:t>Results vs relevant anchor (int16)</a:t>
            </a:r>
            <a:endParaRPr lang="en-DE" sz="1600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6755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1DD631-3387-4A38-87AC-09807EB330CE}"/>
              </a:ext>
            </a:extLst>
          </p:cNvPr>
          <p:cNvCxnSpPr>
            <a:stCxn id="19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[6]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Pred [6]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[6]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OP blk 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OP blk 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cxnSpLocks/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7" y="4229142"/>
            <a:ext cx="473770" cy="90827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cxnSpLocks/>
            <a:stCxn id="51" idx="3"/>
            <a:endCxn id="53" idx="2"/>
          </p:cNvCxnSpPr>
          <p:nvPr/>
        </p:nvCxnSpPr>
        <p:spPr>
          <a:xfrm flipV="1">
            <a:off x="10695376" y="3411208"/>
            <a:ext cx="931602" cy="30326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5" y="1638456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6582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9" y="2084303"/>
            <a:ext cx="0" cy="3862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66" name="Rectangle 65"/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9" name="Rectangle 78"/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[4]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14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144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=128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64</a:t>
            </a:r>
            <a:endParaRPr lang="en-US" sz="1000" dirty="0"/>
          </a:p>
        </p:txBody>
      </p:sp>
      <p:cxnSp>
        <p:nvCxnSpPr>
          <p:cNvPr id="3" name="Elbow Connector 2"/>
          <p:cNvCxnSpPr>
            <a:cxnSpLocks/>
            <a:stCxn id="66" idx="0"/>
            <a:endCxn id="50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385313" y="-1168439"/>
            <a:ext cx="1877362" cy="7630311"/>
          </a:xfrm>
          <a:prstGeom prst="bentConnector3">
            <a:avLst>
              <a:gd name="adj1" fmla="val -62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000" baseline="-250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cxnSpLocks/>
            <a:stCxn id="38" idx="3"/>
            <a:endCxn id="51" idx="1"/>
          </p:cNvCxnSpPr>
          <p:nvPr/>
        </p:nvCxnSpPr>
        <p:spPr>
          <a:xfrm flipV="1">
            <a:off x="6814618" y="3714471"/>
            <a:ext cx="3745126" cy="535690"/>
          </a:xfrm>
          <a:prstGeom prst="bentConnector3">
            <a:avLst>
              <a:gd name="adj1" fmla="val 307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OP blk</a:t>
            </a:r>
            <a:endParaRPr lang="en-US" sz="1000" dirty="0">
              <a:solidFill>
                <a:srgbClr val="FF0000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16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59744" y="3328927"/>
            <a:ext cx="135632" cy="7710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682296" y="3321781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9070156" y="3308582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OP blk</a:t>
            </a:r>
            <a:endParaRPr lang="en-US" sz="1000" dirty="0">
              <a:solidFill>
                <a:srgbClr val="FF0000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 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8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655811" y="4303330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9043672" y="429013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CA" dirty="0"/>
              <a:t>Over-Parameterization</a:t>
            </a:r>
            <a:endParaRPr lang="en-DE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D53A39-07D0-4636-8696-7DF2B244F85A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F051815-9596-44F3-A364-F4C9064C3717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C53C75-C77C-414D-96B7-DD2492F48E8E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ED3D24-8F03-4719-975C-925D9066F239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AC9A659-D873-4A5D-B81B-7E13BF3605EE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Rectangle 93">
            <a:extLst>
              <a:ext uri="{FF2B5EF4-FFF2-40B4-BE49-F238E27FC236}">
                <a16:creationId xmlns:a16="http://schemas.microsoft.com/office/drawing/2014/main" id="{1D400D03-D090-44F5-8AD5-56D67617A609}"/>
              </a:ext>
            </a:extLst>
          </p:cNvPr>
          <p:cNvSpPr/>
          <p:nvPr/>
        </p:nvSpPr>
        <p:spPr>
          <a:xfrm>
            <a:off x="3270036" y="2112218"/>
            <a:ext cx="476168" cy="2190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14D9827-74F8-40F0-948C-E71CA9792B13}"/>
              </a:ext>
            </a:extLst>
          </p:cNvPr>
          <p:cNvSpPr/>
          <p:nvPr/>
        </p:nvSpPr>
        <p:spPr>
          <a:xfrm rot="16200000">
            <a:off x="10603113" y="3636395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3CAF2E7-91CA-40DE-9BCE-343F2D5527E9}"/>
              </a:ext>
            </a:extLst>
          </p:cNvPr>
          <p:cNvSpPr/>
          <p:nvPr/>
        </p:nvSpPr>
        <p:spPr>
          <a:xfrm rot="16200000">
            <a:off x="10447183" y="4596666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C0844FEF-64CE-4B1E-B0B2-43EA2F77DBA2}"/>
              </a:ext>
            </a:extLst>
          </p:cNvPr>
          <p:cNvSpPr/>
          <p:nvPr/>
        </p:nvSpPr>
        <p:spPr>
          <a:xfrm>
            <a:off x="3926554" y="2230972"/>
            <a:ext cx="439830" cy="19606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, </a:t>
            </a:r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</a:t>
            </a:r>
            <a:endParaRPr lang="en-US" sz="1000" dirty="0">
              <a:solidFill>
                <a:srgbClr val="0070C0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D6BE730-2764-4E9E-A2B0-1BC8CCDDE8A5}"/>
              </a:ext>
            </a:extLst>
          </p:cNvPr>
          <p:cNvGrpSpPr/>
          <p:nvPr/>
        </p:nvGrpSpPr>
        <p:grpSpPr>
          <a:xfrm>
            <a:off x="93589" y="2592933"/>
            <a:ext cx="3025555" cy="1167010"/>
            <a:chOff x="93589" y="2592933"/>
            <a:chExt cx="3025555" cy="1167010"/>
          </a:xfrm>
          <a:noFill/>
        </p:grpSpPr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E4EEAE4F-517D-4FAE-B878-656B6EE6A951}"/>
                </a:ext>
              </a:extLst>
            </p:cNvPr>
            <p:cNvSpPr/>
            <p:nvPr/>
          </p:nvSpPr>
          <p:spPr>
            <a:xfrm>
              <a:off x="489345" y="2592933"/>
              <a:ext cx="2235309" cy="1163051"/>
            </a:xfrm>
            <a:prstGeom prst="rect">
              <a:avLst/>
            </a:prstGeom>
            <a:grpFill/>
            <a:ln w="254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825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01" name="Rectangle 97">
              <a:extLst>
                <a:ext uri="{FF2B5EF4-FFF2-40B4-BE49-F238E27FC236}">
                  <a16:creationId xmlns:a16="http://schemas.microsoft.com/office/drawing/2014/main" id="{94312568-EBF0-4BE2-B5CC-87A28F51B494}"/>
                </a:ext>
              </a:extLst>
            </p:cNvPr>
            <p:cNvSpPr/>
            <p:nvPr/>
          </p:nvSpPr>
          <p:spPr>
            <a:xfrm>
              <a:off x="562082" y="2814221"/>
              <a:ext cx="345862" cy="729130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CONV 3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  <a:sym typeface="Symbol" panose="05050102010706020507" pitchFamily="18" charset="2"/>
                </a:rPr>
                <a:t>  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3 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1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  <a:sym typeface="Symbol" panose="05050102010706020507" pitchFamily="18" charset="2"/>
                </a:rPr>
                <a:t>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 (p*C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1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)</a:t>
              </a:r>
              <a:endParaRPr lang="en-US" sz="825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2" name="Rectangle 99">
              <a:extLst>
                <a:ext uri="{FF2B5EF4-FFF2-40B4-BE49-F238E27FC236}">
                  <a16:creationId xmlns:a16="http://schemas.microsoft.com/office/drawing/2014/main" id="{2AF5DBE5-99E5-4054-BD4F-DEFA7A312C47}"/>
                </a:ext>
              </a:extLst>
            </p:cNvPr>
            <p:cNvSpPr/>
            <p:nvPr/>
          </p:nvSpPr>
          <p:spPr>
            <a:xfrm>
              <a:off x="970369" y="2820327"/>
              <a:ext cx="345862" cy="724865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CONV 1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  <a:sym typeface="Symbol" panose="05050102010706020507" pitchFamily="18" charset="2"/>
                </a:rPr>
                <a:t>  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1 </a:t>
              </a:r>
              <a:r>
                <a:rPr lang="en-US" altLang="zh-CN" sz="825" dirty="0">
                  <a:solidFill>
                    <a:srgbClr val="FF0000"/>
                  </a:solidFill>
                </a:rPr>
                <a:t>(p*C</a:t>
              </a:r>
              <a:r>
                <a:rPr lang="en-US" altLang="zh-CN" sz="825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r>
                <a:rPr lang="en-US" altLang="zh-CN" sz="825" dirty="0">
                  <a:solidFill>
                    <a:srgbClr val="FF0000"/>
                  </a:solidFill>
                  <a:sym typeface="Symbol" panose="05050102010706020507" pitchFamily="18" charset="2"/>
                </a:rPr>
                <a:t>) 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  <a:sym typeface="Symbol" panose="05050102010706020507" pitchFamily="18" charset="2"/>
                </a:rPr>
                <a:t>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2</a:t>
              </a:r>
              <a:endParaRPr lang="en-US" sz="825" baseline="-250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8" name="Rectangle 103">
              <a:extLst>
                <a:ext uri="{FF2B5EF4-FFF2-40B4-BE49-F238E27FC236}">
                  <a16:creationId xmlns:a16="http://schemas.microsoft.com/office/drawing/2014/main" id="{B1224B44-226A-4AF1-BC28-95827B8A1FEA}"/>
                </a:ext>
              </a:extLst>
            </p:cNvPr>
            <p:cNvSpPr/>
            <p:nvPr/>
          </p:nvSpPr>
          <p:spPr>
            <a:xfrm>
              <a:off x="2177527" y="2822585"/>
              <a:ext cx="345862" cy="729130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CONV 3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  <a:sym typeface="Symbol" panose="05050102010706020507" pitchFamily="18" charset="2"/>
                </a:rPr>
                <a:t>  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3 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1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  <a:sym typeface="Symbol" panose="05050102010706020507" pitchFamily="18" charset="2"/>
                </a:rPr>
                <a:t>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2</a:t>
              </a:r>
              <a:endParaRPr lang="en-US" sz="825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C342F2F4-B697-4D73-843D-E58ABACBA9BC}"/>
                </a:ext>
              </a:extLst>
            </p:cNvPr>
            <p:cNvSpPr/>
            <p:nvPr/>
          </p:nvSpPr>
          <p:spPr>
            <a:xfrm>
              <a:off x="235903" y="3538679"/>
              <a:ext cx="1375199" cy="219291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Training stage</a:t>
              </a:r>
              <a:endParaRPr lang="en-US" sz="825" baseline="-25000" dirty="0">
                <a:solidFill>
                  <a:srgbClr val="FF0000"/>
                </a:solidFill>
                <a:latin typeface="Calibri" panose="020F0502020204030204"/>
              </a:endParaRPr>
            </a:p>
          </p:txBody>
        </p:sp>
        <p:sp>
          <p:nvSpPr>
            <p:cNvPr id="110" name="Rectangle 110">
              <a:extLst>
                <a:ext uri="{FF2B5EF4-FFF2-40B4-BE49-F238E27FC236}">
                  <a16:creationId xmlns:a16="http://schemas.microsoft.com/office/drawing/2014/main" id="{2470F738-F883-461A-95E1-B3564881CACD}"/>
                </a:ext>
              </a:extLst>
            </p:cNvPr>
            <p:cNvSpPr/>
            <p:nvPr/>
          </p:nvSpPr>
          <p:spPr>
            <a:xfrm>
              <a:off x="1649092" y="3540652"/>
              <a:ext cx="1435664" cy="219291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Inference stage</a:t>
              </a:r>
              <a:endParaRPr lang="en-US" sz="825" baseline="-25000" dirty="0">
                <a:solidFill>
                  <a:srgbClr val="FF0000"/>
                </a:solidFill>
                <a:latin typeface="Calibri" panose="020F0502020204030204"/>
              </a:endParaRPr>
            </a:p>
          </p:txBody>
        </p:sp>
        <p:cxnSp>
          <p:nvCxnSpPr>
            <p:cNvPr id="111" name="Straight Arrow Connector 111">
              <a:extLst>
                <a:ext uri="{FF2B5EF4-FFF2-40B4-BE49-F238E27FC236}">
                  <a16:creationId xmlns:a16="http://schemas.microsoft.com/office/drawing/2014/main" id="{3A9BA0CC-C3FF-4921-9449-CBC9BB2815BA}"/>
                </a:ext>
              </a:extLst>
            </p:cNvPr>
            <p:cNvCxnSpPr>
              <a:cxnSpLocks/>
            </p:cNvCxnSpPr>
            <p:nvPr/>
          </p:nvCxnSpPr>
          <p:spPr>
            <a:xfrm>
              <a:off x="1361766" y="3172511"/>
              <a:ext cx="740097" cy="6275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Rectangle 113">
              <a:extLst>
                <a:ext uri="{FF2B5EF4-FFF2-40B4-BE49-F238E27FC236}">
                  <a16:creationId xmlns:a16="http://schemas.microsoft.com/office/drawing/2014/main" id="{2B27C803-C02C-4699-B7EC-FA4AAADFAB58}"/>
                </a:ext>
              </a:extLst>
            </p:cNvPr>
            <p:cNvSpPr/>
            <p:nvPr/>
          </p:nvSpPr>
          <p:spPr>
            <a:xfrm>
              <a:off x="1386208" y="3002768"/>
              <a:ext cx="699615" cy="346249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pPr algn="ctr" defTabSz="685800"/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Layer fusion</a:t>
              </a:r>
            </a:p>
          </p:txBody>
        </p:sp>
        <p:sp>
          <p:nvSpPr>
            <p:cNvPr id="113" name="Rectangle 114">
              <a:extLst>
                <a:ext uri="{FF2B5EF4-FFF2-40B4-BE49-F238E27FC236}">
                  <a16:creationId xmlns:a16="http://schemas.microsoft.com/office/drawing/2014/main" id="{EE52CA61-B8F0-422A-864B-C6571D28261F}"/>
                </a:ext>
              </a:extLst>
            </p:cNvPr>
            <p:cNvSpPr/>
            <p:nvPr/>
          </p:nvSpPr>
          <p:spPr>
            <a:xfrm>
              <a:off x="453764" y="2606083"/>
              <a:ext cx="2356984" cy="219291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Over-Parameterization Block (OP Block), 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</a:rPr>
                <a:t>1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, 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</a:rPr>
                <a:t>2</a:t>
              </a:r>
              <a:r>
                <a:rPr lang="en-US" altLang="zh-CN" sz="825" dirty="0">
                  <a:solidFill>
                    <a:srgbClr val="FF0000"/>
                  </a:solidFill>
                </a:rPr>
                <a:t> , p</a:t>
              </a:r>
              <a:endParaRPr lang="en-US" sz="825" baseline="-25000" dirty="0">
                <a:solidFill>
                  <a:srgbClr val="FF0000"/>
                </a:solidFill>
                <a:latin typeface="Calibri" panose="020F0502020204030204"/>
              </a:endParaRPr>
            </a:p>
          </p:txBody>
        </p:sp>
        <p:sp>
          <p:nvSpPr>
            <p:cNvPr id="114" name="Rectangle 115">
              <a:extLst>
                <a:ext uri="{FF2B5EF4-FFF2-40B4-BE49-F238E27FC236}">
                  <a16:creationId xmlns:a16="http://schemas.microsoft.com/office/drawing/2014/main" id="{FD911BD8-E8CD-4E77-9A3D-40B9AF615212}"/>
                </a:ext>
              </a:extLst>
            </p:cNvPr>
            <p:cNvSpPr/>
            <p:nvPr/>
          </p:nvSpPr>
          <p:spPr>
            <a:xfrm>
              <a:off x="93589" y="2876019"/>
              <a:ext cx="278798" cy="604232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[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</a:rPr>
                <a:t>1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,h,w]</a:t>
              </a:r>
            </a:p>
          </p:txBody>
        </p:sp>
        <p:sp>
          <p:nvSpPr>
            <p:cNvPr id="115" name="Rectangle 116">
              <a:extLst>
                <a:ext uri="{FF2B5EF4-FFF2-40B4-BE49-F238E27FC236}">
                  <a16:creationId xmlns:a16="http://schemas.microsoft.com/office/drawing/2014/main" id="{FF9FDB59-CF3E-455E-B0CE-80DA9AEE32AA}"/>
                </a:ext>
              </a:extLst>
            </p:cNvPr>
            <p:cNvSpPr/>
            <p:nvPr/>
          </p:nvSpPr>
          <p:spPr>
            <a:xfrm>
              <a:off x="2840346" y="2887140"/>
              <a:ext cx="278798" cy="604232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[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</a:rPr>
                <a:t>2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,h,w]</a:t>
              </a:r>
            </a:p>
          </p:txBody>
        </p:sp>
        <p:cxnSp>
          <p:nvCxnSpPr>
            <p:cNvPr id="117" name="Straight Connector 118">
              <a:extLst>
                <a:ext uri="{FF2B5EF4-FFF2-40B4-BE49-F238E27FC236}">
                  <a16:creationId xmlns:a16="http://schemas.microsoft.com/office/drawing/2014/main" id="{A26B7D26-95C9-4313-AC15-575D66866FBC}"/>
                </a:ext>
              </a:extLst>
            </p:cNvPr>
            <p:cNvCxnSpPr>
              <a:stCxn id="114" idx="3"/>
              <a:endCxn id="101" idx="1"/>
            </p:cNvCxnSpPr>
            <p:nvPr/>
          </p:nvCxnSpPr>
          <p:spPr>
            <a:xfrm>
              <a:off x="372387" y="3178135"/>
              <a:ext cx="189695" cy="652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8" name="Straight Arrow Connector 122">
              <a:extLst>
                <a:ext uri="{FF2B5EF4-FFF2-40B4-BE49-F238E27FC236}">
                  <a16:creationId xmlns:a16="http://schemas.microsoft.com/office/drawing/2014/main" id="{02FCE589-89D3-49BF-A782-2028DEBA4F3F}"/>
                </a:ext>
              </a:extLst>
            </p:cNvPr>
            <p:cNvCxnSpPr>
              <a:stCxn id="108" idx="3"/>
              <a:endCxn id="115" idx="1"/>
            </p:cNvCxnSpPr>
            <p:nvPr/>
          </p:nvCxnSpPr>
          <p:spPr>
            <a:xfrm>
              <a:off x="2523388" y="3187150"/>
              <a:ext cx="316958" cy="2106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A833E129-7C24-42D5-80D0-CC886C7231EB}"/>
              </a:ext>
            </a:extLst>
          </p:cNvPr>
          <p:cNvSpPr/>
          <p:nvPr/>
        </p:nvSpPr>
        <p:spPr>
          <a:xfrm>
            <a:off x="21705" y="2470580"/>
            <a:ext cx="3233509" cy="1395149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graphicFrame>
        <p:nvGraphicFramePr>
          <p:cNvPr id="119" name="Table 118">
            <a:extLst>
              <a:ext uri="{FF2B5EF4-FFF2-40B4-BE49-F238E27FC236}">
                <a16:creationId xmlns:a16="http://schemas.microsoft.com/office/drawing/2014/main" id="{17B2234B-8488-42A7-9E33-B2CF492FE342}"/>
              </a:ext>
            </a:extLst>
          </p:cNvPr>
          <p:cNvGraphicFramePr>
            <a:graphicFrameLocks noGrp="1"/>
          </p:cNvGraphicFramePr>
          <p:nvPr/>
        </p:nvGraphicFramePr>
        <p:xfrm>
          <a:off x="332295" y="4837877"/>
          <a:ext cx="2575536" cy="1036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3884">
                  <a:extLst>
                    <a:ext uri="{9D8B030D-6E8A-4147-A177-3AD203B41FA5}">
                      <a16:colId xmlns:a16="http://schemas.microsoft.com/office/drawing/2014/main" val="3660292183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1438742989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2361087084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3561515410"/>
                    </a:ext>
                  </a:extLst>
                </a:gridCol>
              </a:tblGrid>
              <a:tr h="29718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vs NNVC-9.1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00586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cfg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68761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4078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AI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19415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28888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1DD631-3387-4A38-87AC-09807EB330CE}"/>
              </a:ext>
            </a:extLst>
          </p:cNvPr>
          <p:cNvCxnSpPr>
            <a:stCxn id="19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[6]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Pred [6]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[6]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cxnSpLocks/>
            <a:stCxn id="4" idx="3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endCxn id="19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endCxn id="19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7" y="4229142"/>
            <a:ext cx="473770" cy="90827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cxnSpLocks/>
            <a:stCxn id="51" idx="3"/>
            <a:endCxn id="53" idx="2"/>
          </p:cNvCxnSpPr>
          <p:nvPr/>
        </p:nvCxnSpPr>
        <p:spPr>
          <a:xfrm flipV="1">
            <a:off x="10695376" y="3411208"/>
            <a:ext cx="931602" cy="30326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5" y="1638456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63187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9" y="2084303"/>
            <a:ext cx="0" cy="3862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66" name="Rectangle 65"/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9" name="Rectangle 78"/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[4]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14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144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=128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</a:t>
            </a:r>
            <a:r>
              <a:rPr lang="en-US" sz="1000" dirty="0"/>
              <a:t>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</a:t>
            </a:r>
            <a:r>
              <a:rPr lang="en-US" sz="1000" dirty="0"/>
              <a:t>= ? 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64</a:t>
            </a:r>
            <a:r>
              <a:rPr lang="en-US" sz="1000" dirty="0"/>
              <a:t>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3</a:t>
            </a:r>
            <a:r>
              <a:rPr lang="en-US" sz="1000" dirty="0"/>
              <a:t>= ?  </a:t>
            </a:r>
          </a:p>
        </p:txBody>
      </p:sp>
      <p:cxnSp>
        <p:nvCxnSpPr>
          <p:cNvPr id="3" name="Elbow Connector 2"/>
          <p:cNvCxnSpPr>
            <a:cxnSpLocks/>
            <a:stCxn id="66" idx="0"/>
            <a:endCxn id="50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385313" y="-1168439"/>
            <a:ext cx="1877362" cy="7630311"/>
          </a:xfrm>
          <a:prstGeom prst="bentConnector3">
            <a:avLst>
              <a:gd name="adj1" fmla="val -62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highlight>
                  <a:srgbClr val="C0C0C0"/>
                </a:highlight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highlight>
                  <a:srgbClr val="C0C0C0"/>
                </a:highlight>
                <a:sym typeface="Symbol" panose="05050102010706020507" pitchFamily="18" charset="2"/>
              </a:rPr>
              <a:t>2</a:t>
            </a:r>
            <a:endParaRPr lang="en-US" sz="1000" dirty="0">
              <a:solidFill>
                <a:schemeClr val="tx1"/>
              </a:solidFill>
              <a:highlight>
                <a:srgbClr val="C0C0C0"/>
              </a:highlight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  <a:highlight>
                  <a:srgbClr val="C0C0C0"/>
                </a:highlight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highlight>
                  <a:srgbClr val="C0C0C0"/>
                </a:highlight>
                <a:sym typeface="Symbol" panose="05050102010706020507" pitchFamily="18" charset="2"/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000" baseline="-250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cxnSpLocks/>
            <a:stCxn id="38" idx="3"/>
            <a:endCxn id="51" idx="1"/>
          </p:cNvCxnSpPr>
          <p:nvPr/>
        </p:nvCxnSpPr>
        <p:spPr>
          <a:xfrm flipV="1">
            <a:off x="6814618" y="3714471"/>
            <a:ext cx="3745126" cy="535690"/>
          </a:xfrm>
          <a:prstGeom prst="bentConnector3">
            <a:avLst>
              <a:gd name="adj1" fmla="val 2872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51" name="Rectangle 50"/>
          <p:cNvSpPr/>
          <p:nvPr/>
        </p:nvSpPr>
        <p:spPr>
          <a:xfrm>
            <a:off x="10559744" y="3328927"/>
            <a:ext cx="135632" cy="7710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3" name="Rectangle 132"/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50" name="Rectangle 149"/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CA" dirty="0"/>
              <a:t>Partial Convolution</a:t>
            </a:r>
            <a:endParaRPr lang="en-DE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D53A39-07D0-4636-8696-7DF2B244F85A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F051815-9596-44F3-A364-F4C9064C3717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C53C75-C77C-414D-96B7-DD2492F48E8E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ED3D24-8F03-4719-975C-925D9066F239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AC9A659-D873-4A5D-B81B-7E13BF3605EE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Rectangle 93">
            <a:extLst>
              <a:ext uri="{FF2B5EF4-FFF2-40B4-BE49-F238E27FC236}">
                <a16:creationId xmlns:a16="http://schemas.microsoft.com/office/drawing/2014/main" id="{1D400D03-D090-44F5-8AD5-56D67617A609}"/>
              </a:ext>
            </a:extLst>
          </p:cNvPr>
          <p:cNvSpPr/>
          <p:nvPr/>
        </p:nvSpPr>
        <p:spPr>
          <a:xfrm>
            <a:off x="3270036" y="2112218"/>
            <a:ext cx="476168" cy="2190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14D9827-74F8-40F0-948C-E71CA9792B13}"/>
              </a:ext>
            </a:extLst>
          </p:cNvPr>
          <p:cNvSpPr/>
          <p:nvPr/>
        </p:nvSpPr>
        <p:spPr>
          <a:xfrm rot="16200000">
            <a:off x="10603113" y="3636395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3CAF2E7-91CA-40DE-9BCE-343F2D5527E9}"/>
              </a:ext>
            </a:extLst>
          </p:cNvPr>
          <p:cNvSpPr/>
          <p:nvPr/>
        </p:nvSpPr>
        <p:spPr>
          <a:xfrm rot="16200000">
            <a:off x="10447183" y="4596666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C7B538E9-F5DF-4D3D-A7B0-1AA14399894A}"/>
              </a:ext>
            </a:extLst>
          </p:cNvPr>
          <p:cNvSpPr/>
          <p:nvPr/>
        </p:nvSpPr>
        <p:spPr>
          <a:xfrm>
            <a:off x="8636389" y="3301117"/>
            <a:ext cx="682130" cy="8158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PPC block</a:t>
            </a:r>
          </a:p>
          <a:p>
            <a:pPr algn="ctr"/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,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75D89A76-5C88-4D9C-83F5-35BEA907D904}"/>
              </a:ext>
            </a:extLst>
          </p:cNvPr>
          <p:cNvSpPr/>
          <p:nvPr/>
        </p:nvSpPr>
        <p:spPr>
          <a:xfrm>
            <a:off x="8670241" y="4333905"/>
            <a:ext cx="682130" cy="8158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PPC block</a:t>
            </a:r>
          </a:p>
          <a:p>
            <a:pPr algn="ctr"/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,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4AF295E4-7A2C-4E34-BDFD-2C92547E8E18}"/>
              </a:ext>
            </a:extLst>
          </p:cNvPr>
          <p:cNvSpPr/>
          <p:nvPr/>
        </p:nvSpPr>
        <p:spPr>
          <a:xfrm>
            <a:off x="6531493" y="5602478"/>
            <a:ext cx="682130" cy="8158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PPC block</a:t>
            </a:r>
          </a:p>
          <a:p>
            <a:pPr algn="ctr"/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,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DCA89781-96A9-4BD1-BCF1-5CC51E760773}"/>
              </a:ext>
            </a:extLst>
          </p:cNvPr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16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933D7C59-6066-4CB6-989D-D937A5EAA0AD}"/>
              </a:ext>
            </a:extLst>
          </p:cNvPr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8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AF8E8A16-5827-4BA6-9FE4-8450BF221AF7}"/>
              </a:ext>
            </a:extLst>
          </p:cNvPr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25CC8570-0CF2-4BF6-9B66-1338649F4FC6}"/>
              </a:ext>
            </a:extLst>
          </p:cNvPr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graphicFrame>
        <p:nvGraphicFramePr>
          <p:cNvPr id="111" name="Table 110">
            <a:extLst>
              <a:ext uri="{FF2B5EF4-FFF2-40B4-BE49-F238E27FC236}">
                <a16:creationId xmlns:a16="http://schemas.microsoft.com/office/drawing/2014/main" id="{23561040-97D2-4E3E-924A-D48AC1A0BC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8312278"/>
              </p:ext>
            </p:extLst>
          </p:nvPr>
        </p:nvGraphicFramePr>
        <p:xfrm>
          <a:off x="262210" y="1619483"/>
          <a:ext cx="2483154" cy="697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7653022"/>
                  </a:ext>
                </a:extLst>
              </a:tr>
            </a:tbl>
          </a:graphicData>
        </a:graphic>
      </p:graphicFrame>
      <p:sp>
        <p:nvSpPr>
          <p:cNvPr id="112" name="Rectangle 111">
            <a:extLst>
              <a:ext uri="{FF2B5EF4-FFF2-40B4-BE49-F238E27FC236}">
                <a16:creationId xmlns:a16="http://schemas.microsoft.com/office/drawing/2014/main" id="{B25F387E-ECF1-41A8-8097-C8E99A264771}"/>
              </a:ext>
            </a:extLst>
          </p:cNvPr>
          <p:cNvSpPr/>
          <p:nvPr/>
        </p:nvSpPr>
        <p:spPr>
          <a:xfrm>
            <a:off x="3926554" y="2230972"/>
            <a:ext cx="439830" cy="19606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, </a:t>
            </a:r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</a:t>
            </a:r>
            <a:endParaRPr lang="en-US" sz="1000" dirty="0">
              <a:solidFill>
                <a:srgbClr val="0070C0"/>
              </a:solidFill>
            </a:endParaRPr>
          </a:p>
        </p:txBody>
      </p:sp>
      <p:graphicFrame>
        <p:nvGraphicFramePr>
          <p:cNvPr id="90" name="Table 89">
            <a:extLst>
              <a:ext uri="{FF2B5EF4-FFF2-40B4-BE49-F238E27FC236}">
                <a16:creationId xmlns:a16="http://schemas.microsoft.com/office/drawing/2014/main" id="{1D147274-7AB9-422B-82CF-878CA8965176}"/>
              </a:ext>
            </a:extLst>
          </p:cNvPr>
          <p:cNvGraphicFramePr>
            <a:graphicFrameLocks noGrp="1"/>
          </p:cNvGraphicFramePr>
          <p:nvPr/>
        </p:nvGraphicFramePr>
        <p:xfrm>
          <a:off x="332295" y="4837877"/>
          <a:ext cx="2575536" cy="1036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3884">
                  <a:extLst>
                    <a:ext uri="{9D8B030D-6E8A-4147-A177-3AD203B41FA5}">
                      <a16:colId xmlns:a16="http://schemas.microsoft.com/office/drawing/2014/main" val="3660292183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1438742989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2361087084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3561515410"/>
                    </a:ext>
                  </a:extLst>
                </a:gridCol>
              </a:tblGrid>
              <a:tr h="29718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vs NNVC-9.1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00586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cfg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68761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4078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AI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1941552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87F9C1E6-87ED-45E6-B456-8F891CB0F733}"/>
              </a:ext>
            </a:extLst>
          </p:cNvPr>
          <p:cNvSpPr txBox="1"/>
          <p:nvPr/>
        </p:nvSpPr>
        <p:spPr>
          <a:xfrm>
            <a:off x="126747" y="4075069"/>
            <a:ext cx="30110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Number of convolution layers </a:t>
            </a:r>
          </a:p>
          <a:p>
            <a:pPr algn="ctr"/>
            <a:r>
              <a:rPr lang="en-US" dirty="0"/>
              <a:t>94 </a:t>
            </a:r>
            <a:r>
              <a:rPr lang="en-US" dirty="0">
                <a:sym typeface="Wingdings" panose="05000000000000000000" pitchFamily="2" charset="2"/>
              </a:rPr>
              <a:t> 74</a:t>
            </a:r>
            <a:endParaRPr lang="en-DE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C5CC651-BA2E-4817-A517-EB5C6156055C}"/>
              </a:ext>
            </a:extLst>
          </p:cNvPr>
          <p:cNvGrpSpPr/>
          <p:nvPr/>
        </p:nvGrpSpPr>
        <p:grpSpPr>
          <a:xfrm>
            <a:off x="251287" y="2569408"/>
            <a:ext cx="2644049" cy="1195319"/>
            <a:chOff x="251287" y="2569408"/>
            <a:chExt cx="2644049" cy="1195319"/>
          </a:xfrm>
        </p:grpSpPr>
        <p:sp>
          <p:nvSpPr>
            <p:cNvPr id="91" name="Rectangle 223">
              <a:extLst>
                <a:ext uri="{FF2B5EF4-FFF2-40B4-BE49-F238E27FC236}">
                  <a16:creationId xmlns:a16="http://schemas.microsoft.com/office/drawing/2014/main" id="{FF640F46-8927-471A-9F0D-994E3C4357CE}"/>
                </a:ext>
              </a:extLst>
            </p:cNvPr>
            <p:cNvSpPr/>
            <p:nvPr/>
          </p:nvSpPr>
          <p:spPr>
            <a:xfrm>
              <a:off x="582012" y="2601676"/>
              <a:ext cx="1968755" cy="116305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825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13" name="Rectangle 224">
              <a:extLst>
                <a:ext uri="{FF2B5EF4-FFF2-40B4-BE49-F238E27FC236}">
                  <a16:creationId xmlns:a16="http://schemas.microsoft.com/office/drawing/2014/main" id="{CE4A62AB-8784-4FFD-9872-4E742DC764DA}"/>
                </a:ext>
              </a:extLst>
            </p:cNvPr>
            <p:cNvSpPr/>
            <p:nvPr/>
          </p:nvSpPr>
          <p:spPr>
            <a:xfrm>
              <a:off x="530084" y="2569408"/>
              <a:ext cx="2086454" cy="2192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Partial Convolution Block (PC Block), 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</a:rPr>
                <a:t>1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  <a:sym typeface="Symbol" panose="05050102010706020507" pitchFamily="18" charset="2"/>
                </a:rPr>
                <a:t>,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 k</a:t>
              </a:r>
              <a:endParaRPr lang="en-US" sz="825" dirty="0">
                <a:solidFill>
                  <a:srgbClr val="FF0000"/>
                </a:solidFill>
                <a:latin typeface="Calibri" panose="020F0502020204030204"/>
              </a:endParaRPr>
            </a:p>
          </p:txBody>
        </p:sp>
        <p:sp>
          <p:nvSpPr>
            <p:cNvPr id="114" name="Rectangle 225">
              <a:extLst>
                <a:ext uri="{FF2B5EF4-FFF2-40B4-BE49-F238E27FC236}">
                  <a16:creationId xmlns:a16="http://schemas.microsoft.com/office/drawing/2014/main" id="{7C40465D-ADB3-489D-BC84-5AC27239D8D3}"/>
                </a:ext>
              </a:extLst>
            </p:cNvPr>
            <p:cNvSpPr/>
            <p:nvPr/>
          </p:nvSpPr>
          <p:spPr>
            <a:xfrm>
              <a:off x="251287" y="2980141"/>
              <a:ext cx="278798" cy="604232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[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</a:rPr>
                <a:t>1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,h,w]</a:t>
              </a:r>
            </a:p>
          </p:txBody>
        </p:sp>
        <p:sp>
          <p:nvSpPr>
            <p:cNvPr id="115" name="Rectangle 226">
              <a:extLst>
                <a:ext uri="{FF2B5EF4-FFF2-40B4-BE49-F238E27FC236}">
                  <a16:creationId xmlns:a16="http://schemas.microsoft.com/office/drawing/2014/main" id="{CC52FB5F-FC16-4F3E-B2E3-0236CD4D51A5}"/>
                </a:ext>
              </a:extLst>
            </p:cNvPr>
            <p:cNvSpPr/>
            <p:nvPr/>
          </p:nvSpPr>
          <p:spPr>
            <a:xfrm>
              <a:off x="2616538" y="2986719"/>
              <a:ext cx="278798" cy="604232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[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</a:rPr>
                <a:t>1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,h,w]</a:t>
              </a:r>
            </a:p>
          </p:txBody>
        </p:sp>
        <p:cxnSp>
          <p:nvCxnSpPr>
            <p:cNvPr id="117" name="Straight Arrow Connector 227">
              <a:extLst>
                <a:ext uri="{FF2B5EF4-FFF2-40B4-BE49-F238E27FC236}">
                  <a16:creationId xmlns:a16="http://schemas.microsoft.com/office/drawing/2014/main" id="{980C7EA1-E692-4DC5-A29A-A20A9B0FB215}"/>
                </a:ext>
              </a:extLst>
            </p:cNvPr>
            <p:cNvCxnSpPr>
              <a:cxnSpLocks/>
              <a:stCxn id="114" idx="3"/>
              <a:endCxn id="115" idx="1"/>
            </p:cNvCxnSpPr>
            <p:nvPr/>
          </p:nvCxnSpPr>
          <p:spPr>
            <a:xfrm>
              <a:off x="530084" y="3282257"/>
              <a:ext cx="2086454" cy="657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8" name="Elbow Connector 159">
              <a:extLst>
                <a:ext uri="{FF2B5EF4-FFF2-40B4-BE49-F238E27FC236}">
                  <a16:creationId xmlns:a16="http://schemas.microsoft.com/office/drawing/2014/main" id="{3DA8C06C-0F7D-4E19-A9D8-D4F1CC09A98E}"/>
                </a:ext>
              </a:extLst>
            </p:cNvPr>
            <p:cNvCxnSpPr>
              <a:cxnSpLocks/>
              <a:stCxn id="114" idx="3"/>
              <a:endCxn id="120" idx="0"/>
            </p:cNvCxnSpPr>
            <p:nvPr/>
          </p:nvCxnSpPr>
          <p:spPr>
            <a:xfrm flipV="1">
              <a:off x="530085" y="3002295"/>
              <a:ext cx="1460206" cy="279962"/>
            </a:xfrm>
            <a:prstGeom prst="bentConnector4">
              <a:avLst>
                <a:gd name="adj1" fmla="val 29053"/>
                <a:gd name="adj2" fmla="val 169154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Rectangle 229">
              <a:extLst>
                <a:ext uri="{FF2B5EF4-FFF2-40B4-BE49-F238E27FC236}">
                  <a16:creationId xmlns:a16="http://schemas.microsoft.com/office/drawing/2014/main" id="{449F0C78-DEBE-4229-938C-00FFE8AA75BA}"/>
                </a:ext>
              </a:extLst>
            </p:cNvPr>
            <p:cNvSpPr/>
            <p:nvPr/>
          </p:nvSpPr>
          <p:spPr>
            <a:xfrm>
              <a:off x="1155488" y="2954546"/>
              <a:ext cx="482828" cy="65458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altLang="zh-CN" sz="825" dirty="0">
                  <a:solidFill>
                    <a:prstClr val="black"/>
                  </a:solidFill>
                </a:rPr>
                <a:t>CONV 3</a:t>
              </a:r>
              <a:r>
                <a:rPr lang="en-US" altLang="zh-CN" sz="825" dirty="0">
                  <a:solidFill>
                    <a:prstClr val="black"/>
                  </a:solidFill>
                  <a:sym typeface="Symbol" panose="05050102010706020507" pitchFamily="18" charset="2"/>
                </a:rPr>
                <a:t>  3</a:t>
              </a:r>
              <a:r>
                <a:rPr lang="en-US" altLang="zh-CN" sz="825" dirty="0">
                  <a:solidFill>
                    <a:prstClr val="black"/>
                  </a:solidFill>
                </a:rPr>
                <a:t> </a:t>
              </a:r>
              <a:r>
                <a:rPr lang="en-US" altLang="zh-CN" sz="825" dirty="0">
                  <a:solidFill>
                    <a:srgbClr val="FF0000"/>
                  </a:solidFill>
                </a:rPr>
                <a:t>k*</a:t>
              </a:r>
              <a:r>
                <a:rPr lang="en-US" altLang="zh-CN" sz="825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altLang="zh-CN" sz="825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r>
                <a:rPr lang="en-US" altLang="zh-CN" sz="825" dirty="0">
                  <a:solidFill>
                    <a:prstClr val="black"/>
                  </a:solidFill>
                  <a:sym typeface="Symbol" panose="05050102010706020507" pitchFamily="18" charset="2"/>
                </a:rPr>
                <a:t> </a:t>
              </a:r>
              <a:r>
                <a:rPr lang="en-US" altLang="zh-CN" sz="825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 </a:t>
              </a:r>
              <a:r>
                <a:rPr lang="en-US" altLang="zh-CN" sz="825" dirty="0">
                  <a:solidFill>
                    <a:srgbClr val="FF0000"/>
                  </a:solidFill>
                </a:rPr>
                <a:t>k*</a:t>
              </a:r>
              <a:r>
                <a:rPr lang="en-US" altLang="zh-CN" sz="825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altLang="zh-CN" sz="825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endParaRPr lang="en-US" altLang="zh-CN" sz="825" baseline="-25000" dirty="0">
                <a:solidFill>
                  <a:srgbClr val="FF0000"/>
                </a:solidFill>
              </a:endParaRPr>
            </a:p>
          </p:txBody>
        </p:sp>
        <p:sp>
          <p:nvSpPr>
            <p:cNvPr id="120" name="Rectangle 230">
              <a:extLst>
                <a:ext uri="{FF2B5EF4-FFF2-40B4-BE49-F238E27FC236}">
                  <a16:creationId xmlns:a16="http://schemas.microsoft.com/office/drawing/2014/main" id="{9D83F33B-B323-4423-BC0A-5595A41550F8}"/>
                </a:ext>
              </a:extLst>
            </p:cNvPr>
            <p:cNvSpPr/>
            <p:nvPr/>
          </p:nvSpPr>
          <p:spPr>
            <a:xfrm>
              <a:off x="1850891" y="3002296"/>
              <a:ext cx="278798" cy="604232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sz="825" dirty="0" err="1">
                  <a:solidFill>
                    <a:prstClr val="black"/>
                  </a:solidFill>
                  <a:latin typeface="Calibri" panose="020F0502020204030204"/>
                </a:rPr>
                <a:t>Concat</a:t>
              </a:r>
              <a:endParaRPr lang="en-US" sz="825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1" name="矩形 114">
              <a:extLst>
                <a:ext uri="{FF2B5EF4-FFF2-40B4-BE49-F238E27FC236}">
                  <a16:creationId xmlns:a16="http://schemas.microsoft.com/office/drawing/2014/main" id="{2F3D6F72-730D-4ADD-88AE-8934A4D3DB64}"/>
                </a:ext>
              </a:extLst>
            </p:cNvPr>
            <p:cNvSpPr/>
            <p:nvPr/>
          </p:nvSpPr>
          <p:spPr>
            <a:xfrm>
              <a:off x="1234275" y="2643530"/>
              <a:ext cx="616616" cy="2200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30" dirty="0">
                  <a:solidFill>
                    <a:srgbClr val="FF0000"/>
                  </a:solidFill>
                </a:rPr>
                <a:t>(1-k) * C</a:t>
              </a:r>
              <a:r>
                <a:rPr lang="en-US" altLang="zh-CN" sz="830" baseline="-25000" dirty="0">
                  <a:solidFill>
                    <a:srgbClr val="FF0000"/>
                  </a:solidFill>
                </a:rPr>
                <a:t>1</a:t>
              </a:r>
              <a:endParaRPr lang="zh-CN" altLang="en-US" sz="830" baseline="-25000" dirty="0"/>
            </a:p>
          </p:txBody>
        </p:sp>
      </p:grpSp>
      <p:sp>
        <p:nvSpPr>
          <p:cNvPr id="122" name="Rectangle 121">
            <a:extLst>
              <a:ext uri="{FF2B5EF4-FFF2-40B4-BE49-F238E27FC236}">
                <a16:creationId xmlns:a16="http://schemas.microsoft.com/office/drawing/2014/main" id="{88315E71-2D2A-4A3A-887C-A65D5CFBA897}"/>
              </a:ext>
            </a:extLst>
          </p:cNvPr>
          <p:cNvSpPr/>
          <p:nvPr/>
        </p:nvSpPr>
        <p:spPr>
          <a:xfrm>
            <a:off x="21705" y="2470580"/>
            <a:ext cx="3233509" cy="1395149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9867941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736" y="365125"/>
            <a:ext cx="11942064" cy="1325563"/>
          </a:xfrm>
        </p:spPr>
        <p:txBody>
          <a:bodyPr>
            <a:normAutofit/>
          </a:bodyPr>
          <a:lstStyle/>
          <a:p>
            <a:r>
              <a:rPr lang="en-US" dirty="0"/>
              <a:t>EE1-1.2 – </a:t>
            </a: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</a:rPr>
              <a:t>Simplified residual groups with attention</a:t>
            </a:r>
            <a:r>
              <a:rPr lang="en-DE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endParaRPr lang="en-DE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F8482EA-2F0E-4BFB-9075-414A390D1F6C}"/>
              </a:ext>
            </a:extLst>
          </p:cNvPr>
          <p:cNvSpPr/>
          <p:nvPr/>
        </p:nvSpPr>
        <p:spPr>
          <a:xfrm>
            <a:off x="6096000" y="6095115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DE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482FB56-5553-4082-9332-A86C59ECD192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223" y="1365854"/>
            <a:ext cx="7497754" cy="5127021"/>
          </a:xfrm>
          <a:prstGeom prst="rect">
            <a:avLst/>
          </a:prstGeom>
          <a:noFill/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2960882-1D33-469A-9CE4-6F948ECD84B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7577" y="1577132"/>
            <a:ext cx="3980688" cy="185186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B58E95C-0A59-45B0-B9EA-9FD92B76F37E}"/>
              </a:ext>
            </a:extLst>
          </p:cNvPr>
          <p:cNvSpPr/>
          <p:nvPr/>
        </p:nvSpPr>
        <p:spPr>
          <a:xfrm>
            <a:off x="3374136" y="3008376"/>
            <a:ext cx="978408" cy="1701419"/>
          </a:xfrm>
          <a:prstGeom prst="rect">
            <a:avLst/>
          </a:prstGeom>
          <a:solidFill>
            <a:schemeClr val="accen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7BBDC654-7C77-43D3-86AF-99580A29109F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5298" y="3833921"/>
            <a:ext cx="3816350" cy="807085"/>
          </a:xfrm>
          <a:prstGeom prst="rect">
            <a:avLst/>
          </a:prstGeom>
          <a:noFill/>
          <a:ln w="31750">
            <a:solidFill>
              <a:srgbClr val="7030A0"/>
            </a:solidFill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49546C0-78E6-44F8-AE50-B258F4F63753}"/>
              </a:ext>
            </a:extLst>
          </p:cNvPr>
          <p:cNvSpPr/>
          <p:nvPr/>
        </p:nvSpPr>
        <p:spPr>
          <a:xfrm>
            <a:off x="9198864" y="1621189"/>
            <a:ext cx="239266" cy="564227"/>
          </a:xfrm>
          <a:prstGeom prst="rect">
            <a:avLst/>
          </a:prstGeom>
          <a:noFill/>
          <a:ln w="317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E6C6330-B659-45BC-9792-F0DFCC291CB5}"/>
              </a:ext>
            </a:extLst>
          </p:cNvPr>
          <p:cNvSpPr/>
          <p:nvPr/>
        </p:nvSpPr>
        <p:spPr>
          <a:xfrm>
            <a:off x="9843515" y="1598901"/>
            <a:ext cx="239265" cy="564227"/>
          </a:xfrm>
          <a:prstGeom prst="rect">
            <a:avLst/>
          </a:prstGeom>
          <a:noFill/>
          <a:ln w="317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59643BC-21EC-4915-84AF-E7C0599DB5B2}"/>
              </a:ext>
            </a:extLst>
          </p:cNvPr>
          <p:cNvSpPr/>
          <p:nvPr/>
        </p:nvSpPr>
        <p:spPr>
          <a:xfrm>
            <a:off x="10190988" y="1624648"/>
            <a:ext cx="598932" cy="560767"/>
          </a:xfrm>
          <a:prstGeom prst="rect">
            <a:avLst/>
          </a:prstGeom>
          <a:solidFill>
            <a:schemeClr val="accent1">
              <a:alpha val="24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E47BB7C-5446-486B-891C-F77676F11236}"/>
              </a:ext>
            </a:extLst>
          </p:cNvPr>
          <p:cNvSpPr/>
          <p:nvPr/>
        </p:nvSpPr>
        <p:spPr>
          <a:xfrm>
            <a:off x="9476233" y="1646525"/>
            <a:ext cx="269748" cy="560767"/>
          </a:xfrm>
          <a:prstGeom prst="rect">
            <a:avLst/>
          </a:prstGeom>
          <a:solidFill>
            <a:schemeClr val="accent1">
              <a:alpha val="24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91D9D82-36C7-4E50-991F-2BC0750BDB86}"/>
              </a:ext>
            </a:extLst>
          </p:cNvPr>
          <p:cNvSpPr/>
          <p:nvPr/>
        </p:nvSpPr>
        <p:spPr>
          <a:xfrm>
            <a:off x="11343131" y="1621189"/>
            <a:ext cx="269748" cy="560767"/>
          </a:xfrm>
          <a:prstGeom prst="rect">
            <a:avLst/>
          </a:prstGeom>
          <a:solidFill>
            <a:schemeClr val="accent1">
              <a:alpha val="24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41C697A-D446-48B0-B45A-C31BA535C30E}"/>
              </a:ext>
            </a:extLst>
          </p:cNvPr>
          <p:cNvSpPr/>
          <p:nvPr/>
        </p:nvSpPr>
        <p:spPr>
          <a:xfrm>
            <a:off x="9316911" y="3957079"/>
            <a:ext cx="404622" cy="683927"/>
          </a:xfrm>
          <a:prstGeom prst="rect">
            <a:avLst/>
          </a:prstGeom>
          <a:solidFill>
            <a:schemeClr val="accent1">
              <a:alpha val="24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4859263-881F-4593-81F5-06FFC45E1E6E}"/>
              </a:ext>
            </a:extLst>
          </p:cNvPr>
          <p:cNvSpPr/>
          <p:nvPr/>
        </p:nvSpPr>
        <p:spPr>
          <a:xfrm>
            <a:off x="10624457" y="4907190"/>
            <a:ext cx="784208" cy="338554"/>
          </a:xfrm>
          <a:prstGeom prst="rect">
            <a:avLst/>
          </a:prstGeom>
          <a:solidFill>
            <a:schemeClr val="accent1">
              <a:alpha val="24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New design elements</a:t>
            </a:r>
            <a:endParaRPr lang="en-DE" sz="900" dirty="0">
              <a:solidFill>
                <a:schemeClr val="tx1"/>
              </a:solidFill>
            </a:endParaRPr>
          </a:p>
        </p:txBody>
      </p:sp>
      <p:graphicFrame>
        <p:nvGraphicFramePr>
          <p:cNvPr id="27" name="Table 26">
            <a:extLst>
              <a:ext uri="{FF2B5EF4-FFF2-40B4-BE49-F238E27FC236}">
                <a16:creationId xmlns:a16="http://schemas.microsoft.com/office/drawing/2014/main" id="{012C40B0-908D-420E-B904-57EFD064D5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4265282"/>
              </p:ext>
            </p:extLst>
          </p:nvPr>
        </p:nvGraphicFramePr>
        <p:xfrm>
          <a:off x="8157921" y="5775543"/>
          <a:ext cx="3185210" cy="7080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4340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436236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44293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  <a:gridCol w="492154">
                  <a:extLst>
                    <a:ext uri="{9D8B030D-6E8A-4147-A177-3AD203B41FA5}">
                      <a16:colId xmlns:a16="http://schemas.microsoft.com/office/drawing/2014/main" val="166750666"/>
                    </a:ext>
                  </a:extLst>
                </a:gridCol>
                <a:gridCol w="472468">
                  <a:extLst>
                    <a:ext uri="{9D8B030D-6E8A-4147-A177-3AD203B41FA5}">
                      <a16:colId xmlns:a16="http://schemas.microsoft.com/office/drawing/2014/main" val="3266385812"/>
                    </a:ext>
                  </a:extLst>
                </a:gridCol>
                <a:gridCol w="497074">
                  <a:extLst>
                    <a:ext uri="{9D8B030D-6E8A-4147-A177-3AD203B41FA5}">
                      <a16:colId xmlns:a16="http://schemas.microsoft.com/office/drawing/2014/main" val="3565976435"/>
                    </a:ext>
                  </a:extLst>
                </a:gridCol>
              </a:tblGrid>
              <a:tr h="127360">
                <a:tc>
                  <a:txBody>
                    <a:bodyPr/>
                    <a:lstStyle/>
                    <a:p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cfg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Cb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Enc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Dec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2431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Rand.Ac</a:t>
                      </a: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.</a:t>
                      </a:r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100%</a:t>
                      </a:r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107%</a:t>
                      </a:r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All Intra</a:t>
                      </a:r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100%</a:t>
                      </a:r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108%</a:t>
                      </a:r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</a:tbl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id="{4492C37F-380C-4299-B69D-2F5E6049E475}"/>
              </a:ext>
            </a:extLst>
          </p:cNvPr>
          <p:cNvSpPr txBox="1"/>
          <p:nvPr/>
        </p:nvSpPr>
        <p:spPr>
          <a:xfrm>
            <a:off x="7755760" y="5371556"/>
            <a:ext cx="43600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u="sng" dirty="0">
                <a:latin typeface="Cambria" panose="02040503050406030204" pitchFamily="18" charset="0"/>
                <a:ea typeface="Cambria" panose="02040503050406030204" pitchFamily="18" charset="0"/>
              </a:rPr>
              <a:t>Results vs relevant anchor (SIMD for DW conv) </a:t>
            </a:r>
            <a:endParaRPr lang="en-DE" sz="1600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00452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678" y="365125"/>
            <a:ext cx="11376300" cy="1325563"/>
          </a:xfrm>
        </p:spPr>
        <p:txBody>
          <a:bodyPr>
            <a:normAutofit/>
          </a:bodyPr>
          <a:lstStyle/>
          <a:p>
            <a:r>
              <a:rPr lang="en-US" dirty="0"/>
              <a:t>EE1-1.3 – </a:t>
            </a: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</a:rPr>
              <a:t>NN in-loop filters using early cropping </a:t>
            </a:r>
            <a:endParaRPr lang="en-DE" dirty="0"/>
          </a:p>
        </p:txBody>
      </p:sp>
      <p:graphicFrame>
        <p:nvGraphicFramePr>
          <p:cNvPr id="91" name="Table 90">
            <a:extLst>
              <a:ext uri="{FF2B5EF4-FFF2-40B4-BE49-F238E27FC236}">
                <a16:creationId xmlns:a16="http://schemas.microsoft.com/office/drawing/2014/main" id="{0C671B8D-5EE3-45DC-B740-28CF87E5B5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8797071"/>
              </p:ext>
            </p:extLst>
          </p:nvPr>
        </p:nvGraphicFramePr>
        <p:xfrm>
          <a:off x="250678" y="1862506"/>
          <a:ext cx="2483154" cy="697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EE1-1.3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rgbClr val="0070C0"/>
                          </a:solidFill>
                          <a:effectLst/>
                        </a:rPr>
                        <a:t>16.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</a:rPr>
                        <a:t>8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rgbClr val="0070C0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</a:tbl>
          </a:graphicData>
        </a:graphic>
      </p:graphicFrame>
      <p:sp>
        <p:nvSpPr>
          <p:cNvPr id="102" name="TextBox 101">
            <a:extLst>
              <a:ext uri="{FF2B5EF4-FFF2-40B4-BE49-F238E27FC236}">
                <a16:creationId xmlns:a16="http://schemas.microsoft.com/office/drawing/2014/main" id="{EBC28FF3-1B87-480C-B1B9-98038273657D}"/>
              </a:ext>
            </a:extLst>
          </p:cNvPr>
          <p:cNvSpPr txBox="1"/>
          <p:nvPr/>
        </p:nvSpPr>
        <p:spPr>
          <a:xfrm>
            <a:off x="40228" y="3518213"/>
            <a:ext cx="30420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u="sng" dirty="0">
                <a:latin typeface="Cambria" panose="02040503050406030204" pitchFamily="18" charset="0"/>
                <a:ea typeface="Cambria" panose="02040503050406030204" pitchFamily="18" charset="0"/>
              </a:rPr>
              <a:t>Results vs relevant anchor (LOP)</a:t>
            </a:r>
            <a:endParaRPr lang="en-DE" sz="1600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08" name="Picture 107" descr="A diagram of a computer&#10;&#10;Description automatically generated">
            <a:extLst>
              <a:ext uri="{FF2B5EF4-FFF2-40B4-BE49-F238E27FC236}">
                <a16:creationId xmlns:a16="http://schemas.microsoft.com/office/drawing/2014/main" id="{94D4D2FD-D4AC-4B4A-B8D0-D820F85D12B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3082279" y="1180214"/>
            <a:ext cx="8955246" cy="5522683"/>
          </a:xfrm>
          <a:prstGeom prst="rect">
            <a:avLst/>
          </a:prstGeom>
        </p:spPr>
      </p:pic>
      <p:sp>
        <p:nvSpPr>
          <p:cNvPr id="89" name="TextBox 88"/>
          <p:cNvSpPr txBox="1"/>
          <p:nvPr/>
        </p:nvSpPr>
        <p:spPr>
          <a:xfrm>
            <a:off x="8538580" y="1690688"/>
            <a:ext cx="246947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 (LOP)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FFFF00"/>
                </a:highlight>
              </a:rPr>
              <a:t>15</a:t>
            </a:r>
            <a:r>
              <a:rPr lang="en-US" sz="1000" dirty="0"/>
              <a:t>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FFFF00"/>
                </a:highlight>
              </a:rPr>
              <a:t>176</a:t>
            </a:r>
            <a:r>
              <a:rPr lang="en-US" sz="1000" dirty="0"/>
              <a:t>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=128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64</a:t>
            </a:r>
            <a:endParaRPr lang="en-US" sz="1000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4D8FE9D3-634C-4711-AE05-8EF1D5B983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679219"/>
              </p:ext>
            </p:extLst>
          </p:nvPr>
        </p:nvGraphicFramePr>
        <p:xfrm>
          <a:off x="154475" y="3856767"/>
          <a:ext cx="3141617" cy="7187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17395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467832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53162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  <a:gridCol w="467833">
                  <a:extLst>
                    <a:ext uri="{9D8B030D-6E8A-4147-A177-3AD203B41FA5}">
                      <a16:colId xmlns:a16="http://schemas.microsoft.com/office/drawing/2014/main" val="166750666"/>
                    </a:ext>
                  </a:extLst>
                </a:gridCol>
                <a:gridCol w="499730">
                  <a:extLst>
                    <a:ext uri="{9D8B030D-6E8A-4147-A177-3AD203B41FA5}">
                      <a16:colId xmlns:a16="http://schemas.microsoft.com/office/drawing/2014/main" val="3266385812"/>
                    </a:ext>
                  </a:extLst>
                </a:gridCol>
                <a:gridCol w="457199">
                  <a:extLst>
                    <a:ext uri="{9D8B030D-6E8A-4147-A177-3AD203B41FA5}">
                      <a16:colId xmlns:a16="http://schemas.microsoft.com/office/drawing/2014/main" val="3565976435"/>
                    </a:ext>
                  </a:extLst>
                </a:gridCol>
              </a:tblGrid>
              <a:tr h="127360">
                <a:tc>
                  <a:txBody>
                    <a:bodyPr/>
                    <a:lstStyle/>
                    <a:p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cfg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Cb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Enc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Dec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2431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Rand.Ac</a:t>
                      </a: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.</a:t>
                      </a:r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109%</a:t>
                      </a:r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2431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All Intra</a:t>
                      </a:r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111%</a:t>
                      </a:r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4336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678" y="365125"/>
            <a:ext cx="11376300" cy="1325563"/>
          </a:xfrm>
        </p:spPr>
        <p:txBody>
          <a:bodyPr>
            <a:normAutofit/>
          </a:bodyPr>
          <a:lstStyle/>
          <a:p>
            <a:r>
              <a:rPr lang="en-US" dirty="0"/>
              <a:t>EE1-1.3 – </a:t>
            </a: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</a:rPr>
              <a:t>NN in-loop filters using early cropping </a:t>
            </a:r>
            <a:endParaRPr lang="en-DE" dirty="0"/>
          </a:p>
        </p:txBody>
      </p:sp>
      <p:graphicFrame>
        <p:nvGraphicFramePr>
          <p:cNvPr id="91" name="Table 90">
            <a:extLst>
              <a:ext uri="{FF2B5EF4-FFF2-40B4-BE49-F238E27FC236}">
                <a16:creationId xmlns:a16="http://schemas.microsoft.com/office/drawing/2014/main" id="{0C671B8D-5EE3-45DC-B740-28CF87E5B5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95144"/>
              </p:ext>
            </p:extLst>
          </p:nvPr>
        </p:nvGraphicFramePr>
        <p:xfrm>
          <a:off x="250678" y="1862506"/>
          <a:ext cx="2483154" cy="697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VLOP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5216941"/>
                  </a:ext>
                </a:extLst>
              </a:tr>
              <a:tr h="8376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EE1-1.3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0434157"/>
                  </a:ext>
                </a:extLst>
              </a:tr>
            </a:tbl>
          </a:graphicData>
        </a:graphic>
      </p:graphicFrame>
      <p:sp>
        <p:nvSpPr>
          <p:cNvPr id="102" name="TextBox 101">
            <a:extLst>
              <a:ext uri="{FF2B5EF4-FFF2-40B4-BE49-F238E27FC236}">
                <a16:creationId xmlns:a16="http://schemas.microsoft.com/office/drawing/2014/main" id="{EBC28FF3-1B87-480C-B1B9-98038273657D}"/>
              </a:ext>
            </a:extLst>
          </p:cNvPr>
          <p:cNvSpPr txBox="1"/>
          <p:nvPr/>
        </p:nvSpPr>
        <p:spPr>
          <a:xfrm>
            <a:off x="40228" y="3518213"/>
            <a:ext cx="31654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u="sng" dirty="0">
                <a:latin typeface="Cambria" panose="02040503050406030204" pitchFamily="18" charset="0"/>
                <a:ea typeface="Cambria" panose="02040503050406030204" pitchFamily="18" charset="0"/>
              </a:rPr>
              <a:t>Results vs relevant anchor (VLOP)</a:t>
            </a:r>
            <a:endParaRPr lang="en-DE" sz="1600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1" name="Picture 10" descr="A diagram of a computer&#10;&#10;Description automatically generated">
            <a:extLst>
              <a:ext uri="{FF2B5EF4-FFF2-40B4-BE49-F238E27FC236}">
                <a16:creationId xmlns:a16="http://schemas.microsoft.com/office/drawing/2014/main" id="{124C0FFB-9A62-4FA2-B3CE-007E29FB0C3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3063729" y="1170380"/>
            <a:ext cx="8955246" cy="5522683"/>
          </a:xfrm>
          <a:prstGeom prst="rect">
            <a:avLst/>
          </a:prstGeom>
        </p:spPr>
      </p:pic>
      <p:sp>
        <p:nvSpPr>
          <p:cNvPr id="96" name="TextBox 95">
            <a:extLst>
              <a:ext uri="{FF2B5EF4-FFF2-40B4-BE49-F238E27FC236}">
                <a16:creationId xmlns:a16="http://schemas.microsoft.com/office/drawing/2014/main" id="{7D775831-7A7F-4361-A379-9B4CEFEC9146}"/>
              </a:ext>
            </a:extLst>
          </p:cNvPr>
          <p:cNvSpPr txBox="1"/>
          <p:nvPr/>
        </p:nvSpPr>
        <p:spPr>
          <a:xfrm>
            <a:off x="8694738" y="1690688"/>
            <a:ext cx="246947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 (VLOP)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6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16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FFFF00"/>
                </a:highlight>
              </a:rPr>
              <a:t>112</a:t>
            </a:r>
            <a:r>
              <a:rPr lang="en-US" sz="1000" dirty="0"/>
              <a:t>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endParaRPr lang="en-US" sz="1000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3CCD087-B897-4353-B94A-8726672975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195673"/>
              </p:ext>
            </p:extLst>
          </p:nvPr>
        </p:nvGraphicFramePr>
        <p:xfrm>
          <a:off x="154475" y="3913031"/>
          <a:ext cx="3165481" cy="7187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45871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481887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  <a:gridCol w="478465">
                  <a:extLst>
                    <a:ext uri="{9D8B030D-6E8A-4147-A177-3AD203B41FA5}">
                      <a16:colId xmlns:a16="http://schemas.microsoft.com/office/drawing/2014/main" val="166750666"/>
                    </a:ext>
                  </a:extLst>
                </a:gridCol>
                <a:gridCol w="467832">
                  <a:extLst>
                    <a:ext uri="{9D8B030D-6E8A-4147-A177-3AD203B41FA5}">
                      <a16:colId xmlns:a16="http://schemas.microsoft.com/office/drawing/2014/main" val="3266385812"/>
                    </a:ext>
                  </a:extLst>
                </a:gridCol>
                <a:gridCol w="534226">
                  <a:extLst>
                    <a:ext uri="{9D8B030D-6E8A-4147-A177-3AD203B41FA5}">
                      <a16:colId xmlns:a16="http://schemas.microsoft.com/office/drawing/2014/main" val="3565976435"/>
                    </a:ext>
                  </a:extLst>
                </a:gridCol>
              </a:tblGrid>
              <a:tr h="127360">
                <a:tc>
                  <a:txBody>
                    <a:bodyPr/>
                    <a:lstStyle/>
                    <a:p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cfg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Cb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Enc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Dec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2431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Rand.Ac</a:t>
                      </a: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.</a:t>
                      </a:r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07</a:t>
                      </a: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2431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All Intra</a:t>
                      </a:r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05</a:t>
                      </a: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06548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1DD631-3387-4A38-87AC-09807EB330CE}"/>
              </a:ext>
            </a:extLst>
          </p:cNvPr>
          <p:cNvCxnSpPr>
            <a:stCxn id="19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[6]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Pred [6]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</a:t>
            </a:r>
            <a:r>
              <a:rPr lang="en-US" sz="1000" dirty="0">
                <a:solidFill>
                  <a:schemeClr val="tx1"/>
                </a:solidFill>
                <a:highlight>
                  <a:srgbClr val="FFFF00"/>
                </a:highlight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66059" cy="61337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  <a:highlight>
                <a:srgbClr val="FFFF00"/>
              </a:highlight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cxnSpLocks/>
            <a:stCxn id="51" idx="3"/>
            <a:endCxn id="53" idx="2"/>
          </p:cNvCxnSpPr>
          <p:nvPr/>
        </p:nvCxnSpPr>
        <p:spPr>
          <a:xfrm flipV="1">
            <a:off x="10695376" y="3411208"/>
            <a:ext cx="931602" cy="30326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5" y="1638456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711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9" y="2084303"/>
            <a:ext cx="0" cy="3862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66" name="Rectangle 65"/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9" name="Rectangle 78"/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19088" y="5631234"/>
            <a:ext cx="379504" cy="5110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</a:t>
            </a:r>
            <a:r>
              <a:rPr lang="en-US" sz="1000" dirty="0">
                <a:solidFill>
                  <a:schemeClr val="tx1"/>
                </a:solidFill>
                <a:highlight>
                  <a:srgbClr val="FFFF00"/>
                </a:highlight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898033" y="563123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698591" y="588674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77537" y="4229142"/>
            <a:ext cx="473770" cy="165760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5426685" y="1831072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 (LOP)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14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144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=128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64</a:t>
            </a:r>
            <a:endParaRPr lang="en-US" sz="1000" dirty="0"/>
          </a:p>
        </p:txBody>
      </p:sp>
      <p:cxnSp>
        <p:nvCxnSpPr>
          <p:cNvPr id="3" name="Elbow Connector 2"/>
          <p:cNvCxnSpPr>
            <a:cxnSpLocks/>
            <a:stCxn id="66" idx="0"/>
            <a:endCxn id="50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385313" y="-1168439"/>
            <a:ext cx="1877362" cy="7630311"/>
          </a:xfrm>
          <a:prstGeom prst="bentConnector3">
            <a:avLst>
              <a:gd name="adj1" fmla="val -62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000" baseline="-250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cxnSpLocks/>
            <a:stCxn id="38" idx="3"/>
            <a:endCxn id="51" idx="1"/>
          </p:cNvCxnSpPr>
          <p:nvPr/>
        </p:nvCxnSpPr>
        <p:spPr>
          <a:xfrm flipV="1">
            <a:off x="6814618" y="3714471"/>
            <a:ext cx="3745126" cy="535690"/>
          </a:xfrm>
          <a:prstGeom prst="bentConnector3">
            <a:avLst>
              <a:gd name="adj1" fmla="val 307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16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59744" y="3328927"/>
            <a:ext cx="135632" cy="7710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682296" y="3321781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9070156" y="3308582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8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655811" y="4303330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9043672" y="429013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EE1-1.4 – Reduced complexity input feature extraction for LOP &amp; VLOP </a:t>
            </a:r>
            <a:endParaRPr lang="en-DE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D53A39-07D0-4636-8696-7DF2B244F85A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F051815-9596-44F3-A364-F4C9064C3717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C53C75-C77C-414D-96B7-DD2492F48E8E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ED3D24-8F03-4719-975C-925D9066F239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AC9A659-D873-4A5D-B81B-7E13BF3605EE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Rectangle 93">
            <a:extLst>
              <a:ext uri="{FF2B5EF4-FFF2-40B4-BE49-F238E27FC236}">
                <a16:creationId xmlns:a16="http://schemas.microsoft.com/office/drawing/2014/main" id="{1D400D03-D090-44F5-8AD5-56D67617A609}"/>
              </a:ext>
            </a:extLst>
          </p:cNvPr>
          <p:cNvSpPr/>
          <p:nvPr/>
        </p:nvSpPr>
        <p:spPr>
          <a:xfrm>
            <a:off x="3270036" y="2112218"/>
            <a:ext cx="476168" cy="2190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14D9827-74F8-40F0-948C-E71CA9792B13}"/>
              </a:ext>
            </a:extLst>
          </p:cNvPr>
          <p:cNvSpPr/>
          <p:nvPr/>
        </p:nvSpPr>
        <p:spPr>
          <a:xfrm rot="16200000">
            <a:off x="10603113" y="3636395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3CAF2E7-91CA-40DE-9BCE-343F2D5527E9}"/>
              </a:ext>
            </a:extLst>
          </p:cNvPr>
          <p:cNvSpPr/>
          <p:nvPr/>
        </p:nvSpPr>
        <p:spPr>
          <a:xfrm rot="16200000">
            <a:off x="10447183" y="4596666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716DA891-AD47-48E7-828F-1E7DFD3DF74F}"/>
              </a:ext>
            </a:extLst>
          </p:cNvPr>
          <p:cNvSpPr/>
          <p:nvPr/>
        </p:nvSpPr>
        <p:spPr>
          <a:xfrm>
            <a:off x="3926554" y="2230972"/>
            <a:ext cx="439830" cy="19606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, </a:t>
            </a:r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</a:t>
            </a:r>
            <a:endParaRPr lang="en-US" sz="1000" dirty="0">
              <a:solidFill>
                <a:srgbClr val="0070C0"/>
              </a:solidFill>
            </a:endParaRPr>
          </a:p>
        </p:txBody>
      </p:sp>
      <p:graphicFrame>
        <p:nvGraphicFramePr>
          <p:cNvPr id="91" name="Table 90">
            <a:extLst>
              <a:ext uri="{FF2B5EF4-FFF2-40B4-BE49-F238E27FC236}">
                <a16:creationId xmlns:a16="http://schemas.microsoft.com/office/drawing/2014/main" id="{0C671B8D-5EE3-45DC-B740-28CF87E5B52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50678" y="1862506"/>
          <a:ext cx="2483154" cy="16268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EE1-1.4.1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rgbClr val="0070C0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rgbClr val="0070C0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EE1-1.4.2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rgbClr val="0070C0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rgbClr val="0070C0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40081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VLOP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52169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EE1-1.4.1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333499"/>
                  </a:ext>
                </a:extLst>
              </a:tr>
              <a:tr h="8376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EE1-1.4.2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0434157"/>
                  </a:ext>
                </a:extLst>
              </a:tr>
            </a:tbl>
          </a:graphicData>
        </a:graphic>
      </p:graphicFrame>
      <p:sp>
        <p:nvSpPr>
          <p:cNvPr id="96" name="TextBox 95">
            <a:extLst>
              <a:ext uri="{FF2B5EF4-FFF2-40B4-BE49-F238E27FC236}">
                <a16:creationId xmlns:a16="http://schemas.microsoft.com/office/drawing/2014/main" id="{7D775831-7A7F-4361-A379-9B4CEFEC9146}"/>
              </a:ext>
            </a:extLst>
          </p:cNvPr>
          <p:cNvSpPr txBox="1"/>
          <p:nvPr/>
        </p:nvSpPr>
        <p:spPr>
          <a:xfrm>
            <a:off x="7896164" y="1831055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 (VLOP)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6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16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96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endParaRPr lang="en-US" sz="1000" dirty="0"/>
          </a:p>
        </p:txBody>
      </p:sp>
      <p:cxnSp>
        <p:nvCxnSpPr>
          <p:cNvPr id="8" name="Connector: Elbow 7">
            <a:extLst>
              <a:ext uri="{FF2B5EF4-FFF2-40B4-BE49-F238E27FC236}">
                <a16:creationId xmlns:a16="http://schemas.microsoft.com/office/drawing/2014/main" id="{D069D5E9-9FA1-4414-8374-1138EC281011}"/>
              </a:ext>
            </a:extLst>
          </p:cNvPr>
          <p:cNvCxnSpPr>
            <a:stCxn id="58" idx="2"/>
            <a:endCxn id="6" idx="1"/>
          </p:cNvCxnSpPr>
          <p:nvPr/>
        </p:nvCxnSpPr>
        <p:spPr>
          <a:xfrm rot="10800000" flipH="1" flipV="1">
            <a:off x="3251126" y="1896168"/>
            <a:ext cx="67962" cy="2035589"/>
          </a:xfrm>
          <a:prstGeom prst="bentConnector3">
            <a:avLst>
              <a:gd name="adj1" fmla="val -236364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or: Elbow 13">
            <a:extLst>
              <a:ext uri="{FF2B5EF4-FFF2-40B4-BE49-F238E27FC236}">
                <a16:creationId xmlns:a16="http://schemas.microsoft.com/office/drawing/2014/main" id="{7FF2B551-9EC9-4E47-8B78-56A48B746E22}"/>
              </a:ext>
            </a:extLst>
          </p:cNvPr>
          <p:cNvCxnSpPr>
            <a:stCxn id="58" idx="2"/>
            <a:endCxn id="7" idx="1"/>
          </p:cNvCxnSpPr>
          <p:nvPr/>
        </p:nvCxnSpPr>
        <p:spPr>
          <a:xfrm rot="10800000" flipH="1" flipV="1">
            <a:off x="3251125" y="1896168"/>
            <a:ext cx="67961" cy="2679049"/>
          </a:xfrm>
          <a:prstGeom prst="bentConnector3">
            <a:avLst>
              <a:gd name="adj1" fmla="val -236369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222E5456-49B0-4D6D-9F3D-971E8FFAB676}"/>
              </a:ext>
            </a:extLst>
          </p:cNvPr>
          <p:cNvCxnSpPr>
            <a:stCxn id="58" idx="2"/>
            <a:endCxn id="82" idx="1"/>
          </p:cNvCxnSpPr>
          <p:nvPr/>
        </p:nvCxnSpPr>
        <p:spPr>
          <a:xfrm rot="10800000" flipH="1" flipV="1">
            <a:off x="3251126" y="1896168"/>
            <a:ext cx="67962" cy="3990581"/>
          </a:xfrm>
          <a:prstGeom prst="bentConnector3">
            <a:avLst>
              <a:gd name="adj1" fmla="val -236364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A4E121EF-B50D-4E26-960E-B4C918E7338E}"/>
              </a:ext>
            </a:extLst>
          </p:cNvPr>
          <p:cNvSpPr/>
          <p:nvPr/>
        </p:nvSpPr>
        <p:spPr>
          <a:xfrm>
            <a:off x="117876" y="3683717"/>
            <a:ext cx="315838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EE1-1.4.1 </a:t>
            </a:r>
          </a:p>
          <a:p>
            <a:r>
              <a:rPr lang="en-US" sz="14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bypass DCT for BS, QP and IPB</a:t>
            </a:r>
          </a:p>
          <a:p>
            <a:r>
              <a:rPr lang="en-US" sz="1400" strike="sngStrike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EE1-1.4.2</a:t>
            </a:r>
          </a:p>
          <a:p>
            <a:r>
              <a:rPr lang="en-US" sz="1400" strike="sngStrike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Additionally combine </a:t>
            </a:r>
            <a:r>
              <a:rPr lang="en-US" sz="1400" strike="sngStrike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QPslice</a:t>
            </a:r>
            <a:r>
              <a:rPr lang="en-US" sz="1400" strike="sngStrike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&amp; </a:t>
            </a:r>
            <a:r>
              <a:rPr lang="en-US" sz="1400" strike="sngStrike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QPbase</a:t>
            </a:r>
            <a:endParaRPr lang="LID4096" sz="1400" strike="sngStrike" dirty="0"/>
          </a:p>
        </p:txBody>
      </p:sp>
      <p:graphicFrame>
        <p:nvGraphicFramePr>
          <p:cNvPr id="97" name="Table 96">
            <a:extLst>
              <a:ext uri="{FF2B5EF4-FFF2-40B4-BE49-F238E27FC236}">
                <a16:creationId xmlns:a16="http://schemas.microsoft.com/office/drawing/2014/main" id="{97C038B6-41EE-4AB3-A0C4-F403CF9835C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09334" y="5701106"/>
          <a:ext cx="3141617" cy="9619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17395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467832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53162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  <a:gridCol w="467833">
                  <a:extLst>
                    <a:ext uri="{9D8B030D-6E8A-4147-A177-3AD203B41FA5}">
                      <a16:colId xmlns:a16="http://schemas.microsoft.com/office/drawing/2014/main" val="166750666"/>
                    </a:ext>
                  </a:extLst>
                </a:gridCol>
                <a:gridCol w="499730">
                  <a:extLst>
                    <a:ext uri="{9D8B030D-6E8A-4147-A177-3AD203B41FA5}">
                      <a16:colId xmlns:a16="http://schemas.microsoft.com/office/drawing/2014/main" val="3266385812"/>
                    </a:ext>
                  </a:extLst>
                </a:gridCol>
                <a:gridCol w="457199">
                  <a:extLst>
                    <a:ext uri="{9D8B030D-6E8A-4147-A177-3AD203B41FA5}">
                      <a16:colId xmlns:a16="http://schemas.microsoft.com/office/drawing/2014/main" val="3565976435"/>
                    </a:ext>
                  </a:extLst>
                </a:gridCol>
              </a:tblGrid>
              <a:tr h="127360">
                <a:tc>
                  <a:txBody>
                    <a:bodyPr/>
                    <a:lstStyle/>
                    <a:p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cfg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Cb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Enc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Dec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2431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Rand.Ac</a:t>
                      </a: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.</a:t>
                      </a:r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2431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LDB</a:t>
                      </a:r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6752853"/>
                  </a:ext>
                </a:extLst>
              </a:tr>
              <a:tr h="2431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All Intra</a:t>
                      </a:r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</a:tbl>
          </a:graphicData>
        </a:graphic>
      </p:graphicFrame>
      <p:sp>
        <p:nvSpPr>
          <p:cNvPr id="98" name="TextBox 97">
            <a:extLst>
              <a:ext uri="{FF2B5EF4-FFF2-40B4-BE49-F238E27FC236}">
                <a16:creationId xmlns:a16="http://schemas.microsoft.com/office/drawing/2014/main" id="{42DA881D-AA81-45F5-B3C6-AF649CAA07E4}"/>
              </a:ext>
            </a:extLst>
          </p:cNvPr>
          <p:cNvSpPr txBox="1"/>
          <p:nvPr/>
        </p:nvSpPr>
        <p:spPr>
          <a:xfrm>
            <a:off x="135376" y="4962416"/>
            <a:ext cx="272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u="sng" dirty="0">
                <a:latin typeface="Cambria" panose="02040503050406030204" pitchFamily="18" charset="0"/>
                <a:ea typeface="Cambria" panose="02040503050406030204" pitchFamily="18" charset="0"/>
              </a:rPr>
              <a:t>EE1-1.4.1 vs relevant anchor </a:t>
            </a:r>
          </a:p>
          <a:p>
            <a:pPr algn="ctr"/>
            <a:r>
              <a:rPr lang="en-US" sz="1600" u="sng" dirty="0">
                <a:latin typeface="Cambria" panose="02040503050406030204" pitchFamily="18" charset="0"/>
                <a:ea typeface="Cambria" panose="02040503050406030204" pitchFamily="18" charset="0"/>
              </a:rPr>
              <a:t>(VLOP)</a:t>
            </a:r>
            <a:endParaRPr lang="en-DE" sz="1600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B4C69D2F-1135-4383-B2DD-4CA89EB666BA}"/>
              </a:ext>
            </a:extLst>
          </p:cNvPr>
          <p:cNvSpPr/>
          <p:nvPr/>
        </p:nvSpPr>
        <p:spPr>
          <a:xfrm>
            <a:off x="3310402" y="4933819"/>
            <a:ext cx="366059" cy="61337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AC48B5FC-8774-4D45-A4D6-CF967A895160}"/>
              </a:ext>
            </a:extLst>
          </p:cNvPr>
          <p:cNvSpPr/>
          <p:nvPr/>
        </p:nvSpPr>
        <p:spPr>
          <a:xfrm>
            <a:off x="3879838" y="4956458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109" name="Connector: Elbow 108">
            <a:extLst>
              <a:ext uri="{FF2B5EF4-FFF2-40B4-BE49-F238E27FC236}">
                <a16:creationId xmlns:a16="http://schemas.microsoft.com/office/drawing/2014/main" id="{39A8D8CC-4135-483A-90A6-BD5031F82857}"/>
              </a:ext>
            </a:extLst>
          </p:cNvPr>
          <p:cNvCxnSpPr>
            <a:cxnSpLocks/>
            <a:stCxn id="58" idx="2"/>
            <a:endCxn id="102" idx="1"/>
          </p:cNvCxnSpPr>
          <p:nvPr/>
        </p:nvCxnSpPr>
        <p:spPr>
          <a:xfrm rot="10800000" flipH="1" flipV="1">
            <a:off x="3251126" y="1896169"/>
            <a:ext cx="59276" cy="3344336"/>
          </a:xfrm>
          <a:prstGeom prst="bentConnector3">
            <a:avLst>
              <a:gd name="adj1" fmla="val -285654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98E82F20-174C-46A8-A67B-D86DFD479AA2}"/>
              </a:ext>
            </a:extLst>
          </p:cNvPr>
          <p:cNvCxnSpPr/>
          <p:nvPr/>
        </p:nvCxnSpPr>
        <p:spPr>
          <a:xfrm>
            <a:off x="3646483" y="5277648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5461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D99327-062D-4F7A-AA5E-152B7A0AA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EE1-1.5.1 – LOP filter with multiscale blocks </a:t>
            </a:r>
            <a:endParaRPr lang="LID4096" dirty="0"/>
          </a:p>
        </p:txBody>
      </p:sp>
      <p:pic>
        <p:nvPicPr>
          <p:cNvPr id="5" name="Picture 4" descr="A diagram of a computer&#10;&#10;Description automatically generated">
            <a:extLst>
              <a:ext uri="{FF2B5EF4-FFF2-40B4-BE49-F238E27FC236}">
                <a16:creationId xmlns:a16="http://schemas.microsoft.com/office/drawing/2014/main" id="{890BEAB5-FB45-43DF-BD35-F557F007822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3666109" y="1459229"/>
            <a:ext cx="7687691" cy="4896485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9955CA1-4330-49B2-A3E4-153E80A948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8251438"/>
              </p:ext>
            </p:extLst>
          </p:nvPr>
        </p:nvGraphicFramePr>
        <p:xfrm>
          <a:off x="250678" y="1862506"/>
          <a:ext cx="2483154" cy="16268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EE1-1.5.1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16.9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208.8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EE1-1.5.2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16.9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206.5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04777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VLOP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5216941"/>
                  </a:ext>
                </a:extLst>
              </a:tr>
              <a:tr h="8376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EE1-1.5.3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0434157"/>
                  </a:ext>
                </a:extLst>
              </a:tr>
              <a:tr h="8376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EE1-1.5.4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8713255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D98235FA-A3E1-4D55-BCF6-BE9D78F4F7C4}"/>
              </a:ext>
            </a:extLst>
          </p:cNvPr>
          <p:cNvSpPr txBox="1"/>
          <p:nvPr/>
        </p:nvSpPr>
        <p:spPr>
          <a:xfrm>
            <a:off x="7691520" y="1784085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 (LOP)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14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144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</a:t>
            </a:r>
            <a:r>
              <a:rPr lang="en-US" sz="1000" dirty="0">
                <a:highlight>
                  <a:srgbClr val="FFFF00"/>
                </a:highlight>
              </a:rPr>
              <a:t>125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64</a:t>
            </a:r>
            <a:endParaRPr lang="en-US" sz="1000" dirty="0"/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8A39A94B-AA47-4611-A07A-4C8DB44DDF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2865171"/>
              </p:ext>
            </p:extLst>
          </p:nvPr>
        </p:nvGraphicFramePr>
        <p:xfrm>
          <a:off x="240981" y="4587821"/>
          <a:ext cx="3425128" cy="7187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7937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683581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463071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  <a:gridCol w="485122">
                  <a:extLst>
                    <a:ext uri="{9D8B030D-6E8A-4147-A177-3AD203B41FA5}">
                      <a16:colId xmlns:a16="http://schemas.microsoft.com/office/drawing/2014/main" val="166750666"/>
                    </a:ext>
                  </a:extLst>
                </a:gridCol>
                <a:gridCol w="463071">
                  <a:extLst>
                    <a:ext uri="{9D8B030D-6E8A-4147-A177-3AD203B41FA5}">
                      <a16:colId xmlns:a16="http://schemas.microsoft.com/office/drawing/2014/main" val="3266385812"/>
                    </a:ext>
                  </a:extLst>
                </a:gridCol>
                <a:gridCol w="422346">
                  <a:extLst>
                    <a:ext uri="{9D8B030D-6E8A-4147-A177-3AD203B41FA5}">
                      <a16:colId xmlns:a16="http://schemas.microsoft.com/office/drawing/2014/main" val="3565976435"/>
                    </a:ext>
                  </a:extLst>
                </a:gridCol>
              </a:tblGrid>
              <a:tr h="127360">
                <a:tc>
                  <a:txBody>
                    <a:bodyPr/>
                    <a:lstStyle/>
                    <a:p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cfg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Cb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Enc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Dec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2431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Rand.Ac</a:t>
                      </a: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.</a:t>
                      </a:r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-0.8%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2431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All Intra</a:t>
                      </a:r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5D210B86-BA9F-41E7-84D1-187034E07A31}"/>
              </a:ext>
            </a:extLst>
          </p:cNvPr>
          <p:cNvSpPr txBox="1"/>
          <p:nvPr/>
        </p:nvSpPr>
        <p:spPr>
          <a:xfrm>
            <a:off x="137735" y="4143364"/>
            <a:ext cx="30420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u="sng" dirty="0">
                <a:latin typeface="Cambria" panose="02040503050406030204" pitchFamily="18" charset="0"/>
                <a:ea typeface="Cambria" panose="02040503050406030204" pitchFamily="18" charset="0"/>
              </a:rPr>
              <a:t>Results vs relevant anchor (LOP)</a:t>
            </a:r>
            <a:endParaRPr lang="en-DE" sz="1600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FA0474E-293E-42FD-A404-D4E5D527F8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4341" y="4788371"/>
            <a:ext cx="6865597" cy="1757951"/>
          </a:xfrm>
          <a:prstGeom prst="rect">
            <a:avLst/>
          </a:prstGeom>
          <a:ln w="22225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495158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DADD3-6D01-409F-B777-C874C979B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of EE1 tests (1/2)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D4AEEE-E427-4D20-8EF0-1D0C5D1836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1475" y="1825625"/>
            <a:ext cx="10964778" cy="4351338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EE1-1: LOP and VLOP in-loop filter </a:t>
            </a:r>
            <a:endParaRPr lang="en-DE" dirty="0"/>
          </a:p>
          <a:p>
            <a:pPr lvl="1"/>
            <a:r>
              <a:rPr lang="en-US" dirty="0"/>
              <a:t>EE1-1.1 – </a:t>
            </a:r>
            <a:r>
              <a:rPr lang="en-CA" dirty="0"/>
              <a:t>Partial Convolution and Over-Parameterization </a:t>
            </a:r>
            <a:endParaRPr lang="en-DE" dirty="0"/>
          </a:p>
          <a:p>
            <a:pPr lvl="2"/>
            <a:r>
              <a:rPr lang="en-US" sz="2800" dirty="0"/>
              <a:t>Report: </a:t>
            </a:r>
            <a:r>
              <a:rPr lang="en-US" u="sng" dirty="0">
                <a:hlinkClick r:id="rId2"/>
              </a:rPr>
              <a:t>JVET-AJ0080</a:t>
            </a:r>
            <a:r>
              <a:rPr lang="en-US" u="sng" dirty="0"/>
              <a:t>, </a:t>
            </a:r>
            <a:r>
              <a:rPr lang="en-US" sz="2800" dirty="0"/>
              <a:t>cross-check: </a:t>
            </a:r>
            <a:r>
              <a:rPr lang="en-US" u="sng" dirty="0">
                <a:hlinkClick r:id="rId3"/>
              </a:rPr>
              <a:t>JVET-AJ0150</a:t>
            </a:r>
            <a:endParaRPr lang="en-DE" sz="2800" dirty="0"/>
          </a:p>
          <a:p>
            <a:pPr lvl="1"/>
            <a:r>
              <a:rPr lang="en-US" dirty="0"/>
              <a:t>EE1-1.2 – </a:t>
            </a:r>
            <a:r>
              <a:rPr lang="en-CA" dirty="0"/>
              <a:t>LOP with residual groups and Attention</a:t>
            </a:r>
            <a:endParaRPr lang="en-DE" dirty="0"/>
          </a:p>
          <a:p>
            <a:pPr lvl="2" fontAlgn="base" hangingPunct="0"/>
            <a:r>
              <a:rPr lang="en-US" sz="2800" dirty="0"/>
              <a:t>Report:</a:t>
            </a:r>
            <a:r>
              <a:rPr lang="en-US" u="sng" dirty="0">
                <a:hlinkClick r:id="rId4"/>
              </a:rPr>
              <a:t>JVET-AJ0165</a:t>
            </a:r>
            <a:r>
              <a:rPr lang="en-US" sz="2800" dirty="0"/>
              <a:t>, cross-check </a:t>
            </a:r>
            <a:r>
              <a:rPr lang="en-US" u="sng" dirty="0">
                <a:hlinkClick r:id="rId5"/>
              </a:rPr>
              <a:t>JVET-AJ0327</a:t>
            </a:r>
            <a:endParaRPr lang="en-DE" sz="2800" dirty="0"/>
          </a:p>
          <a:p>
            <a:pPr lvl="1" fontAlgn="base" hangingPunct="0"/>
            <a:r>
              <a:rPr lang="en-US" dirty="0"/>
              <a:t>EE1-1.3 - NN in-loop filters using early cropping </a:t>
            </a:r>
            <a:endParaRPr lang="en-DE" dirty="0"/>
          </a:p>
          <a:p>
            <a:pPr lvl="2" fontAlgn="base" hangingPunct="0"/>
            <a:r>
              <a:rPr lang="en-US" dirty="0"/>
              <a:t>Report: </a:t>
            </a:r>
            <a:r>
              <a:rPr lang="en-US" sz="1600" u="sng" dirty="0">
                <a:hlinkClick r:id="rId6"/>
              </a:rPr>
              <a:t>JVET-AJ0054</a:t>
            </a:r>
            <a:r>
              <a:rPr lang="en-US" dirty="0"/>
              <a:t>, cross-check: </a:t>
            </a:r>
            <a:r>
              <a:rPr lang="en-US" sz="1600" u="sng" dirty="0">
                <a:hlinkClick r:id="rId7"/>
              </a:rPr>
              <a:t>JVET-AJ0133</a:t>
            </a:r>
            <a:endParaRPr lang="en-DE" dirty="0"/>
          </a:p>
          <a:p>
            <a:pPr lvl="1" fontAlgn="base" hangingPunct="0"/>
            <a:r>
              <a:rPr lang="en-US" dirty="0"/>
              <a:t>EE1-1.4 – Reduced complexity input feature extraction for LOP &amp; VLOP </a:t>
            </a:r>
            <a:endParaRPr lang="en-DE" dirty="0"/>
          </a:p>
          <a:p>
            <a:pPr lvl="2"/>
            <a:r>
              <a:rPr lang="en-US" sz="2800" dirty="0"/>
              <a:t>Report: </a:t>
            </a:r>
            <a:r>
              <a:rPr lang="en-US" u="sng" dirty="0">
                <a:hlinkClick r:id="rId8"/>
              </a:rPr>
              <a:t>JVET-AJ0066</a:t>
            </a:r>
            <a:r>
              <a:rPr lang="en-US" sz="2800" dirty="0"/>
              <a:t> cross-check:</a:t>
            </a:r>
            <a:r>
              <a:rPr lang="en-US" u="sng" dirty="0"/>
              <a:t> </a:t>
            </a:r>
            <a:r>
              <a:rPr lang="en-US" u="sng" dirty="0">
                <a:hlinkClick r:id="rId9"/>
              </a:rPr>
              <a:t>JVET-AJ0163</a:t>
            </a:r>
            <a:endParaRPr lang="en-DE" sz="2800" dirty="0"/>
          </a:p>
          <a:p>
            <a:pPr lvl="1" fontAlgn="base" hangingPunct="0"/>
            <a:r>
              <a:rPr lang="en-US" dirty="0"/>
              <a:t>EE1-1.5 - Multiscale blocks in LOP3 and VLOP2 filter</a:t>
            </a:r>
            <a:endParaRPr lang="en-DE" dirty="0"/>
          </a:p>
          <a:p>
            <a:pPr lvl="2"/>
            <a:r>
              <a:rPr lang="en-US" sz="2800" dirty="0"/>
              <a:t>Report:</a:t>
            </a:r>
            <a:r>
              <a:rPr lang="en-US" u="sng" dirty="0"/>
              <a:t> </a:t>
            </a:r>
            <a:r>
              <a:rPr lang="en-US" u="sng" dirty="0">
                <a:hlinkClick r:id="rId10"/>
              </a:rPr>
              <a:t>JVET-AJ0182</a:t>
            </a:r>
            <a:r>
              <a:rPr lang="en-US" sz="2800" dirty="0"/>
              <a:t> cross-check:</a:t>
            </a:r>
            <a:r>
              <a:rPr lang="en-US" u="sng" dirty="0"/>
              <a:t> </a:t>
            </a:r>
            <a:r>
              <a:rPr lang="en-US" u="sng" dirty="0">
                <a:hlinkClick r:id="rId11"/>
              </a:rPr>
              <a:t>JVET-AJ0206</a:t>
            </a:r>
            <a:endParaRPr lang="en-DE" sz="2800" dirty="0"/>
          </a:p>
        </p:txBody>
      </p:sp>
    </p:spTree>
    <p:extLst>
      <p:ext uri="{BB962C8B-B14F-4D97-AF65-F5344CB8AC3E}">
        <p14:creationId xmlns:p14="http://schemas.microsoft.com/office/powerpoint/2010/main" val="35574528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D99327-062D-4F7A-AA5E-152B7A0AA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EE1-1.5.2 – LOP filter with multiscale blocks </a:t>
            </a:r>
            <a:endParaRPr lang="LID4096" dirty="0"/>
          </a:p>
        </p:txBody>
      </p:sp>
      <p:pic>
        <p:nvPicPr>
          <p:cNvPr id="5" name="Picture 4" descr="A diagram of a computer&#10;&#10;Description automatically generated">
            <a:extLst>
              <a:ext uri="{FF2B5EF4-FFF2-40B4-BE49-F238E27FC236}">
                <a16:creationId xmlns:a16="http://schemas.microsoft.com/office/drawing/2014/main" id="{890BEAB5-FB45-43DF-BD35-F557F007822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3666109" y="1459229"/>
            <a:ext cx="7687691" cy="4896485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9955CA1-4330-49B2-A3E4-153E80A948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9749615"/>
              </p:ext>
            </p:extLst>
          </p:nvPr>
        </p:nvGraphicFramePr>
        <p:xfrm>
          <a:off x="250678" y="1862506"/>
          <a:ext cx="2483154" cy="16268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EE1-1.5.1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16.9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208.8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EE1-1.5.2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16.9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206.5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04777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VLOP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5216941"/>
                  </a:ext>
                </a:extLst>
              </a:tr>
              <a:tr h="8376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EE1-1.5.3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0434157"/>
                  </a:ext>
                </a:extLst>
              </a:tr>
              <a:tr h="8376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EE1-1.5.4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8713255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24BC95C-8C4A-4543-841B-1D999869A01E}"/>
              </a:ext>
            </a:extLst>
          </p:cNvPr>
          <p:cNvSpPr txBox="1"/>
          <p:nvPr/>
        </p:nvSpPr>
        <p:spPr>
          <a:xfrm>
            <a:off x="7882651" y="1753114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 (LOP)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14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FFFF00"/>
                </a:highlight>
              </a:rPr>
              <a:t>145</a:t>
            </a:r>
            <a:r>
              <a:rPr lang="en-US" sz="1000" dirty="0"/>
              <a:t>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</a:t>
            </a:r>
            <a:r>
              <a:rPr lang="en-US" sz="1000" dirty="0">
                <a:highlight>
                  <a:srgbClr val="FFFF00"/>
                </a:highlight>
              </a:rPr>
              <a:t>129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64</a:t>
            </a:r>
            <a:endParaRPr lang="en-US" sz="1000" dirty="0"/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AA800C25-F54A-46C1-B58D-67688BCB0D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1136818"/>
              </p:ext>
            </p:extLst>
          </p:nvPr>
        </p:nvGraphicFramePr>
        <p:xfrm>
          <a:off x="240981" y="4587821"/>
          <a:ext cx="3425128" cy="7187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7937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683581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463071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  <a:gridCol w="485122">
                  <a:extLst>
                    <a:ext uri="{9D8B030D-6E8A-4147-A177-3AD203B41FA5}">
                      <a16:colId xmlns:a16="http://schemas.microsoft.com/office/drawing/2014/main" val="166750666"/>
                    </a:ext>
                  </a:extLst>
                </a:gridCol>
                <a:gridCol w="463071">
                  <a:extLst>
                    <a:ext uri="{9D8B030D-6E8A-4147-A177-3AD203B41FA5}">
                      <a16:colId xmlns:a16="http://schemas.microsoft.com/office/drawing/2014/main" val="3266385812"/>
                    </a:ext>
                  </a:extLst>
                </a:gridCol>
                <a:gridCol w="422346">
                  <a:extLst>
                    <a:ext uri="{9D8B030D-6E8A-4147-A177-3AD203B41FA5}">
                      <a16:colId xmlns:a16="http://schemas.microsoft.com/office/drawing/2014/main" val="3565976435"/>
                    </a:ext>
                  </a:extLst>
                </a:gridCol>
              </a:tblGrid>
              <a:tr h="127360">
                <a:tc>
                  <a:txBody>
                    <a:bodyPr/>
                    <a:lstStyle/>
                    <a:p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cfg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Cb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Enc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Dec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2431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Rand.Ac</a:t>
                      </a: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.</a:t>
                      </a:r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-2.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5</a:t>
                      </a: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-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3.2</a:t>
                      </a: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2431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All Intra</a:t>
                      </a:r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-2.4%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-2.8%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81B5F3A4-6FE7-4D32-956B-52BCBDB11C05}"/>
              </a:ext>
            </a:extLst>
          </p:cNvPr>
          <p:cNvSpPr txBox="1"/>
          <p:nvPr/>
        </p:nvSpPr>
        <p:spPr>
          <a:xfrm>
            <a:off x="137735" y="4143364"/>
            <a:ext cx="30420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u="sng" dirty="0">
                <a:latin typeface="Cambria" panose="02040503050406030204" pitchFamily="18" charset="0"/>
                <a:ea typeface="Cambria" panose="02040503050406030204" pitchFamily="18" charset="0"/>
              </a:rPr>
              <a:t>Results vs relevant anchor (LOP)</a:t>
            </a:r>
            <a:endParaRPr lang="en-DE" sz="1600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77332C8-585B-4B77-9CC5-BB4D7CFF5F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0796" y="4751299"/>
            <a:ext cx="6122780" cy="2097081"/>
          </a:xfrm>
          <a:prstGeom prst="rect">
            <a:avLst/>
          </a:prstGeom>
          <a:ln w="22225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35049630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D99327-062D-4F7A-AA5E-152B7A0AA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EE1-1.5.3 – LOP filter with multiscale blocks </a:t>
            </a:r>
            <a:endParaRPr lang="LID4096" dirty="0"/>
          </a:p>
        </p:txBody>
      </p:sp>
      <p:pic>
        <p:nvPicPr>
          <p:cNvPr id="5" name="Picture 4" descr="A diagram of a computer&#10;&#10;Description automatically generated">
            <a:extLst>
              <a:ext uri="{FF2B5EF4-FFF2-40B4-BE49-F238E27FC236}">
                <a16:creationId xmlns:a16="http://schemas.microsoft.com/office/drawing/2014/main" id="{890BEAB5-FB45-43DF-BD35-F557F007822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3666109" y="1459229"/>
            <a:ext cx="7687691" cy="4896485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9955CA1-4330-49B2-A3E4-153E80A948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537924"/>
              </p:ext>
            </p:extLst>
          </p:nvPr>
        </p:nvGraphicFramePr>
        <p:xfrm>
          <a:off x="250678" y="1862506"/>
          <a:ext cx="2483154" cy="16268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EE1-1.5.1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16.9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208.8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EE1-1.5.2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16.9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206.5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04777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VLOP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5216941"/>
                  </a:ext>
                </a:extLst>
              </a:tr>
              <a:tr h="8376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EE1-1.5.3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0434157"/>
                  </a:ext>
                </a:extLst>
              </a:tr>
              <a:tr h="8376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EE1-1.5.4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8713255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E6B7109D-7CFA-4216-B63C-2FC0324123A1}"/>
              </a:ext>
            </a:extLst>
          </p:cNvPr>
          <p:cNvSpPr txBox="1"/>
          <p:nvPr/>
        </p:nvSpPr>
        <p:spPr>
          <a:xfrm>
            <a:off x="7932186" y="1780064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 (VLOP)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6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16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96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</a:t>
            </a:r>
            <a:r>
              <a:rPr lang="en-US" sz="1000" dirty="0">
                <a:highlight>
                  <a:srgbClr val="FFFF00"/>
                </a:highlight>
              </a:rPr>
              <a:t>27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endParaRPr lang="en-US" sz="1000" dirty="0"/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4074BCFA-2CB5-4C48-AFA2-E8CDB0E074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0734890"/>
              </p:ext>
            </p:extLst>
          </p:nvPr>
        </p:nvGraphicFramePr>
        <p:xfrm>
          <a:off x="240981" y="4587821"/>
          <a:ext cx="3425128" cy="7187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7937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683581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463071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  <a:gridCol w="485122">
                  <a:extLst>
                    <a:ext uri="{9D8B030D-6E8A-4147-A177-3AD203B41FA5}">
                      <a16:colId xmlns:a16="http://schemas.microsoft.com/office/drawing/2014/main" val="166750666"/>
                    </a:ext>
                  </a:extLst>
                </a:gridCol>
                <a:gridCol w="463071">
                  <a:extLst>
                    <a:ext uri="{9D8B030D-6E8A-4147-A177-3AD203B41FA5}">
                      <a16:colId xmlns:a16="http://schemas.microsoft.com/office/drawing/2014/main" val="3266385812"/>
                    </a:ext>
                  </a:extLst>
                </a:gridCol>
                <a:gridCol w="422346">
                  <a:extLst>
                    <a:ext uri="{9D8B030D-6E8A-4147-A177-3AD203B41FA5}">
                      <a16:colId xmlns:a16="http://schemas.microsoft.com/office/drawing/2014/main" val="3565976435"/>
                    </a:ext>
                  </a:extLst>
                </a:gridCol>
              </a:tblGrid>
              <a:tr h="127360">
                <a:tc>
                  <a:txBody>
                    <a:bodyPr/>
                    <a:lstStyle/>
                    <a:p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cfg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Cb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Enc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Dec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2431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Rand.Ac</a:t>
                      </a: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.</a:t>
                      </a:r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2431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All Intra</a:t>
                      </a:r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1863B38D-5D59-44C3-A5AF-0AD3F7C20489}"/>
              </a:ext>
            </a:extLst>
          </p:cNvPr>
          <p:cNvSpPr txBox="1"/>
          <p:nvPr/>
        </p:nvSpPr>
        <p:spPr>
          <a:xfrm>
            <a:off x="137735" y="4143364"/>
            <a:ext cx="31654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u="sng" dirty="0">
                <a:latin typeface="Cambria" panose="02040503050406030204" pitchFamily="18" charset="0"/>
                <a:ea typeface="Cambria" panose="02040503050406030204" pitchFamily="18" charset="0"/>
              </a:rPr>
              <a:t>Results vs relevant anchor (VLOP)</a:t>
            </a:r>
            <a:endParaRPr lang="en-DE" sz="1600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9053F30-FDF1-400D-AE09-BC4B4826F1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4341" y="4788371"/>
            <a:ext cx="6865597" cy="1757951"/>
          </a:xfrm>
          <a:prstGeom prst="rect">
            <a:avLst/>
          </a:prstGeom>
          <a:ln w="22225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34124399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D99327-062D-4F7A-AA5E-152B7A0AA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EE1-1.5.1 – LOP filter with multiscale blocks </a:t>
            </a:r>
            <a:endParaRPr lang="LID4096" dirty="0"/>
          </a:p>
        </p:txBody>
      </p:sp>
      <p:pic>
        <p:nvPicPr>
          <p:cNvPr id="5" name="Picture 4" descr="A diagram of a computer&#10;&#10;Description automatically generated">
            <a:extLst>
              <a:ext uri="{FF2B5EF4-FFF2-40B4-BE49-F238E27FC236}">
                <a16:creationId xmlns:a16="http://schemas.microsoft.com/office/drawing/2014/main" id="{890BEAB5-FB45-43DF-BD35-F557F007822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3666109" y="1459229"/>
            <a:ext cx="7687691" cy="4896485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9955CA1-4330-49B2-A3E4-153E80A948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7603486"/>
              </p:ext>
            </p:extLst>
          </p:nvPr>
        </p:nvGraphicFramePr>
        <p:xfrm>
          <a:off x="250678" y="1862506"/>
          <a:ext cx="2483154" cy="16268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EE1-1.5.1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16.9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208.8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EE1-1.5.2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16.9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206.5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04777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VLOP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5216941"/>
                  </a:ext>
                </a:extLst>
              </a:tr>
              <a:tr h="8376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EE1-1.5.3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0434157"/>
                  </a:ext>
                </a:extLst>
              </a:tr>
              <a:tr h="8376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EE1-1.5.4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5.2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8713255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9583DB95-EEA5-44A0-8867-5A6C6BEE5AC6}"/>
              </a:ext>
            </a:extLst>
          </p:cNvPr>
          <p:cNvSpPr txBox="1"/>
          <p:nvPr/>
        </p:nvSpPr>
        <p:spPr>
          <a:xfrm>
            <a:off x="7743764" y="1713479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 (VLOP)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6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16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96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</a:t>
            </a:r>
            <a:r>
              <a:rPr lang="en-US" sz="1000" dirty="0">
                <a:highlight>
                  <a:srgbClr val="FFFF00"/>
                </a:highlight>
              </a:rPr>
              <a:t>39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endParaRPr lang="en-US" sz="1000" dirty="0"/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B0E31B5C-3995-4F8E-A32C-BE53BDC2BD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0619975"/>
              </p:ext>
            </p:extLst>
          </p:nvPr>
        </p:nvGraphicFramePr>
        <p:xfrm>
          <a:off x="240981" y="4587821"/>
          <a:ext cx="3425128" cy="7187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7937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683581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463071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  <a:gridCol w="485122">
                  <a:extLst>
                    <a:ext uri="{9D8B030D-6E8A-4147-A177-3AD203B41FA5}">
                      <a16:colId xmlns:a16="http://schemas.microsoft.com/office/drawing/2014/main" val="166750666"/>
                    </a:ext>
                  </a:extLst>
                </a:gridCol>
                <a:gridCol w="463071">
                  <a:extLst>
                    <a:ext uri="{9D8B030D-6E8A-4147-A177-3AD203B41FA5}">
                      <a16:colId xmlns:a16="http://schemas.microsoft.com/office/drawing/2014/main" val="3266385812"/>
                    </a:ext>
                  </a:extLst>
                </a:gridCol>
                <a:gridCol w="422346">
                  <a:extLst>
                    <a:ext uri="{9D8B030D-6E8A-4147-A177-3AD203B41FA5}">
                      <a16:colId xmlns:a16="http://schemas.microsoft.com/office/drawing/2014/main" val="3565976435"/>
                    </a:ext>
                  </a:extLst>
                </a:gridCol>
              </a:tblGrid>
              <a:tr h="127360">
                <a:tc>
                  <a:txBody>
                    <a:bodyPr/>
                    <a:lstStyle/>
                    <a:p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cfg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Cb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Enc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Dec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2431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Rand.Ac</a:t>
                      </a: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.</a:t>
                      </a:r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2431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All Intra</a:t>
                      </a:r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EA463C50-C2D2-4C5A-979B-CA6D590FE2F2}"/>
              </a:ext>
            </a:extLst>
          </p:cNvPr>
          <p:cNvSpPr txBox="1"/>
          <p:nvPr/>
        </p:nvSpPr>
        <p:spPr>
          <a:xfrm>
            <a:off x="137735" y="4143364"/>
            <a:ext cx="31654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u="sng" dirty="0">
                <a:latin typeface="Cambria" panose="02040503050406030204" pitchFamily="18" charset="0"/>
                <a:ea typeface="Cambria" panose="02040503050406030204" pitchFamily="18" charset="0"/>
              </a:rPr>
              <a:t>Results vs relevant anchor (VLOP)</a:t>
            </a:r>
            <a:endParaRPr lang="en-DE" sz="1600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0FD5FF6-6C3B-4F0C-9F82-D91595418B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0796" y="4751299"/>
            <a:ext cx="6122780" cy="2097081"/>
          </a:xfrm>
          <a:prstGeom prst="rect">
            <a:avLst/>
          </a:prstGeom>
          <a:ln w="22225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8356538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6A690-EA30-4673-AEB5-2150182F1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1" dirty="0"/>
              <a:t>EE1-2: HOP in-loop filter </a:t>
            </a:r>
            <a:endParaRPr lang="en-DE" b="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ED5E3E2-112E-48B3-8C02-DDAC5F1475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3008212"/>
              </p:ext>
            </p:extLst>
          </p:nvPr>
        </p:nvGraphicFramePr>
        <p:xfrm>
          <a:off x="402657" y="1487488"/>
          <a:ext cx="10681898" cy="11315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65459">
                  <a:extLst>
                    <a:ext uri="{9D8B030D-6E8A-4147-A177-3AD203B41FA5}">
                      <a16:colId xmlns:a16="http://schemas.microsoft.com/office/drawing/2014/main" val="1523283487"/>
                    </a:ext>
                  </a:extLst>
                </a:gridCol>
                <a:gridCol w="532730">
                  <a:extLst>
                    <a:ext uri="{9D8B030D-6E8A-4147-A177-3AD203B41FA5}">
                      <a16:colId xmlns:a16="http://schemas.microsoft.com/office/drawing/2014/main" val="444851460"/>
                    </a:ext>
                  </a:extLst>
                </a:gridCol>
                <a:gridCol w="532730">
                  <a:extLst>
                    <a:ext uri="{9D8B030D-6E8A-4147-A177-3AD203B41FA5}">
                      <a16:colId xmlns:a16="http://schemas.microsoft.com/office/drawing/2014/main" val="3480638775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1044184607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188912889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4020915747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2042041599"/>
                    </a:ext>
                  </a:extLst>
                </a:gridCol>
                <a:gridCol w="723965">
                  <a:extLst>
                    <a:ext uri="{9D8B030D-6E8A-4147-A177-3AD203B41FA5}">
                      <a16:colId xmlns:a16="http://schemas.microsoft.com/office/drawing/2014/main" val="2180904071"/>
                    </a:ext>
                  </a:extLst>
                </a:gridCol>
                <a:gridCol w="723965">
                  <a:extLst>
                    <a:ext uri="{9D8B030D-6E8A-4147-A177-3AD203B41FA5}">
                      <a16:colId xmlns:a16="http://schemas.microsoft.com/office/drawing/2014/main" val="2429183825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573258254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3476100664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3741680455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936724100"/>
                    </a:ext>
                  </a:extLst>
                </a:gridCol>
                <a:gridCol w="655666">
                  <a:extLst>
                    <a:ext uri="{9D8B030D-6E8A-4147-A177-3AD203B41FA5}">
                      <a16:colId xmlns:a16="http://schemas.microsoft.com/office/drawing/2014/main" val="983715950"/>
                    </a:ext>
                  </a:extLst>
                </a:gridCol>
                <a:gridCol w="1202055">
                  <a:extLst>
                    <a:ext uri="{9D8B030D-6E8A-4147-A177-3AD203B41FA5}">
                      <a16:colId xmlns:a16="http://schemas.microsoft.com/office/drawing/2014/main" val="1105621922"/>
                    </a:ext>
                  </a:extLst>
                </a:gridCol>
              </a:tblGrid>
              <a:tr h="9301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tools in combination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/</a:t>
                      </a:r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pxl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Param,M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7056761"/>
                  </a:ext>
                </a:extLst>
              </a:tr>
              <a:tr h="271593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36202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NNVC10-HOP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471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66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4.8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2.96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1.439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</a:t>
                      </a: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8528818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EE1-2.2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accent3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accent3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accent3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accent3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471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</a:t>
                      </a:r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66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4.8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2.96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1.439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</a:t>
                      </a:r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JVET-AJ0166</a:t>
                      </a:r>
                      <a:endParaRPr lang="en-US" sz="1200" b="0" i="0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3094046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EE1-2.3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accent3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accent3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accent3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accent3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471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</a:t>
                      </a:r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66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4.8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2.96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1.439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</a:t>
                      </a:r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JVET-AJ0124</a:t>
                      </a:r>
                      <a:endParaRPr lang="en-US" sz="1200" b="0" i="0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192299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A1DFFBAE-E663-431A-A465-4172D0FB91BD}"/>
              </a:ext>
            </a:extLst>
          </p:cNvPr>
          <p:cNvSpPr/>
          <p:nvPr/>
        </p:nvSpPr>
        <p:spPr>
          <a:xfrm>
            <a:off x="838200" y="5260390"/>
            <a:ext cx="110896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 hangingPunct="0">
              <a:buFont typeface="Courier New" panose="02070309020205020404" pitchFamily="49" charset="0"/>
              <a:buChar char="o"/>
            </a:pPr>
            <a:r>
              <a:rPr lang="en-US" sz="1400" strike="sngStrike" dirty="0">
                <a:latin typeface="Times New Roman" panose="02020603050405020304" pitchFamily="18" charset="0"/>
                <a:ea typeface="DengXian" panose="02010600030101010101" pitchFamily="2" charset="-122"/>
              </a:rPr>
              <a:t>EE1-2.1 – Attention block with transformers</a:t>
            </a:r>
            <a:r>
              <a:rPr lang="en-DE" sz="1400" strike="sngStrike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it-IT" sz="1400" strike="sngStrike" dirty="0">
                <a:latin typeface="Times New Roman" panose="02020603050405020304" pitchFamily="18" charset="0"/>
                <a:ea typeface="DengXian" panose="02010600030101010101" pitchFamily="2" charset="-122"/>
              </a:rPr>
              <a:t>(Qualcomm)</a:t>
            </a:r>
            <a:endParaRPr lang="en-DE" sz="1400" strike="sngStrike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EE1-2.2 – Block-size invariant implementation of HOP</a:t>
            </a:r>
            <a:r>
              <a:rPr lang="en-DE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it-IT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(Qualcomm)</a:t>
            </a:r>
            <a:endParaRPr lang="en-DE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EE1-2.3 – Block based QP information in NN loop filters</a:t>
            </a:r>
            <a:r>
              <a:rPr lang="en-DE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fr-FR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(</a:t>
            </a:r>
            <a:r>
              <a:rPr lang="fr-FR" sz="1400" dirty="0" err="1">
                <a:latin typeface="Times New Roman" panose="02020603050405020304" pitchFamily="18" charset="0"/>
                <a:ea typeface="DengXian" panose="02010600030101010101" pitchFamily="2" charset="-122"/>
              </a:rPr>
              <a:t>InterDigital</a:t>
            </a:r>
            <a:r>
              <a:rPr lang="fr-FR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)</a:t>
            </a:r>
            <a:endParaRPr lang="en-DE" sz="14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68F4D8B-C8FF-42B7-9664-7233F3C6693E}"/>
              </a:ext>
            </a:extLst>
          </p:cNvPr>
          <p:cNvSpPr/>
          <p:nvPr/>
        </p:nvSpPr>
        <p:spPr>
          <a:xfrm>
            <a:off x="402657" y="3059668"/>
            <a:ext cx="47173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“--</a:t>
            </a:r>
            <a:r>
              <a:rPr lang="en-CA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AdaptiveQP</a:t>
            </a: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 -</a:t>
            </a:r>
            <a:r>
              <a:rPr lang="en-CA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aqr</a:t>
            </a: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 12 --</a:t>
            </a:r>
            <a:r>
              <a:rPr lang="en-CA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MaxCuDQPSubdiv</a:t>
            </a: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=2”</a:t>
            </a:r>
            <a:endParaRPr lang="en-DE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ADAC9F4-6C82-49EA-AB2A-D6BD890F43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0749090"/>
              </p:ext>
            </p:extLst>
          </p:nvPr>
        </p:nvGraphicFramePr>
        <p:xfrm>
          <a:off x="1411013" y="3663633"/>
          <a:ext cx="6492016" cy="967740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3036752">
                  <a:extLst>
                    <a:ext uri="{9D8B030D-6E8A-4147-A177-3AD203B41FA5}">
                      <a16:colId xmlns:a16="http://schemas.microsoft.com/office/drawing/2014/main" val="3247580887"/>
                    </a:ext>
                  </a:extLst>
                </a:gridCol>
                <a:gridCol w="574176">
                  <a:extLst>
                    <a:ext uri="{9D8B030D-6E8A-4147-A177-3AD203B41FA5}">
                      <a16:colId xmlns:a16="http://schemas.microsoft.com/office/drawing/2014/main" val="1782340869"/>
                    </a:ext>
                  </a:extLst>
                </a:gridCol>
                <a:gridCol w="631594">
                  <a:extLst>
                    <a:ext uri="{9D8B030D-6E8A-4147-A177-3AD203B41FA5}">
                      <a16:colId xmlns:a16="http://schemas.microsoft.com/office/drawing/2014/main" val="641690566"/>
                    </a:ext>
                  </a:extLst>
                </a:gridCol>
                <a:gridCol w="631594">
                  <a:extLst>
                    <a:ext uri="{9D8B030D-6E8A-4147-A177-3AD203B41FA5}">
                      <a16:colId xmlns:a16="http://schemas.microsoft.com/office/drawing/2014/main" val="542787624"/>
                    </a:ext>
                  </a:extLst>
                </a:gridCol>
                <a:gridCol w="516758">
                  <a:extLst>
                    <a:ext uri="{9D8B030D-6E8A-4147-A177-3AD203B41FA5}">
                      <a16:colId xmlns:a16="http://schemas.microsoft.com/office/drawing/2014/main" val="3070538345"/>
                    </a:ext>
                  </a:extLst>
                </a:gridCol>
                <a:gridCol w="550571">
                  <a:extLst>
                    <a:ext uri="{9D8B030D-6E8A-4147-A177-3AD203B41FA5}">
                      <a16:colId xmlns:a16="http://schemas.microsoft.com/office/drawing/2014/main" val="482223715"/>
                    </a:ext>
                  </a:extLst>
                </a:gridCol>
                <a:gridCol w="550571">
                  <a:extLst>
                    <a:ext uri="{9D8B030D-6E8A-4147-A177-3AD203B41FA5}">
                      <a16:colId xmlns:a16="http://schemas.microsoft.com/office/drawing/2014/main" val="3622571972"/>
                    </a:ext>
                  </a:extLst>
                </a:gridCol>
              </a:tblGrid>
              <a:tr h="34925">
                <a:tc rowSpan="2"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Test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Random Access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All Intra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933655"/>
                  </a:ext>
                </a:extLst>
              </a:tr>
              <a:tr h="121285">
                <a:tc v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Y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U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V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Y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U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V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2223356"/>
                  </a:ext>
                </a:extLst>
              </a:tr>
              <a:tr h="121285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HOP3 (avg QP) vs HOP3 (slice)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0.8%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2.0%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2.4%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1.4%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2.6%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2.6%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0901882"/>
                  </a:ext>
                </a:extLst>
              </a:tr>
              <a:tr h="95885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HOP3 block QP(retrained) vs HOP3 (slice)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-0.8%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-0.9%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-1.3%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-0.9%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-1.2%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-1.3%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9706681"/>
                  </a:ext>
                </a:extLst>
              </a:tr>
              <a:tr h="121285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HOP5 (avg QP) vs HOP5 (slice)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0.6%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1.2%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1.3%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0.7%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2.0%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2.6%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6103147"/>
                  </a:ext>
                </a:extLst>
              </a:tr>
              <a:tr h="787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HOP5 block QP(retrained) vs HOP5 (slice)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-1.0%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0.5%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0.4%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-1.6%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Cambria" panose="02040503050406030204" pitchFamily="18" charset="0"/>
                        </a:rPr>
                        <a:t>0.4%</a:t>
                      </a:r>
                      <a:endParaRPr lang="en-FI" sz="10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Cambria" panose="02040503050406030204" pitchFamily="18" charset="0"/>
                        </a:rPr>
                        <a:t>-0.3%</a:t>
                      </a:r>
                      <a:endParaRPr lang="en-FI" sz="100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22472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20299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75C6756B-F077-4AD0-82D0-C5BF2A1CC01A}"/>
              </a:ext>
            </a:extLst>
          </p:cNvPr>
          <p:cNvCxnSpPr>
            <a:cxnSpLocks/>
            <a:stCxn id="21" idx="1"/>
            <a:endCxn id="50" idx="1"/>
          </p:cNvCxnSpPr>
          <p:nvPr/>
        </p:nvCxnSpPr>
        <p:spPr>
          <a:xfrm>
            <a:off x="3940388" y="3363752"/>
            <a:ext cx="5619245" cy="39687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BF0497CD-B0ED-48CD-9ECE-E461870F0D3D}"/>
              </a:ext>
            </a:extLst>
          </p:cNvPr>
          <p:cNvSpPr/>
          <p:nvPr/>
        </p:nvSpPr>
        <p:spPr>
          <a:xfrm>
            <a:off x="5213208" y="4484190"/>
            <a:ext cx="429652" cy="1037971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gCONV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21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8EADB8C-1437-4A24-8BAC-8B1A7C427BAD}"/>
              </a:ext>
            </a:extLst>
          </p:cNvPr>
          <p:cNvSpPr/>
          <p:nvPr/>
        </p:nvSpPr>
        <p:spPr>
          <a:xfrm>
            <a:off x="1585933" y="1404215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 [3]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1B1CBF-F4F8-4702-904B-35FCF9FD06D0}"/>
              </a:ext>
            </a:extLst>
          </p:cNvPr>
          <p:cNvSpPr/>
          <p:nvPr/>
        </p:nvSpPr>
        <p:spPr>
          <a:xfrm>
            <a:off x="1585935" y="2218096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Pred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[3]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C21717-58CC-416C-80D2-EAD54DD13A08}"/>
              </a:ext>
            </a:extLst>
          </p:cNvPr>
          <p:cNvSpPr/>
          <p:nvPr/>
        </p:nvSpPr>
        <p:spPr>
          <a:xfrm>
            <a:off x="1585934" y="3031977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BS [3]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EA8E964-808C-4F35-A777-FB62B530547E}"/>
              </a:ext>
            </a:extLst>
          </p:cNvPr>
          <p:cNvSpPr/>
          <p:nvPr/>
        </p:nvSpPr>
        <p:spPr>
          <a:xfrm>
            <a:off x="1585933" y="3833068"/>
            <a:ext cx="430633" cy="688495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QPbase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[1]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8A661-2AF8-4B2F-AB18-D8C5FDF4C00D}"/>
              </a:ext>
            </a:extLst>
          </p:cNvPr>
          <p:cNvSpPr/>
          <p:nvPr/>
        </p:nvSpPr>
        <p:spPr>
          <a:xfrm>
            <a:off x="1585933" y="4659739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QPslice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[1]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D41609C-216A-46A3-AC2A-EC1978866B70}"/>
              </a:ext>
            </a:extLst>
          </p:cNvPr>
          <p:cNvSpPr/>
          <p:nvPr/>
        </p:nvSpPr>
        <p:spPr>
          <a:xfrm>
            <a:off x="2360904" y="1404215"/>
            <a:ext cx="430632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DA34854-9E6A-483A-A5D0-E4888C3B5AB6}"/>
              </a:ext>
            </a:extLst>
          </p:cNvPr>
          <p:cNvSpPr/>
          <p:nvPr/>
        </p:nvSpPr>
        <p:spPr>
          <a:xfrm>
            <a:off x="2360905" y="2218096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FED5A8F-FF1B-470C-908B-B67B3106A294}"/>
              </a:ext>
            </a:extLst>
          </p:cNvPr>
          <p:cNvSpPr/>
          <p:nvPr/>
        </p:nvSpPr>
        <p:spPr>
          <a:xfrm>
            <a:off x="2360904" y="3031977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0A93C22-B54C-41C3-A5DD-80F50EDB476E}"/>
              </a:ext>
            </a:extLst>
          </p:cNvPr>
          <p:cNvSpPr/>
          <p:nvPr/>
        </p:nvSpPr>
        <p:spPr>
          <a:xfrm>
            <a:off x="2360903" y="3845858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4EB6253-3384-41BA-BFF0-D70B9CD005EC}"/>
              </a:ext>
            </a:extLst>
          </p:cNvPr>
          <p:cNvSpPr/>
          <p:nvPr/>
        </p:nvSpPr>
        <p:spPr>
          <a:xfrm>
            <a:off x="2360903" y="4659739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1,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FE6A0A0-DA1D-4231-A0E0-35CB20C37ABF}"/>
              </a:ext>
            </a:extLst>
          </p:cNvPr>
          <p:cNvSpPr/>
          <p:nvPr/>
        </p:nvSpPr>
        <p:spPr>
          <a:xfrm>
            <a:off x="3150645" y="1404215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5CB69FF-A03F-43A8-BBCF-4E7CA468489A}"/>
              </a:ext>
            </a:extLst>
          </p:cNvPr>
          <p:cNvSpPr/>
          <p:nvPr/>
        </p:nvSpPr>
        <p:spPr>
          <a:xfrm>
            <a:off x="3150647" y="2218096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A805FD9-72ED-4794-86A3-67E6D8194E19}"/>
              </a:ext>
            </a:extLst>
          </p:cNvPr>
          <p:cNvSpPr/>
          <p:nvPr/>
        </p:nvSpPr>
        <p:spPr>
          <a:xfrm>
            <a:off x="3150646" y="3031977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5101E46-DEDB-422B-8C56-668A4EFB56F2}"/>
              </a:ext>
            </a:extLst>
          </p:cNvPr>
          <p:cNvSpPr/>
          <p:nvPr/>
        </p:nvSpPr>
        <p:spPr>
          <a:xfrm>
            <a:off x="3150645" y="3845858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F57A27B-EED4-4465-96C5-1C3EDA1532C1}"/>
              </a:ext>
            </a:extLst>
          </p:cNvPr>
          <p:cNvSpPr/>
          <p:nvPr/>
        </p:nvSpPr>
        <p:spPr>
          <a:xfrm>
            <a:off x="3150645" y="4659739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1552505-6960-4478-A7BF-B0A016FA83CE}"/>
              </a:ext>
            </a:extLst>
          </p:cNvPr>
          <p:cNvSpPr/>
          <p:nvPr/>
        </p:nvSpPr>
        <p:spPr>
          <a:xfrm>
            <a:off x="3940388" y="2913180"/>
            <a:ext cx="430633" cy="90114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654B597-1913-40BD-8567-11558431A7C0}"/>
              </a:ext>
            </a:extLst>
          </p:cNvPr>
          <p:cNvSpPr/>
          <p:nvPr/>
        </p:nvSpPr>
        <p:spPr>
          <a:xfrm>
            <a:off x="4484029" y="2919368"/>
            <a:ext cx="430633" cy="894956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8649A2BC-9390-4EB4-AF9D-137428883A23}"/>
              </a:ext>
            </a:extLst>
          </p:cNvPr>
          <p:cNvCxnSpPr>
            <a:stCxn id="6" idx="3"/>
            <a:endCxn id="11" idx="1"/>
          </p:cNvCxnSpPr>
          <p:nvPr/>
        </p:nvCxnSpPr>
        <p:spPr>
          <a:xfrm>
            <a:off x="2016566" y="1733420"/>
            <a:ext cx="344338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44285C7-6B6D-4433-91BA-58415EBF5C2B}"/>
              </a:ext>
            </a:extLst>
          </p:cNvPr>
          <p:cNvCxnSpPr>
            <a:cxnSpLocks/>
          </p:cNvCxnSpPr>
          <p:nvPr/>
        </p:nvCxnSpPr>
        <p:spPr>
          <a:xfrm>
            <a:off x="2093932" y="2560718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24EE0D19-E6FB-49B5-8B93-4097D09E67ED}"/>
              </a:ext>
            </a:extLst>
          </p:cNvPr>
          <p:cNvCxnSpPr>
            <a:cxnSpLocks/>
          </p:cNvCxnSpPr>
          <p:nvPr/>
        </p:nvCxnSpPr>
        <p:spPr>
          <a:xfrm>
            <a:off x="2093932" y="3366852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056E3B49-2511-413B-8702-8BE72AFCFABD}"/>
              </a:ext>
            </a:extLst>
          </p:cNvPr>
          <p:cNvCxnSpPr>
            <a:cxnSpLocks/>
          </p:cNvCxnSpPr>
          <p:nvPr/>
        </p:nvCxnSpPr>
        <p:spPr>
          <a:xfrm>
            <a:off x="2093932" y="4194964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1E340E39-C0E5-44EB-8D3C-5472443FA8AD}"/>
              </a:ext>
            </a:extLst>
          </p:cNvPr>
          <p:cNvCxnSpPr>
            <a:stCxn id="10" idx="3"/>
          </p:cNvCxnSpPr>
          <p:nvPr/>
        </p:nvCxnSpPr>
        <p:spPr>
          <a:xfrm flipV="1">
            <a:off x="2016566" y="4973178"/>
            <a:ext cx="344337" cy="15766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61B0696B-46B6-419A-ABF9-A6F2C50D933D}"/>
              </a:ext>
            </a:extLst>
          </p:cNvPr>
          <p:cNvCxnSpPr>
            <a:cxnSpLocks/>
          </p:cNvCxnSpPr>
          <p:nvPr/>
        </p:nvCxnSpPr>
        <p:spPr>
          <a:xfrm>
            <a:off x="2883674" y="1717653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DD42352E-6013-46A9-8892-5EB63110FDFE}"/>
              </a:ext>
            </a:extLst>
          </p:cNvPr>
          <p:cNvCxnSpPr>
            <a:cxnSpLocks/>
          </p:cNvCxnSpPr>
          <p:nvPr/>
        </p:nvCxnSpPr>
        <p:spPr>
          <a:xfrm>
            <a:off x="2883674" y="2560717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A9FF67FD-4C8D-4D4B-90BD-50958E2512DF}"/>
              </a:ext>
            </a:extLst>
          </p:cNvPr>
          <p:cNvCxnSpPr>
            <a:cxnSpLocks/>
          </p:cNvCxnSpPr>
          <p:nvPr/>
        </p:nvCxnSpPr>
        <p:spPr>
          <a:xfrm>
            <a:off x="2883674" y="3366851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2D0E1F6E-4917-4163-82F0-62E5B160B5DB}"/>
              </a:ext>
            </a:extLst>
          </p:cNvPr>
          <p:cNvCxnSpPr>
            <a:cxnSpLocks/>
          </p:cNvCxnSpPr>
          <p:nvPr/>
        </p:nvCxnSpPr>
        <p:spPr>
          <a:xfrm>
            <a:off x="2883674" y="4194963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DADC2A72-CEA1-411D-916A-C56DBF0976C7}"/>
              </a:ext>
            </a:extLst>
          </p:cNvPr>
          <p:cNvCxnSpPr>
            <a:cxnSpLocks/>
          </p:cNvCxnSpPr>
          <p:nvPr/>
        </p:nvCxnSpPr>
        <p:spPr>
          <a:xfrm flipV="1">
            <a:off x="2883674" y="4973176"/>
            <a:ext cx="219050" cy="2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4" name="Elbow Connector 36">
            <a:extLst>
              <a:ext uri="{FF2B5EF4-FFF2-40B4-BE49-F238E27FC236}">
                <a16:creationId xmlns:a16="http://schemas.microsoft.com/office/drawing/2014/main" id="{DE4E37F8-2307-412C-A26D-3FBF0AA72EAB}"/>
              </a:ext>
            </a:extLst>
          </p:cNvPr>
          <p:cNvCxnSpPr>
            <a:stCxn id="16" idx="3"/>
            <a:endCxn id="21" idx="1"/>
          </p:cNvCxnSpPr>
          <p:nvPr/>
        </p:nvCxnSpPr>
        <p:spPr>
          <a:xfrm>
            <a:off x="3581278" y="1733420"/>
            <a:ext cx="359110" cy="1630332"/>
          </a:xfrm>
          <a:prstGeom prst="bentConnector3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5" name="Elbow Connector 38">
            <a:extLst>
              <a:ext uri="{FF2B5EF4-FFF2-40B4-BE49-F238E27FC236}">
                <a16:creationId xmlns:a16="http://schemas.microsoft.com/office/drawing/2014/main" id="{3F07B4A8-5DE0-42DC-923A-7E3267FF3CF9}"/>
              </a:ext>
            </a:extLst>
          </p:cNvPr>
          <p:cNvCxnSpPr>
            <a:stCxn id="17" idx="3"/>
            <a:endCxn id="21" idx="1"/>
          </p:cNvCxnSpPr>
          <p:nvPr/>
        </p:nvCxnSpPr>
        <p:spPr>
          <a:xfrm>
            <a:off x="3581280" y="2547301"/>
            <a:ext cx="359108" cy="816451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6" name="Elbow Connector 41">
            <a:extLst>
              <a:ext uri="{FF2B5EF4-FFF2-40B4-BE49-F238E27FC236}">
                <a16:creationId xmlns:a16="http://schemas.microsoft.com/office/drawing/2014/main" id="{7FB6F566-C686-4DA6-B642-032FF65EC746}"/>
              </a:ext>
            </a:extLst>
          </p:cNvPr>
          <p:cNvCxnSpPr>
            <a:stCxn id="18" idx="3"/>
            <a:endCxn id="21" idx="1"/>
          </p:cNvCxnSpPr>
          <p:nvPr/>
        </p:nvCxnSpPr>
        <p:spPr>
          <a:xfrm>
            <a:off x="3581279" y="3361182"/>
            <a:ext cx="359109" cy="2570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7" name="Elbow Connector 44">
            <a:extLst>
              <a:ext uri="{FF2B5EF4-FFF2-40B4-BE49-F238E27FC236}">
                <a16:creationId xmlns:a16="http://schemas.microsoft.com/office/drawing/2014/main" id="{3E1249D5-E491-40B0-BA0E-832E08021993}"/>
              </a:ext>
            </a:extLst>
          </p:cNvPr>
          <p:cNvCxnSpPr>
            <a:stCxn id="19" idx="3"/>
            <a:endCxn id="21" idx="1"/>
          </p:cNvCxnSpPr>
          <p:nvPr/>
        </p:nvCxnSpPr>
        <p:spPr>
          <a:xfrm flipV="1">
            <a:off x="3581278" y="3363752"/>
            <a:ext cx="359110" cy="811311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8" name="Elbow Connector 47">
            <a:extLst>
              <a:ext uri="{FF2B5EF4-FFF2-40B4-BE49-F238E27FC236}">
                <a16:creationId xmlns:a16="http://schemas.microsoft.com/office/drawing/2014/main" id="{ABC62068-83EB-4922-A4A7-471986FFFC00}"/>
              </a:ext>
            </a:extLst>
          </p:cNvPr>
          <p:cNvCxnSpPr>
            <a:stCxn id="20" idx="3"/>
            <a:endCxn id="21" idx="1"/>
          </p:cNvCxnSpPr>
          <p:nvPr/>
        </p:nvCxnSpPr>
        <p:spPr>
          <a:xfrm flipV="1">
            <a:off x="3581278" y="3363752"/>
            <a:ext cx="359110" cy="1625192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60426D41-8D3B-4B93-8530-3C34006091D6}"/>
              </a:ext>
            </a:extLst>
          </p:cNvPr>
          <p:cNvSpPr/>
          <p:nvPr/>
        </p:nvSpPr>
        <p:spPr>
          <a:xfrm>
            <a:off x="5106385" y="2919368"/>
            <a:ext cx="430633" cy="894957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2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3,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C2A653B-C5A7-4FC8-901C-D7EDB4831C53}"/>
              </a:ext>
            </a:extLst>
          </p:cNvPr>
          <p:cNvSpPr/>
          <p:nvPr/>
        </p:nvSpPr>
        <p:spPr>
          <a:xfrm>
            <a:off x="5650019" y="2913180"/>
            <a:ext cx="430633" cy="901143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0234041-ED5C-4778-BE55-1DB15AB2A6F7}"/>
              </a:ext>
            </a:extLst>
          </p:cNvPr>
          <p:cNvSpPr/>
          <p:nvPr/>
        </p:nvSpPr>
        <p:spPr>
          <a:xfrm>
            <a:off x="6170617" y="2828028"/>
            <a:ext cx="822487" cy="1225365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Back Bone Block,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A7A722A7-808B-498D-939F-3F52AF8746A5}"/>
              </a:ext>
            </a:extLst>
          </p:cNvPr>
          <p:cNvSpPr/>
          <p:nvPr/>
        </p:nvSpPr>
        <p:spPr>
          <a:xfrm>
            <a:off x="7346304" y="2828028"/>
            <a:ext cx="822487" cy="1225365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Back Bone Block,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9B6EBF7B-AA57-475C-8452-8BC0E903C673}"/>
              </a:ext>
            </a:extLst>
          </p:cNvPr>
          <p:cNvSpPr/>
          <p:nvPr/>
        </p:nvSpPr>
        <p:spPr>
          <a:xfrm>
            <a:off x="6817470" y="3047321"/>
            <a:ext cx="680853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Calibri" panose="020F0502020204030204"/>
              </a:rPr>
              <a:t>...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D30F020C-A98B-4EC1-A2A0-46A369A2807F}"/>
              </a:ext>
            </a:extLst>
          </p:cNvPr>
          <p:cNvSpPr/>
          <p:nvPr/>
        </p:nvSpPr>
        <p:spPr>
          <a:xfrm>
            <a:off x="8303017" y="2961549"/>
            <a:ext cx="430633" cy="90114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A36D2BF5-DD2A-4EC0-933D-8CCFA9A8D7CC}"/>
              </a:ext>
            </a:extLst>
          </p:cNvPr>
          <p:cNvSpPr/>
          <p:nvPr/>
        </p:nvSpPr>
        <p:spPr>
          <a:xfrm>
            <a:off x="8925594" y="2979020"/>
            <a:ext cx="430633" cy="901143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4D64412D-37DF-4066-8ADB-907BAA08BD5B}"/>
              </a:ext>
            </a:extLst>
          </p:cNvPr>
          <p:cNvSpPr/>
          <p:nvPr/>
        </p:nvSpPr>
        <p:spPr>
          <a:xfrm>
            <a:off x="9559633" y="2952867"/>
            <a:ext cx="430633" cy="90114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3, 6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49BBF65C-05D4-44BE-B480-7383AF5BB6E6}"/>
              </a:ext>
            </a:extLst>
          </p:cNvPr>
          <p:cNvSpPr/>
          <p:nvPr/>
        </p:nvSpPr>
        <p:spPr>
          <a:xfrm>
            <a:off x="10397908" y="2954345"/>
            <a:ext cx="430633" cy="90114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Pixel Shuffle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72449C71-6847-42A6-9EF3-D4AAEAC187A5}"/>
              </a:ext>
            </a:extLst>
          </p:cNvPr>
          <p:cNvCxnSpPr>
            <a:cxnSpLocks/>
            <a:stCxn id="50" idx="3"/>
            <a:endCxn id="53" idx="1"/>
          </p:cNvCxnSpPr>
          <p:nvPr/>
        </p:nvCxnSpPr>
        <p:spPr>
          <a:xfrm>
            <a:off x="9990266" y="3403439"/>
            <a:ext cx="407642" cy="1478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55" name="Rectangle 54">
            <a:extLst>
              <a:ext uri="{FF2B5EF4-FFF2-40B4-BE49-F238E27FC236}">
                <a16:creationId xmlns:a16="http://schemas.microsoft.com/office/drawing/2014/main" id="{1B057944-B4B4-494F-ABB2-531CD5D48FB5}"/>
              </a:ext>
            </a:extLst>
          </p:cNvPr>
          <p:cNvSpPr/>
          <p:nvPr/>
        </p:nvSpPr>
        <p:spPr>
          <a:xfrm>
            <a:off x="11265154" y="2001170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 Y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FEC78B2-55B8-4B67-8AE4-9FE2CFA49D4F}"/>
              </a:ext>
            </a:extLst>
          </p:cNvPr>
          <p:cNvSpPr/>
          <p:nvPr/>
        </p:nvSpPr>
        <p:spPr>
          <a:xfrm>
            <a:off x="11231599" y="4544417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 UV [2]</a:t>
            </a:r>
          </a:p>
        </p:txBody>
      </p:sp>
      <p:cxnSp>
        <p:nvCxnSpPr>
          <p:cNvPr id="57" name="Elbow Connector 97">
            <a:extLst>
              <a:ext uri="{FF2B5EF4-FFF2-40B4-BE49-F238E27FC236}">
                <a16:creationId xmlns:a16="http://schemas.microsoft.com/office/drawing/2014/main" id="{F4482BE7-9D1D-488A-AC6F-32A87675B402}"/>
              </a:ext>
            </a:extLst>
          </p:cNvPr>
          <p:cNvCxnSpPr>
            <a:cxnSpLocks/>
            <a:stCxn id="53" idx="3"/>
          </p:cNvCxnSpPr>
          <p:nvPr/>
        </p:nvCxnSpPr>
        <p:spPr>
          <a:xfrm flipV="1">
            <a:off x="10828541" y="2441739"/>
            <a:ext cx="578079" cy="963178"/>
          </a:xfrm>
          <a:prstGeom prst="bentConnector2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58" name="Elbow Connector 98">
            <a:extLst>
              <a:ext uri="{FF2B5EF4-FFF2-40B4-BE49-F238E27FC236}">
                <a16:creationId xmlns:a16="http://schemas.microsoft.com/office/drawing/2014/main" id="{CBF71922-E0C0-4E4C-8CFF-8FB1FB32B7D4}"/>
              </a:ext>
            </a:extLst>
          </p:cNvPr>
          <p:cNvCxnSpPr>
            <a:cxnSpLocks/>
          </p:cNvCxnSpPr>
          <p:nvPr/>
        </p:nvCxnSpPr>
        <p:spPr>
          <a:xfrm rot="16200000" flipH="1">
            <a:off x="9972570" y="3590438"/>
            <a:ext cx="1447354" cy="1070704"/>
          </a:xfrm>
          <a:prstGeom prst="bentConnector3">
            <a:avLst>
              <a:gd name="adj1" fmla="val 99639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59" name="Rectangle 58">
            <a:extLst>
              <a:ext uri="{FF2B5EF4-FFF2-40B4-BE49-F238E27FC236}">
                <a16:creationId xmlns:a16="http://schemas.microsoft.com/office/drawing/2014/main" id="{DE7EA5C7-8EB5-4EA3-A7CD-A50A488C20F0}"/>
              </a:ext>
            </a:extLst>
          </p:cNvPr>
          <p:cNvSpPr/>
          <p:nvPr/>
        </p:nvSpPr>
        <p:spPr>
          <a:xfrm rot="5400000">
            <a:off x="3009403" y="423958"/>
            <a:ext cx="484779" cy="598611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</a:t>
            </a:r>
            <a:r>
              <a:rPr kumimoji="0" lang="en-US" sz="1400" b="0" i="0" u="none" strike="noStrike" kern="0" cap="none" spc="0" normalizeH="0" baseline="-25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UV [2]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77DC60D5-A88D-4EF7-82F0-26A598BE4D2F}"/>
              </a:ext>
            </a:extLst>
          </p:cNvPr>
          <p:cNvSpPr/>
          <p:nvPr/>
        </p:nvSpPr>
        <p:spPr>
          <a:xfrm rot="5400000">
            <a:off x="1545002" y="446594"/>
            <a:ext cx="484781" cy="584867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</a:t>
            </a:r>
            <a:r>
              <a:rPr kumimoji="0" lang="en-US" sz="1400" b="0" i="0" u="none" strike="noStrike" kern="0" cap="none" spc="0" normalizeH="0" baseline="-25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61" name="Elbow Connector 108">
            <a:extLst>
              <a:ext uri="{FF2B5EF4-FFF2-40B4-BE49-F238E27FC236}">
                <a16:creationId xmlns:a16="http://schemas.microsoft.com/office/drawing/2014/main" id="{7E8D425B-06E2-4944-91C0-F562880E4928}"/>
              </a:ext>
            </a:extLst>
          </p:cNvPr>
          <p:cNvCxnSpPr>
            <a:stCxn id="59" idx="3"/>
            <a:endCxn id="6" idx="0"/>
          </p:cNvCxnSpPr>
          <p:nvPr/>
        </p:nvCxnSpPr>
        <p:spPr>
          <a:xfrm rot="5400000">
            <a:off x="2307240" y="459663"/>
            <a:ext cx="438562" cy="1450542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62" name="Rectangle 61">
            <a:extLst>
              <a:ext uri="{FF2B5EF4-FFF2-40B4-BE49-F238E27FC236}">
                <a16:creationId xmlns:a16="http://schemas.microsoft.com/office/drawing/2014/main" id="{1E27F287-F3CB-4489-8C9D-2F65B024FD04}"/>
              </a:ext>
            </a:extLst>
          </p:cNvPr>
          <p:cNvSpPr/>
          <p:nvPr/>
        </p:nvSpPr>
        <p:spPr>
          <a:xfrm>
            <a:off x="2374196" y="892817"/>
            <a:ext cx="408094" cy="380606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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D30F07B2-6EF0-4505-9244-2B1B17160DD8}"/>
              </a:ext>
            </a:extLst>
          </p:cNvPr>
          <p:cNvCxnSpPr>
            <a:stCxn id="60" idx="3"/>
            <a:endCxn id="6" idx="0"/>
          </p:cNvCxnSpPr>
          <p:nvPr/>
        </p:nvCxnSpPr>
        <p:spPr>
          <a:xfrm>
            <a:off x="1787392" y="981418"/>
            <a:ext cx="13858" cy="422797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64" name="Rectangle 63">
            <a:extLst>
              <a:ext uri="{FF2B5EF4-FFF2-40B4-BE49-F238E27FC236}">
                <a16:creationId xmlns:a16="http://schemas.microsoft.com/office/drawing/2014/main" id="{7C8AA3A4-4DE9-45CC-AEB3-3A72D1823022}"/>
              </a:ext>
            </a:extLst>
          </p:cNvPr>
          <p:cNvSpPr/>
          <p:nvPr/>
        </p:nvSpPr>
        <p:spPr>
          <a:xfrm rot="16200000">
            <a:off x="11058630" y="3227569"/>
            <a:ext cx="854988" cy="338094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Crop</a:t>
            </a:r>
          </a:p>
        </p:txBody>
      </p:sp>
      <p:sp>
        <p:nvSpPr>
          <p:cNvPr id="65" name="Left Brace 64">
            <a:extLst>
              <a:ext uri="{FF2B5EF4-FFF2-40B4-BE49-F238E27FC236}">
                <a16:creationId xmlns:a16="http://schemas.microsoft.com/office/drawing/2014/main" id="{9E87C4FA-FB83-432C-80AC-3ADD1CF2725A}"/>
              </a:ext>
            </a:extLst>
          </p:cNvPr>
          <p:cNvSpPr/>
          <p:nvPr/>
        </p:nvSpPr>
        <p:spPr>
          <a:xfrm rot="5400000">
            <a:off x="7281262" y="1876801"/>
            <a:ext cx="366835" cy="1305108"/>
          </a:xfrm>
          <a:prstGeom prst="leftBrac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5F5F333F-5E38-4FB0-A043-314F6053A1DA}"/>
              </a:ext>
            </a:extLst>
          </p:cNvPr>
          <p:cNvSpPr txBox="1"/>
          <p:nvPr/>
        </p:nvSpPr>
        <p:spPr>
          <a:xfrm>
            <a:off x="7626463" y="1962358"/>
            <a:ext cx="308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  <a:latin typeface="Calibri" panose="020F0502020204030204"/>
              </a:rPr>
              <a:t>N </a:t>
            </a:r>
            <a:endParaRPr lang="en-US" sz="14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7DADD187-8F96-4F52-9D69-4A34169142DB}"/>
              </a:ext>
            </a:extLst>
          </p:cNvPr>
          <p:cNvSpPr/>
          <p:nvPr/>
        </p:nvSpPr>
        <p:spPr>
          <a:xfrm>
            <a:off x="4595613" y="5036118"/>
            <a:ext cx="323369" cy="885324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,h,w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856C27E0-CA3D-49E3-B620-1CF79B99F0C1}"/>
              </a:ext>
            </a:extLst>
          </p:cNvPr>
          <p:cNvSpPr/>
          <p:nvPr/>
        </p:nvSpPr>
        <p:spPr>
          <a:xfrm>
            <a:off x="7060928" y="5124303"/>
            <a:ext cx="429652" cy="125132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(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515F82C8-9CEF-4E83-8588-5D874ADCF0C8}"/>
              </a:ext>
            </a:extLst>
          </p:cNvPr>
          <p:cNvSpPr/>
          <p:nvPr/>
        </p:nvSpPr>
        <p:spPr>
          <a:xfrm>
            <a:off x="5256666" y="5845536"/>
            <a:ext cx="429652" cy="101246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1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70" name="Elbow Connector 148">
            <a:extLst>
              <a:ext uri="{FF2B5EF4-FFF2-40B4-BE49-F238E27FC236}">
                <a16:creationId xmlns:a16="http://schemas.microsoft.com/office/drawing/2014/main" id="{9C3FBF69-71ED-4116-AB9D-61CC2EF0CC73}"/>
              </a:ext>
            </a:extLst>
          </p:cNvPr>
          <p:cNvCxnSpPr>
            <a:cxnSpLocks/>
            <a:stCxn id="67" idx="3"/>
            <a:endCxn id="69" idx="1"/>
          </p:cNvCxnSpPr>
          <p:nvPr/>
        </p:nvCxnSpPr>
        <p:spPr>
          <a:xfrm>
            <a:off x="4918982" y="5478780"/>
            <a:ext cx="337684" cy="872988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71" name="Elbow Connector 149">
            <a:extLst>
              <a:ext uri="{FF2B5EF4-FFF2-40B4-BE49-F238E27FC236}">
                <a16:creationId xmlns:a16="http://schemas.microsoft.com/office/drawing/2014/main" id="{C4092EB6-B8AB-4857-9B00-8FF4A58F8251}"/>
              </a:ext>
            </a:extLst>
          </p:cNvPr>
          <p:cNvCxnSpPr>
            <a:cxnSpLocks/>
            <a:stCxn id="69" idx="3"/>
            <a:endCxn id="78" idx="1"/>
          </p:cNvCxnSpPr>
          <p:nvPr/>
        </p:nvCxnSpPr>
        <p:spPr>
          <a:xfrm flipV="1">
            <a:off x="5686318" y="5722810"/>
            <a:ext cx="837469" cy="628958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72" name="Elbow Connector 155">
            <a:extLst>
              <a:ext uri="{FF2B5EF4-FFF2-40B4-BE49-F238E27FC236}">
                <a16:creationId xmlns:a16="http://schemas.microsoft.com/office/drawing/2014/main" id="{A57D97E4-7738-48EB-9608-69DBBBD872D8}"/>
              </a:ext>
            </a:extLst>
          </p:cNvPr>
          <p:cNvCxnSpPr>
            <a:cxnSpLocks/>
            <a:stCxn id="67" idx="3"/>
          </p:cNvCxnSpPr>
          <p:nvPr/>
        </p:nvCxnSpPr>
        <p:spPr>
          <a:xfrm flipV="1">
            <a:off x="4918982" y="4934104"/>
            <a:ext cx="631692" cy="544676"/>
          </a:xfrm>
          <a:prstGeom prst="bentConnector3">
            <a:avLst>
              <a:gd name="adj1" fmla="val 24151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73" name="Elbow Connector 160">
            <a:extLst>
              <a:ext uri="{FF2B5EF4-FFF2-40B4-BE49-F238E27FC236}">
                <a16:creationId xmlns:a16="http://schemas.microsoft.com/office/drawing/2014/main" id="{5DA333A9-F68A-4644-ADD8-C722B2A894CE}"/>
              </a:ext>
            </a:extLst>
          </p:cNvPr>
          <p:cNvCxnSpPr>
            <a:cxnSpLocks/>
            <a:stCxn id="5" idx="3"/>
            <a:endCxn id="78" idx="1"/>
          </p:cNvCxnSpPr>
          <p:nvPr/>
        </p:nvCxnSpPr>
        <p:spPr>
          <a:xfrm>
            <a:off x="5642860" y="5003176"/>
            <a:ext cx="880927" cy="719634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74" name="Rectangle 73">
            <a:extLst>
              <a:ext uri="{FF2B5EF4-FFF2-40B4-BE49-F238E27FC236}">
                <a16:creationId xmlns:a16="http://schemas.microsoft.com/office/drawing/2014/main" id="{26AEC68E-F05D-4830-8A47-7FE932A063D3}"/>
              </a:ext>
            </a:extLst>
          </p:cNvPr>
          <p:cNvSpPr/>
          <p:nvPr/>
        </p:nvSpPr>
        <p:spPr>
          <a:xfrm>
            <a:off x="5864275" y="4488660"/>
            <a:ext cx="429652" cy="1016929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22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A0B4A272-0C0C-461B-A580-569929BE2566}"/>
              </a:ext>
            </a:extLst>
          </p:cNvPr>
          <p:cNvCxnSpPr>
            <a:cxnSpLocks/>
            <a:stCxn id="78" idx="1"/>
            <a:endCxn id="81" idx="1"/>
          </p:cNvCxnSpPr>
          <p:nvPr/>
        </p:nvCxnSpPr>
        <p:spPr>
          <a:xfrm>
            <a:off x="6523787" y="5722810"/>
            <a:ext cx="3003098" cy="22069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76" name="Rectangle 75">
            <a:extLst>
              <a:ext uri="{FF2B5EF4-FFF2-40B4-BE49-F238E27FC236}">
                <a16:creationId xmlns:a16="http://schemas.microsoft.com/office/drawing/2014/main" id="{2E3523FC-D65A-4649-86B1-306CA33A5E4E}"/>
              </a:ext>
            </a:extLst>
          </p:cNvPr>
          <p:cNvSpPr/>
          <p:nvPr/>
        </p:nvSpPr>
        <p:spPr>
          <a:xfrm>
            <a:off x="7629507" y="5119217"/>
            <a:ext cx="429652" cy="125132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gCONV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31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E3639540-4CC9-4B28-AC1D-3AE1E0A7C0A4}"/>
              </a:ext>
            </a:extLst>
          </p:cNvPr>
          <p:cNvSpPr/>
          <p:nvPr/>
        </p:nvSpPr>
        <p:spPr>
          <a:xfrm>
            <a:off x="8193753" y="5124303"/>
            <a:ext cx="429652" cy="125132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902812FC-E452-4D4A-AA69-3A5D2B0857E8}"/>
              </a:ext>
            </a:extLst>
          </p:cNvPr>
          <p:cNvSpPr/>
          <p:nvPr/>
        </p:nvSpPr>
        <p:spPr>
          <a:xfrm>
            <a:off x="6523787" y="5177686"/>
            <a:ext cx="430633" cy="1090247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F9D4F2FF-1F70-4CDA-A480-AE9A50E75F2C}"/>
              </a:ext>
            </a:extLst>
          </p:cNvPr>
          <p:cNvSpPr/>
          <p:nvPr/>
        </p:nvSpPr>
        <p:spPr>
          <a:xfrm>
            <a:off x="4399976" y="4270771"/>
            <a:ext cx="5535628" cy="2587229"/>
          </a:xfrm>
          <a:prstGeom prst="rect">
            <a:avLst/>
          </a:prstGeom>
          <a:noFill/>
          <a:ln w="25400" cap="flat" cmpd="sng" algn="ctr">
            <a:solidFill>
              <a:sysClr val="windowText" lastClr="000000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81344CF1-47A0-410D-AB81-87341EF041DF}"/>
              </a:ext>
            </a:extLst>
          </p:cNvPr>
          <p:cNvSpPr/>
          <p:nvPr/>
        </p:nvSpPr>
        <p:spPr>
          <a:xfrm>
            <a:off x="6944635" y="4282822"/>
            <a:ext cx="13985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prstClr val="black"/>
                </a:solidFill>
                <a:latin typeface="Calibri" panose="020F0502020204030204"/>
              </a:rPr>
              <a:t>Backbone Block </a:t>
            </a:r>
            <a:r>
              <a:rPr lang="en-US" sz="1400" dirty="0">
                <a:solidFill>
                  <a:srgbClr val="FF0000"/>
                </a:solidFill>
                <a:latin typeface="Calibri" panose="020F0502020204030204"/>
              </a:rPr>
              <a:t>C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E1A98489-05FB-413D-8265-0EF997DBEC1B}"/>
              </a:ext>
            </a:extLst>
          </p:cNvPr>
          <p:cNvSpPr/>
          <p:nvPr/>
        </p:nvSpPr>
        <p:spPr>
          <a:xfrm>
            <a:off x="9526885" y="5302217"/>
            <a:ext cx="323369" cy="885324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,h,w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190E2A7D-A986-4826-812B-35E9C64BCF50}"/>
              </a:ext>
            </a:extLst>
          </p:cNvPr>
          <p:cNvSpPr txBox="1"/>
          <p:nvPr/>
        </p:nvSpPr>
        <p:spPr>
          <a:xfrm>
            <a:off x="7728388" y="559554"/>
            <a:ext cx="2581704" cy="1384995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Parameters selection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1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=192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  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64    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N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</a:t>
            </a:r>
            <a:r>
              <a:rPr lang="en-US" sz="1400" kern="0" dirty="0">
                <a:highlight>
                  <a:srgbClr val="FFFF00"/>
                </a:highlight>
                <a:latin typeface="Calibri" panose="020F0502020204030204"/>
              </a:rPr>
              <a:t>23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effectLst/>
              <a:highlight>
                <a:srgbClr val="FFFF00"/>
              </a:highlight>
              <a:uLnTx/>
              <a:uFillTx/>
              <a:latin typeface="Calibri" panose="020F0502020204030204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2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32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1 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=19</a:t>
            </a:r>
            <a:r>
              <a:rPr lang="en-US" sz="1400" kern="0" dirty="0">
                <a:solidFill>
                  <a:prstClr val="black"/>
                </a:solidFill>
                <a:latin typeface="Calibri" panose="020F0502020204030204"/>
              </a:rPr>
              <a:t>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   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6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48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3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16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21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32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4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16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22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80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5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16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31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48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774FEE05-1FAB-41A0-810F-B1FC234CBF80}"/>
              </a:ext>
            </a:extLst>
          </p:cNvPr>
          <p:cNvSpPr/>
          <p:nvPr/>
        </p:nvSpPr>
        <p:spPr>
          <a:xfrm rot="16200000">
            <a:off x="10390094" y="4709281"/>
            <a:ext cx="854988" cy="338095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Crop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2D1B5721-8726-4A9A-B366-3C4584E0F18D}"/>
              </a:ext>
            </a:extLst>
          </p:cNvPr>
          <p:cNvSpPr/>
          <p:nvPr/>
        </p:nvSpPr>
        <p:spPr>
          <a:xfrm>
            <a:off x="1596502" y="5487850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IPB [1]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91A89D9A-BD1D-4535-9644-52BB4AEFCC15}"/>
              </a:ext>
            </a:extLst>
          </p:cNvPr>
          <p:cNvSpPr/>
          <p:nvPr/>
        </p:nvSpPr>
        <p:spPr>
          <a:xfrm>
            <a:off x="2371472" y="5487850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67E0BCCB-FB77-46D6-B877-2AD8D15C7343}"/>
              </a:ext>
            </a:extLst>
          </p:cNvPr>
          <p:cNvSpPr/>
          <p:nvPr/>
        </p:nvSpPr>
        <p:spPr>
          <a:xfrm>
            <a:off x="3161214" y="5487850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428500B4-2661-46BD-B575-1E6CAF14038A}"/>
              </a:ext>
            </a:extLst>
          </p:cNvPr>
          <p:cNvCxnSpPr>
            <a:stCxn id="84" idx="3"/>
          </p:cNvCxnSpPr>
          <p:nvPr/>
        </p:nvCxnSpPr>
        <p:spPr>
          <a:xfrm flipV="1">
            <a:off x="2027135" y="5801289"/>
            <a:ext cx="344337" cy="15766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7789CEC2-D6E3-4678-90F8-55CA7E7957F7}"/>
              </a:ext>
            </a:extLst>
          </p:cNvPr>
          <p:cNvCxnSpPr>
            <a:cxnSpLocks/>
          </p:cNvCxnSpPr>
          <p:nvPr/>
        </p:nvCxnSpPr>
        <p:spPr>
          <a:xfrm flipV="1">
            <a:off x="2894243" y="5801287"/>
            <a:ext cx="219050" cy="2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89" name="Elbow Connector 100">
            <a:extLst>
              <a:ext uri="{FF2B5EF4-FFF2-40B4-BE49-F238E27FC236}">
                <a16:creationId xmlns:a16="http://schemas.microsoft.com/office/drawing/2014/main" id="{71C7BEED-524E-4E8E-BFB7-7DD149EC9C05}"/>
              </a:ext>
            </a:extLst>
          </p:cNvPr>
          <p:cNvCxnSpPr>
            <a:stCxn id="86" idx="3"/>
            <a:endCxn id="21" idx="1"/>
          </p:cNvCxnSpPr>
          <p:nvPr/>
        </p:nvCxnSpPr>
        <p:spPr>
          <a:xfrm flipV="1">
            <a:off x="3591847" y="3363752"/>
            <a:ext cx="348541" cy="2453303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90" name="Flowchart: Or 89">
            <a:extLst>
              <a:ext uri="{FF2B5EF4-FFF2-40B4-BE49-F238E27FC236}">
                <a16:creationId xmlns:a16="http://schemas.microsoft.com/office/drawing/2014/main" id="{7BAD7D50-67AF-4479-9901-83E161375FCA}"/>
              </a:ext>
            </a:extLst>
          </p:cNvPr>
          <p:cNvSpPr/>
          <p:nvPr/>
        </p:nvSpPr>
        <p:spPr>
          <a:xfrm>
            <a:off x="10196936" y="4726607"/>
            <a:ext cx="226313" cy="244101"/>
          </a:xfrm>
          <a:prstGeom prst="flowChartOr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1" name="Flowchart: Or 90">
            <a:extLst>
              <a:ext uri="{FF2B5EF4-FFF2-40B4-BE49-F238E27FC236}">
                <a16:creationId xmlns:a16="http://schemas.microsoft.com/office/drawing/2014/main" id="{C70B6052-1D3D-4597-AEF2-C56A4150FAB1}"/>
              </a:ext>
            </a:extLst>
          </p:cNvPr>
          <p:cNvSpPr/>
          <p:nvPr/>
        </p:nvSpPr>
        <p:spPr>
          <a:xfrm>
            <a:off x="10976087" y="3275002"/>
            <a:ext cx="226313" cy="244101"/>
          </a:xfrm>
          <a:prstGeom prst="flowChartOr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2" name="Flowchart: Or 91">
            <a:extLst>
              <a:ext uri="{FF2B5EF4-FFF2-40B4-BE49-F238E27FC236}">
                <a16:creationId xmlns:a16="http://schemas.microsoft.com/office/drawing/2014/main" id="{06D12B85-080B-41C4-BE6C-01A6E22D0B71}"/>
              </a:ext>
            </a:extLst>
          </p:cNvPr>
          <p:cNvSpPr/>
          <p:nvPr/>
        </p:nvSpPr>
        <p:spPr>
          <a:xfrm>
            <a:off x="9213421" y="5611793"/>
            <a:ext cx="226313" cy="244101"/>
          </a:xfrm>
          <a:prstGeom prst="flowChartOr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93" name="Connector: Elbow 92">
            <a:extLst>
              <a:ext uri="{FF2B5EF4-FFF2-40B4-BE49-F238E27FC236}">
                <a16:creationId xmlns:a16="http://schemas.microsoft.com/office/drawing/2014/main" id="{7CC7DF62-CEE0-42C6-A042-73FADDA7123F}"/>
              </a:ext>
            </a:extLst>
          </p:cNvPr>
          <p:cNvCxnSpPr>
            <a:stCxn id="60" idx="1"/>
            <a:endCxn id="91" idx="0"/>
          </p:cNvCxnSpPr>
          <p:nvPr/>
        </p:nvCxnSpPr>
        <p:spPr>
          <a:xfrm rot="16200000" flipH="1">
            <a:off x="5049135" y="-2765107"/>
            <a:ext cx="2778365" cy="9301852"/>
          </a:xfrm>
          <a:prstGeom prst="bentConnector3">
            <a:avLst>
              <a:gd name="adj1" fmla="val -10029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94" name="Connector: Elbow 93">
            <a:extLst>
              <a:ext uri="{FF2B5EF4-FFF2-40B4-BE49-F238E27FC236}">
                <a16:creationId xmlns:a16="http://schemas.microsoft.com/office/drawing/2014/main" id="{AB7F5845-B033-4953-997B-DAE9D510E947}"/>
              </a:ext>
            </a:extLst>
          </p:cNvPr>
          <p:cNvCxnSpPr>
            <a:stCxn id="59" idx="1"/>
            <a:endCxn id="90" idx="0"/>
          </p:cNvCxnSpPr>
          <p:nvPr/>
        </p:nvCxnSpPr>
        <p:spPr>
          <a:xfrm rot="16200000" flipH="1">
            <a:off x="4658075" y="-925410"/>
            <a:ext cx="4245733" cy="7058301"/>
          </a:xfrm>
          <a:prstGeom prst="bentConnector3">
            <a:avLst>
              <a:gd name="adj1" fmla="val -3905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95" name="Connector: Elbow 94">
            <a:extLst>
              <a:ext uri="{FF2B5EF4-FFF2-40B4-BE49-F238E27FC236}">
                <a16:creationId xmlns:a16="http://schemas.microsoft.com/office/drawing/2014/main" id="{CA84DB6E-62F0-4A6A-B216-9FAE15DDA7A1}"/>
              </a:ext>
            </a:extLst>
          </p:cNvPr>
          <p:cNvCxnSpPr>
            <a:cxnSpLocks/>
            <a:stCxn id="67" idx="0"/>
            <a:endCxn id="92" idx="0"/>
          </p:cNvCxnSpPr>
          <p:nvPr/>
        </p:nvCxnSpPr>
        <p:spPr>
          <a:xfrm rot="16200000" flipH="1">
            <a:off x="6754100" y="3039315"/>
            <a:ext cx="575675" cy="4569280"/>
          </a:xfrm>
          <a:prstGeom prst="bentConnector3">
            <a:avLst>
              <a:gd name="adj1" fmla="val -3971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96" name="Rectangle 95">
            <a:extLst>
              <a:ext uri="{FF2B5EF4-FFF2-40B4-BE49-F238E27FC236}">
                <a16:creationId xmlns:a16="http://schemas.microsoft.com/office/drawing/2014/main" id="{01E6330C-111D-4962-9602-8949D0C0E98C}"/>
              </a:ext>
            </a:extLst>
          </p:cNvPr>
          <p:cNvSpPr/>
          <p:nvPr/>
        </p:nvSpPr>
        <p:spPr>
          <a:xfrm>
            <a:off x="8666768" y="5097144"/>
            <a:ext cx="429652" cy="125132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Attention 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block</a:t>
            </a:r>
          </a:p>
        </p:txBody>
      </p:sp>
      <p:sp>
        <p:nvSpPr>
          <p:cNvPr id="100" name="Arrow: Curved Up 99">
            <a:extLst>
              <a:ext uri="{FF2B5EF4-FFF2-40B4-BE49-F238E27FC236}">
                <a16:creationId xmlns:a16="http://schemas.microsoft.com/office/drawing/2014/main" id="{37C6F8F4-74E0-474A-94C3-84CC38791F05}"/>
              </a:ext>
            </a:extLst>
          </p:cNvPr>
          <p:cNvSpPr/>
          <p:nvPr/>
        </p:nvSpPr>
        <p:spPr>
          <a:xfrm>
            <a:off x="5441054" y="5462343"/>
            <a:ext cx="629319" cy="190051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1" name="Arrow: Curved Up 100">
            <a:extLst>
              <a:ext uri="{FF2B5EF4-FFF2-40B4-BE49-F238E27FC236}">
                <a16:creationId xmlns:a16="http://schemas.microsoft.com/office/drawing/2014/main" id="{4BD27963-A262-4BC8-8061-2A06BC8D73FE}"/>
              </a:ext>
            </a:extLst>
          </p:cNvPr>
          <p:cNvSpPr/>
          <p:nvPr/>
        </p:nvSpPr>
        <p:spPr>
          <a:xfrm rot="10800000">
            <a:off x="5404788" y="4270774"/>
            <a:ext cx="629319" cy="190051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2" name="Arrow: Curved Up 101">
            <a:extLst>
              <a:ext uri="{FF2B5EF4-FFF2-40B4-BE49-F238E27FC236}">
                <a16:creationId xmlns:a16="http://schemas.microsoft.com/office/drawing/2014/main" id="{8B92416C-594C-4F82-9926-A530266E0017}"/>
              </a:ext>
            </a:extLst>
          </p:cNvPr>
          <p:cNvSpPr/>
          <p:nvPr/>
        </p:nvSpPr>
        <p:spPr>
          <a:xfrm>
            <a:off x="7778446" y="6376520"/>
            <a:ext cx="629319" cy="190051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3" name="Arrow: Curved Up 102">
            <a:extLst>
              <a:ext uri="{FF2B5EF4-FFF2-40B4-BE49-F238E27FC236}">
                <a16:creationId xmlns:a16="http://schemas.microsoft.com/office/drawing/2014/main" id="{483AD115-C149-4DFF-8381-9E8DF6A369BD}"/>
              </a:ext>
            </a:extLst>
          </p:cNvPr>
          <p:cNvSpPr/>
          <p:nvPr/>
        </p:nvSpPr>
        <p:spPr>
          <a:xfrm rot="10800000">
            <a:off x="7761665" y="4853586"/>
            <a:ext cx="629319" cy="190051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AF797C9F-153C-4F81-8697-C931EAE693BB}"/>
              </a:ext>
            </a:extLst>
          </p:cNvPr>
          <p:cNvCxnSpPr>
            <a:cxnSpLocks/>
          </p:cNvCxnSpPr>
          <p:nvPr/>
        </p:nvCxnSpPr>
        <p:spPr>
          <a:xfrm flipH="1" flipV="1">
            <a:off x="9061269" y="6216274"/>
            <a:ext cx="304818" cy="283322"/>
          </a:xfrm>
          <a:prstGeom prst="straightConnector1">
            <a:avLst/>
          </a:prstGeom>
          <a:ln w="12700" cap="rnd">
            <a:solidFill>
              <a:schemeClr val="bg2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1" name="Table 190">
            <a:extLst>
              <a:ext uri="{FF2B5EF4-FFF2-40B4-BE49-F238E27FC236}">
                <a16:creationId xmlns:a16="http://schemas.microsoft.com/office/drawing/2014/main" id="{94F84588-84CA-40A4-91E2-C93F2F9314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1909259"/>
              </p:ext>
            </p:extLst>
          </p:nvPr>
        </p:nvGraphicFramePr>
        <p:xfrm>
          <a:off x="4040633" y="604943"/>
          <a:ext cx="2483154" cy="4874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255014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 err="1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HOP4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466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rgbClr val="FF0000"/>
                          </a:solidFill>
                          <a:effectLst/>
                        </a:rPr>
                        <a:t>14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</a:tbl>
          </a:graphicData>
        </a:graphic>
      </p:graphicFrame>
      <p:sp>
        <p:nvSpPr>
          <p:cNvPr id="98" name="TextBox 97">
            <a:extLst>
              <a:ext uri="{FF2B5EF4-FFF2-40B4-BE49-F238E27FC236}">
                <a16:creationId xmlns:a16="http://schemas.microsoft.com/office/drawing/2014/main" id="{46199E84-B289-4CCE-A025-81311CA9FA46}"/>
              </a:ext>
            </a:extLst>
          </p:cNvPr>
          <p:cNvSpPr txBox="1"/>
          <p:nvPr/>
        </p:nvSpPr>
        <p:spPr>
          <a:xfrm>
            <a:off x="8610962" y="4292427"/>
            <a:ext cx="12333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>
                <a:solidFill>
                  <a:prstClr val="black"/>
                </a:solidFill>
                <a:latin typeface="Calibri" panose="020F0502020204030204"/>
              </a:rPr>
              <a:t>Group size =</a:t>
            </a:r>
            <a:r>
              <a:rPr lang="en-AU" sz="1400" dirty="0">
                <a:solidFill>
                  <a:prstClr val="black"/>
                </a:solidFill>
                <a:highlight>
                  <a:srgbClr val="FFFF00"/>
                </a:highlight>
                <a:latin typeface="Calibri" panose="020F0502020204030204"/>
              </a:rPr>
              <a:t>8</a:t>
            </a:r>
            <a:endParaRPr lang="en-US" sz="1400" dirty="0">
              <a:solidFill>
                <a:prstClr val="black"/>
              </a:solidFill>
              <a:highlight>
                <a:srgbClr val="FFFF00"/>
              </a:highlight>
              <a:latin typeface="Calibri" panose="020F0502020204030204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88E054F6-92BD-4BC0-B1E3-3E8C704EA7F3}"/>
              </a:ext>
            </a:extLst>
          </p:cNvPr>
          <p:cNvSpPr txBox="1"/>
          <p:nvPr/>
        </p:nvSpPr>
        <p:spPr>
          <a:xfrm rot="16200000">
            <a:off x="-2953932" y="2717058"/>
            <a:ext cx="70324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+mj-lt"/>
                <a:ea typeface="+mj-ea"/>
                <a:cs typeface="+mj-cs"/>
              </a:rPr>
              <a:t>HOP in NNVC-10</a:t>
            </a:r>
            <a:endParaRPr lang="en-DE" sz="4400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3264755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HOP architecture - Attention block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10D2FD-5A37-3B6A-92B6-8AC23BD46B7C}"/>
              </a:ext>
            </a:extLst>
          </p:cNvPr>
          <p:cNvSpPr txBox="1"/>
          <p:nvPr/>
        </p:nvSpPr>
        <p:spPr>
          <a:xfrm>
            <a:off x="8635952" y="1676547"/>
            <a:ext cx="1148317" cy="41370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AU" sz="14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head=2</a:t>
            </a:r>
          </a:p>
          <a:p>
            <a:pPr algn="l">
              <a:lnSpc>
                <a:spcPct val="96000"/>
              </a:lnSpc>
            </a:pPr>
            <a:r>
              <a:rPr lang="en-AU" sz="14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C=64</a:t>
            </a:r>
            <a:endParaRPr lang="en-US" sz="1400" dirty="0">
              <a:solidFill>
                <a:srgbClr val="C00000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0" name="Arrow: Down 19">
            <a:extLst>
              <a:ext uri="{FF2B5EF4-FFF2-40B4-BE49-F238E27FC236}">
                <a16:creationId xmlns:a16="http://schemas.microsoft.com/office/drawing/2014/main" id="{3C30EE2B-9DE5-DD22-6752-720F79842860}"/>
              </a:ext>
            </a:extLst>
          </p:cNvPr>
          <p:cNvSpPr/>
          <p:nvPr/>
        </p:nvSpPr>
        <p:spPr>
          <a:xfrm>
            <a:off x="9774794" y="3727173"/>
            <a:ext cx="156619" cy="1404983"/>
          </a:xfrm>
          <a:prstGeom prst="downArrow">
            <a:avLst/>
          </a:prstGeom>
          <a:solidFill>
            <a:schemeClr val="bg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90B6AB36-0447-76E8-B51C-F0A7199ECDD5}"/>
              </a:ext>
            </a:extLst>
          </p:cNvPr>
          <p:cNvCxnSpPr>
            <a:cxnSpLocks/>
            <a:stCxn id="18" idx="3"/>
            <a:endCxn id="23" idx="3"/>
          </p:cNvCxnSpPr>
          <p:nvPr/>
        </p:nvCxnSpPr>
        <p:spPr>
          <a:xfrm flipV="1">
            <a:off x="6143020" y="2724411"/>
            <a:ext cx="1061267" cy="206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102D35C8-C0F0-168C-214B-EC774C8DC749}"/>
              </a:ext>
            </a:extLst>
          </p:cNvPr>
          <p:cNvSpPr/>
          <p:nvPr/>
        </p:nvSpPr>
        <p:spPr>
          <a:xfrm>
            <a:off x="4600911" y="1968717"/>
            <a:ext cx="1671399" cy="15594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B26784C-78E9-1783-4A71-C330C61CD163}"/>
              </a:ext>
            </a:extLst>
          </p:cNvPr>
          <p:cNvSpPr/>
          <p:nvPr/>
        </p:nvSpPr>
        <p:spPr>
          <a:xfrm>
            <a:off x="2353006" y="2330377"/>
            <a:ext cx="507999" cy="79219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1x1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CxC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481D341-893D-73B0-104D-9913B060A54C}"/>
              </a:ext>
            </a:extLst>
          </p:cNvPr>
          <p:cNvSpPr/>
          <p:nvPr/>
        </p:nvSpPr>
        <p:spPr>
          <a:xfrm>
            <a:off x="2937503" y="2330377"/>
            <a:ext cx="507999" cy="79219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3x3,</a:t>
            </a:r>
            <a:b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C*3xC*3, group=3C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542244-3D19-85D5-E835-AA84FAE4D811}"/>
              </a:ext>
            </a:extLst>
          </p:cNvPr>
          <p:cNvSpPr txBox="1"/>
          <p:nvPr/>
        </p:nvSpPr>
        <p:spPr>
          <a:xfrm>
            <a:off x="2465618" y="1968717"/>
            <a:ext cx="979884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qkv</a:t>
            </a: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(3*</a:t>
            </a:r>
            <a:r>
              <a:rPr lang="en-AU" sz="12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c,</a:t>
            </a:r>
            <a:r>
              <a:rPr kumimoji="0" lang="en-AU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h,w</a:t>
            </a: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4D031FBF-038E-7B55-4C48-ECF6E068365D}"/>
              </a:ext>
            </a:extLst>
          </p:cNvPr>
          <p:cNvCxnSpPr>
            <a:cxnSpLocks/>
            <a:stCxn id="9" idx="3"/>
            <a:endCxn id="13" idx="1"/>
          </p:cNvCxnSpPr>
          <p:nvPr/>
        </p:nvCxnSpPr>
        <p:spPr>
          <a:xfrm flipV="1">
            <a:off x="3445502" y="2242497"/>
            <a:ext cx="236618" cy="483977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CBDB2AED-C4EB-42FF-13E7-346DDFD11211}"/>
              </a:ext>
            </a:extLst>
          </p:cNvPr>
          <p:cNvCxnSpPr>
            <a:cxnSpLocks/>
            <a:stCxn id="9" idx="3"/>
            <a:endCxn id="15" idx="1"/>
          </p:cNvCxnSpPr>
          <p:nvPr/>
        </p:nvCxnSpPr>
        <p:spPr>
          <a:xfrm>
            <a:off x="3445502" y="2726474"/>
            <a:ext cx="236664" cy="45720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C2029D23-6135-B18B-C5DB-CEABFACC7D19}"/>
              </a:ext>
            </a:extLst>
          </p:cNvPr>
          <p:cNvSpPr txBox="1"/>
          <p:nvPr/>
        </p:nvSpPr>
        <p:spPr>
          <a:xfrm>
            <a:off x="3682120" y="2088608"/>
            <a:ext cx="862642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400" dirty="0"/>
              <a:t>q(</a:t>
            </a:r>
            <a:r>
              <a:rPr lang="en-AU" sz="1400" dirty="0" err="1"/>
              <a:t>C,h,w</a:t>
            </a:r>
            <a:r>
              <a:rPr lang="en-AU" sz="1400" dirty="0"/>
              <a:t>)</a:t>
            </a:r>
            <a:endParaRPr lang="en-US" sz="1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8B98477-481C-F690-7223-1C4E92300A65}"/>
              </a:ext>
            </a:extLst>
          </p:cNvPr>
          <p:cNvSpPr txBox="1"/>
          <p:nvPr/>
        </p:nvSpPr>
        <p:spPr>
          <a:xfrm>
            <a:off x="3679110" y="2559200"/>
            <a:ext cx="862642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400" dirty="0"/>
              <a:t>k(</a:t>
            </a:r>
            <a:r>
              <a:rPr lang="en-AU" sz="1400" dirty="0" err="1"/>
              <a:t>C,h,w</a:t>
            </a:r>
            <a:r>
              <a:rPr lang="en-AU" sz="1400" dirty="0"/>
              <a:t>)</a:t>
            </a:r>
            <a:endParaRPr lang="en-US" sz="1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FEE24EB-F688-892D-69B1-1C2287FF69E7}"/>
              </a:ext>
            </a:extLst>
          </p:cNvPr>
          <p:cNvSpPr txBox="1"/>
          <p:nvPr/>
        </p:nvSpPr>
        <p:spPr>
          <a:xfrm>
            <a:off x="3682166" y="3029792"/>
            <a:ext cx="862642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400" dirty="0"/>
              <a:t>v(</a:t>
            </a:r>
            <a:r>
              <a:rPr lang="en-AU" sz="1400" dirty="0" err="1"/>
              <a:t>C,h,w</a:t>
            </a:r>
            <a:r>
              <a:rPr lang="en-AU" sz="1400" dirty="0"/>
              <a:t>)</a:t>
            </a:r>
            <a:endParaRPr lang="en-US" sz="1400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BA2AA41-5828-8C5A-658A-E659D3B5CF5B}"/>
              </a:ext>
            </a:extLst>
          </p:cNvPr>
          <p:cNvCxnSpPr>
            <a:stCxn id="9" idx="3"/>
            <a:endCxn id="14" idx="1"/>
          </p:cNvCxnSpPr>
          <p:nvPr/>
        </p:nvCxnSpPr>
        <p:spPr>
          <a:xfrm flipV="1">
            <a:off x="3445502" y="2713089"/>
            <a:ext cx="233608" cy="133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B22538D9-712B-BC71-2882-8EF1C08D19ED}"/>
              </a:ext>
            </a:extLst>
          </p:cNvPr>
          <p:cNvSpPr txBox="1"/>
          <p:nvPr/>
        </p:nvSpPr>
        <p:spPr>
          <a:xfrm>
            <a:off x="4638454" y="2091451"/>
            <a:ext cx="1495310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600" dirty="0"/>
              <a:t>q(head,…,h*w)</a:t>
            </a:r>
            <a:endParaRPr lang="en-US" sz="16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D3E9538-B4DF-3C4C-A71F-7FC633794F66}"/>
              </a:ext>
            </a:extLst>
          </p:cNvPr>
          <p:cNvSpPr txBox="1"/>
          <p:nvPr/>
        </p:nvSpPr>
        <p:spPr>
          <a:xfrm>
            <a:off x="4638454" y="2557197"/>
            <a:ext cx="1504566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600" dirty="0"/>
              <a:t>k(head,…,h*w)</a:t>
            </a:r>
            <a:endParaRPr lang="en-US" sz="16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C19DE82-1F23-54F0-8B9F-F9778BD2CA4C}"/>
              </a:ext>
            </a:extLst>
          </p:cNvPr>
          <p:cNvSpPr txBox="1"/>
          <p:nvPr/>
        </p:nvSpPr>
        <p:spPr>
          <a:xfrm>
            <a:off x="4638454" y="3032635"/>
            <a:ext cx="1504566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600" dirty="0"/>
              <a:t>v(head,…,h*w)</a:t>
            </a:r>
            <a:endParaRPr lang="en-US" sz="16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2D767CC-1079-1695-CC02-FAD17AAA55F6}"/>
              </a:ext>
            </a:extLst>
          </p:cNvPr>
          <p:cNvSpPr txBox="1"/>
          <p:nvPr/>
        </p:nvSpPr>
        <p:spPr>
          <a:xfrm>
            <a:off x="5063463" y="1693333"/>
            <a:ext cx="13112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>
                <a:solidFill>
                  <a:schemeClr val="accent1">
                    <a:lumMod val="75000"/>
                  </a:schemeClr>
                </a:solidFill>
              </a:rPr>
              <a:t>Reshape</a:t>
            </a:r>
            <a:endParaRPr lang="en-US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AB581E9-A27F-141D-8670-1F2924D9D9EB}"/>
              </a:ext>
            </a:extLst>
          </p:cNvPr>
          <p:cNvSpPr/>
          <p:nvPr/>
        </p:nvSpPr>
        <p:spPr>
          <a:xfrm>
            <a:off x="6515378" y="2322272"/>
            <a:ext cx="348013" cy="79219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000" dirty="0">
                <a:solidFill>
                  <a:prstClr val="black"/>
                </a:solidFill>
                <a:latin typeface="Calibri" panose="020F0502020204030204"/>
              </a:rPr>
              <a:t>T</a:t>
            </a: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rans.(-2, -1)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Flowchart: Or 22">
            <a:extLst>
              <a:ext uri="{FF2B5EF4-FFF2-40B4-BE49-F238E27FC236}">
                <a16:creationId xmlns:a16="http://schemas.microsoft.com/office/drawing/2014/main" id="{F5EE3B40-AB22-87E4-A3B1-2BCCD9C2906B}"/>
              </a:ext>
            </a:extLst>
          </p:cNvPr>
          <p:cNvSpPr/>
          <p:nvPr/>
        </p:nvSpPr>
        <p:spPr>
          <a:xfrm rot="2927126">
            <a:off x="7205079" y="2607951"/>
            <a:ext cx="243149" cy="247122"/>
          </a:xfrm>
          <a:prstGeom prst="flowChartOr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4" name="Connector: Elbow 23">
            <a:extLst>
              <a:ext uri="{FF2B5EF4-FFF2-40B4-BE49-F238E27FC236}">
                <a16:creationId xmlns:a16="http://schemas.microsoft.com/office/drawing/2014/main" id="{3F25D805-EC43-7477-88CF-B661595BF691}"/>
              </a:ext>
            </a:extLst>
          </p:cNvPr>
          <p:cNvCxnSpPr>
            <a:cxnSpLocks/>
            <a:endCxn id="23" idx="1"/>
          </p:cNvCxnSpPr>
          <p:nvPr/>
        </p:nvCxnSpPr>
        <p:spPr>
          <a:xfrm>
            <a:off x="6133764" y="2243476"/>
            <a:ext cx="1201972" cy="365801"/>
          </a:xfrm>
          <a:prstGeom prst="bentConnector3">
            <a:avLst>
              <a:gd name="adj1" fmla="val 9967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lowchart: Or 24">
            <a:extLst>
              <a:ext uri="{FF2B5EF4-FFF2-40B4-BE49-F238E27FC236}">
                <a16:creationId xmlns:a16="http://schemas.microsoft.com/office/drawing/2014/main" id="{4D662787-D7A9-4001-1433-C61647787D20}"/>
              </a:ext>
            </a:extLst>
          </p:cNvPr>
          <p:cNvSpPr/>
          <p:nvPr/>
        </p:nvSpPr>
        <p:spPr>
          <a:xfrm rot="2927126">
            <a:off x="7870900" y="3096471"/>
            <a:ext cx="243149" cy="247122"/>
          </a:xfrm>
          <a:prstGeom prst="flowChartOr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6F1F96E9-54C1-9275-E73E-B93546B9066C}"/>
              </a:ext>
            </a:extLst>
          </p:cNvPr>
          <p:cNvCxnSpPr>
            <a:cxnSpLocks/>
            <a:stCxn id="19" idx="3"/>
            <a:endCxn id="25" idx="3"/>
          </p:cNvCxnSpPr>
          <p:nvPr/>
        </p:nvCxnSpPr>
        <p:spPr>
          <a:xfrm>
            <a:off x="6143020" y="3201912"/>
            <a:ext cx="1727088" cy="1101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or: Elbow 26">
            <a:extLst>
              <a:ext uri="{FF2B5EF4-FFF2-40B4-BE49-F238E27FC236}">
                <a16:creationId xmlns:a16="http://schemas.microsoft.com/office/drawing/2014/main" id="{F82720F2-691C-34F7-5292-E6B582D6C9A4}"/>
              </a:ext>
            </a:extLst>
          </p:cNvPr>
          <p:cNvCxnSpPr>
            <a:stCxn id="23" idx="7"/>
            <a:endCxn id="25" idx="1"/>
          </p:cNvCxnSpPr>
          <p:nvPr/>
        </p:nvCxnSpPr>
        <p:spPr>
          <a:xfrm>
            <a:off x="7449020" y="2738613"/>
            <a:ext cx="552537" cy="359184"/>
          </a:xfrm>
          <a:prstGeom prst="bentConnector3">
            <a:avLst>
              <a:gd name="adj1" fmla="val 10084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A643772F-7D29-6754-54C8-B9A724C75B8A}"/>
              </a:ext>
            </a:extLst>
          </p:cNvPr>
          <p:cNvSpPr/>
          <p:nvPr/>
        </p:nvSpPr>
        <p:spPr>
          <a:xfrm>
            <a:off x="8301697" y="2285613"/>
            <a:ext cx="507999" cy="79219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Reshape (c, h, w)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22C5FAB-4FDF-B553-E11D-3FF1E30037B0}"/>
              </a:ext>
            </a:extLst>
          </p:cNvPr>
          <p:cNvSpPr/>
          <p:nvPr/>
        </p:nvSpPr>
        <p:spPr>
          <a:xfrm>
            <a:off x="9011262" y="2286201"/>
            <a:ext cx="507999" cy="79219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1x1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CxC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0" name="Elbow Connector 70">
            <a:extLst>
              <a:ext uri="{FF2B5EF4-FFF2-40B4-BE49-F238E27FC236}">
                <a16:creationId xmlns:a16="http://schemas.microsoft.com/office/drawing/2014/main" id="{BFF22ECD-04B2-4314-3CA1-71C0A66C90CF}"/>
              </a:ext>
            </a:extLst>
          </p:cNvPr>
          <p:cNvCxnSpPr>
            <a:cxnSpLocks/>
            <a:stCxn id="28" idx="3"/>
            <a:endCxn id="29" idx="1"/>
          </p:cNvCxnSpPr>
          <p:nvPr/>
        </p:nvCxnSpPr>
        <p:spPr>
          <a:xfrm>
            <a:off x="8809696" y="2681710"/>
            <a:ext cx="201566" cy="58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lowchart: Or 30">
            <a:extLst>
              <a:ext uri="{FF2B5EF4-FFF2-40B4-BE49-F238E27FC236}">
                <a16:creationId xmlns:a16="http://schemas.microsoft.com/office/drawing/2014/main" id="{D911B3B8-221F-F571-4394-FF6929C24676}"/>
              </a:ext>
            </a:extLst>
          </p:cNvPr>
          <p:cNvSpPr/>
          <p:nvPr/>
        </p:nvSpPr>
        <p:spPr>
          <a:xfrm>
            <a:off x="9688264" y="2565521"/>
            <a:ext cx="243149" cy="247122"/>
          </a:xfrm>
          <a:prstGeom prst="flowChartOr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1C5BC22B-8D06-E379-8105-F6DCB3860FC4}"/>
              </a:ext>
            </a:extLst>
          </p:cNvPr>
          <p:cNvCxnSpPr>
            <a:stCxn id="29" idx="3"/>
          </p:cNvCxnSpPr>
          <p:nvPr/>
        </p:nvCxnSpPr>
        <p:spPr>
          <a:xfrm>
            <a:off x="9519261" y="2682298"/>
            <a:ext cx="659922" cy="678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or: Elbow 32">
            <a:extLst>
              <a:ext uri="{FF2B5EF4-FFF2-40B4-BE49-F238E27FC236}">
                <a16:creationId xmlns:a16="http://schemas.microsoft.com/office/drawing/2014/main" id="{418B55B9-8034-9FDC-AE28-3548D1B6F9F4}"/>
              </a:ext>
            </a:extLst>
          </p:cNvPr>
          <p:cNvCxnSpPr>
            <a:stCxn id="25" idx="7"/>
            <a:endCxn id="28" idx="1"/>
          </p:cNvCxnSpPr>
          <p:nvPr/>
        </p:nvCxnSpPr>
        <p:spPr>
          <a:xfrm flipV="1">
            <a:off x="8114841" y="2681710"/>
            <a:ext cx="186856" cy="545423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71A8E0F1-3C6F-076B-49CD-62509ED249A2}"/>
              </a:ext>
            </a:extLst>
          </p:cNvPr>
          <p:cNvSpPr/>
          <p:nvPr/>
        </p:nvSpPr>
        <p:spPr>
          <a:xfrm>
            <a:off x="1656604" y="2489028"/>
            <a:ext cx="348013" cy="48887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000" dirty="0">
                <a:solidFill>
                  <a:prstClr val="black"/>
                </a:solidFill>
                <a:latin typeface="Calibri" panose="020F0502020204030204"/>
              </a:rPr>
              <a:t>[</a:t>
            </a:r>
            <a:r>
              <a:rPr lang="en-AU" sz="1000" dirty="0" err="1">
                <a:solidFill>
                  <a:prstClr val="black"/>
                </a:solidFill>
                <a:latin typeface="Calibri" panose="020F0502020204030204"/>
              </a:rPr>
              <a:t>c,h,w</a:t>
            </a:r>
            <a:r>
              <a:rPr lang="en-AU" sz="1000" dirty="0">
                <a:solidFill>
                  <a:prstClr val="black"/>
                </a:solidFill>
                <a:latin typeface="Calibri" panose="020F0502020204030204"/>
              </a:rPr>
              <a:t>]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34E51396-D5D8-71EE-0511-C04AA5E0764D}"/>
              </a:ext>
            </a:extLst>
          </p:cNvPr>
          <p:cNvCxnSpPr>
            <a:stCxn id="34" idx="3"/>
            <a:endCxn id="8" idx="1"/>
          </p:cNvCxnSpPr>
          <p:nvPr/>
        </p:nvCxnSpPr>
        <p:spPr>
          <a:xfrm flipV="1">
            <a:off x="2004617" y="2726474"/>
            <a:ext cx="348389" cy="699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or: Elbow 35">
            <a:extLst>
              <a:ext uri="{FF2B5EF4-FFF2-40B4-BE49-F238E27FC236}">
                <a16:creationId xmlns:a16="http://schemas.microsoft.com/office/drawing/2014/main" id="{162A3CA9-F851-7617-D803-8A1E21142EC3}"/>
              </a:ext>
            </a:extLst>
          </p:cNvPr>
          <p:cNvCxnSpPr>
            <a:cxnSpLocks/>
            <a:stCxn id="34" idx="0"/>
            <a:endCxn id="31" idx="0"/>
          </p:cNvCxnSpPr>
          <p:nvPr/>
        </p:nvCxnSpPr>
        <p:spPr>
          <a:xfrm rot="16200000" flipH="1">
            <a:off x="5781978" y="-1462340"/>
            <a:ext cx="76493" cy="7979228"/>
          </a:xfrm>
          <a:prstGeom prst="bentConnector3">
            <a:avLst>
              <a:gd name="adj1" fmla="val -115593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851C788B-19A1-FC9E-C7BC-6E87D68102A6}"/>
              </a:ext>
            </a:extLst>
          </p:cNvPr>
          <p:cNvSpPr/>
          <p:nvPr/>
        </p:nvSpPr>
        <p:spPr>
          <a:xfrm>
            <a:off x="1575694" y="1408071"/>
            <a:ext cx="8582871" cy="2298252"/>
          </a:xfrm>
          <a:prstGeom prst="rect">
            <a:avLst/>
          </a:prstGeom>
          <a:noFill/>
          <a:ln>
            <a:solidFill>
              <a:srgbClr val="C00000"/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54A98F1-00D0-90FF-1318-5454ABCE332C}"/>
              </a:ext>
            </a:extLst>
          </p:cNvPr>
          <p:cNvSpPr txBox="1"/>
          <p:nvPr/>
        </p:nvSpPr>
        <p:spPr>
          <a:xfrm>
            <a:off x="1523203" y="1369969"/>
            <a:ext cx="13112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>
                <a:solidFill>
                  <a:srgbClr val="C00000"/>
                </a:solidFill>
              </a:rPr>
              <a:t>Attention Block</a:t>
            </a:r>
            <a:endParaRPr lang="en-US" sz="1200" dirty="0">
              <a:solidFill>
                <a:srgbClr val="C00000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9C6459A-6399-B314-02D6-9C5A63069FAB}"/>
              </a:ext>
            </a:extLst>
          </p:cNvPr>
          <p:cNvSpPr/>
          <p:nvPr/>
        </p:nvSpPr>
        <p:spPr>
          <a:xfrm>
            <a:off x="4675853" y="4241445"/>
            <a:ext cx="506843" cy="123244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3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21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E7F388D-1276-A2EE-7170-7E8E9BCBDE39}"/>
              </a:ext>
            </a:extLst>
          </p:cNvPr>
          <p:cNvSpPr/>
          <p:nvPr/>
        </p:nvSpPr>
        <p:spPr>
          <a:xfrm>
            <a:off x="3720793" y="4945444"/>
            <a:ext cx="381465" cy="927725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,h,w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2860ECB0-1BDF-5808-C60E-9BA5D5853AB0}"/>
              </a:ext>
            </a:extLst>
          </p:cNvPr>
          <p:cNvSpPr/>
          <p:nvPr/>
        </p:nvSpPr>
        <p:spPr>
          <a:xfrm>
            <a:off x="7364843" y="5179623"/>
            <a:ext cx="506843" cy="131125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(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1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22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F4924A9B-BA39-266D-427E-80362B855299}"/>
              </a:ext>
            </a:extLst>
          </p:cNvPr>
          <p:cNvSpPr/>
          <p:nvPr/>
        </p:nvSpPr>
        <p:spPr>
          <a:xfrm>
            <a:off x="4719311" y="5620165"/>
            <a:ext cx="506843" cy="1189562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1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43" name="Elbow Connector 148">
            <a:extLst>
              <a:ext uri="{FF2B5EF4-FFF2-40B4-BE49-F238E27FC236}">
                <a16:creationId xmlns:a16="http://schemas.microsoft.com/office/drawing/2014/main" id="{E6F9BE76-3436-9BF9-AC68-0E3427E97750}"/>
              </a:ext>
            </a:extLst>
          </p:cNvPr>
          <p:cNvCxnSpPr>
            <a:stCxn id="40" idx="3"/>
            <a:endCxn id="42" idx="1"/>
          </p:cNvCxnSpPr>
          <p:nvPr/>
        </p:nvCxnSpPr>
        <p:spPr>
          <a:xfrm>
            <a:off x="4102258" y="5409307"/>
            <a:ext cx="617053" cy="805639"/>
          </a:xfrm>
          <a:prstGeom prst="bentConnector3">
            <a:avLst>
              <a:gd name="adj1" fmla="val 45271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44" name="Elbow Connector 149">
            <a:extLst>
              <a:ext uri="{FF2B5EF4-FFF2-40B4-BE49-F238E27FC236}">
                <a16:creationId xmlns:a16="http://schemas.microsoft.com/office/drawing/2014/main" id="{877A964E-12D5-734C-FF93-F22264A650D7}"/>
              </a:ext>
            </a:extLst>
          </p:cNvPr>
          <p:cNvCxnSpPr>
            <a:stCxn id="42" idx="3"/>
            <a:endCxn id="41" idx="1"/>
          </p:cNvCxnSpPr>
          <p:nvPr/>
        </p:nvCxnSpPr>
        <p:spPr>
          <a:xfrm flipV="1">
            <a:off x="5226154" y="5835250"/>
            <a:ext cx="2138689" cy="379696"/>
          </a:xfrm>
          <a:prstGeom prst="bentConnector3">
            <a:avLst>
              <a:gd name="adj1" fmla="val 48688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45" name="Elbow Connector 155">
            <a:extLst>
              <a:ext uri="{FF2B5EF4-FFF2-40B4-BE49-F238E27FC236}">
                <a16:creationId xmlns:a16="http://schemas.microsoft.com/office/drawing/2014/main" id="{D4A933F8-37AA-B170-EA95-5F1008118999}"/>
              </a:ext>
            </a:extLst>
          </p:cNvPr>
          <p:cNvCxnSpPr>
            <a:stCxn id="40" idx="3"/>
            <a:endCxn id="39" idx="1"/>
          </p:cNvCxnSpPr>
          <p:nvPr/>
        </p:nvCxnSpPr>
        <p:spPr>
          <a:xfrm flipV="1">
            <a:off x="4102258" y="4857667"/>
            <a:ext cx="573595" cy="551640"/>
          </a:xfrm>
          <a:prstGeom prst="bentConnector3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46" name="Elbow Connector 160">
            <a:extLst>
              <a:ext uri="{FF2B5EF4-FFF2-40B4-BE49-F238E27FC236}">
                <a16:creationId xmlns:a16="http://schemas.microsoft.com/office/drawing/2014/main" id="{BD153B62-D6F7-ED3E-06F9-8BE655CF9151}"/>
              </a:ext>
            </a:extLst>
          </p:cNvPr>
          <p:cNvCxnSpPr>
            <a:stCxn id="39" idx="3"/>
            <a:endCxn id="41" idx="1"/>
          </p:cNvCxnSpPr>
          <p:nvPr/>
        </p:nvCxnSpPr>
        <p:spPr>
          <a:xfrm>
            <a:off x="5182696" y="4857667"/>
            <a:ext cx="2182147" cy="977583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5D4F6689-9C79-1EFD-E6C6-F53E5DD8F6A6}"/>
              </a:ext>
            </a:extLst>
          </p:cNvPr>
          <p:cNvSpPr/>
          <p:nvPr/>
        </p:nvSpPr>
        <p:spPr>
          <a:xfrm>
            <a:off x="5437273" y="4277438"/>
            <a:ext cx="506843" cy="1182397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21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22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D24C808B-8536-608D-77AD-C60318F62D8E}"/>
              </a:ext>
            </a:extLst>
          </p:cNvPr>
          <p:cNvCxnSpPr>
            <a:cxnSpLocks/>
            <a:stCxn id="41" idx="3"/>
            <a:endCxn id="54" idx="1"/>
          </p:cNvCxnSpPr>
          <p:nvPr/>
        </p:nvCxnSpPr>
        <p:spPr>
          <a:xfrm flipV="1">
            <a:off x="7871686" y="5818861"/>
            <a:ext cx="2959581" cy="16389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49" name="Rectangle 48">
            <a:extLst>
              <a:ext uri="{FF2B5EF4-FFF2-40B4-BE49-F238E27FC236}">
                <a16:creationId xmlns:a16="http://schemas.microsoft.com/office/drawing/2014/main" id="{7AC6CE18-C1AA-8D94-3D76-05050BD084DB}"/>
              </a:ext>
            </a:extLst>
          </p:cNvPr>
          <p:cNvSpPr/>
          <p:nvPr/>
        </p:nvSpPr>
        <p:spPr>
          <a:xfrm>
            <a:off x="8216692" y="5163234"/>
            <a:ext cx="506843" cy="131125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31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A7D771DD-4329-4D87-A808-B0981C179510}"/>
              </a:ext>
            </a:extLst>
          </p:cNvPr>
          <p:cNvSpPr/>
          <p:nvPr/>
        </p:nvSpPr>
        <p:spPr>
          <a:xfrm>
            <a:off x="8891269" y="5163234"/>
            <a:ext cx="506843" cy="131125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3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31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D3C10CBC-2E92-6F53-F6BF-79483CBF534E}"/>
              </a:ext>
            </a:extLst>
          </p:cNvPr>
          <p:cNvSpPr/>
          <p:nvPr/>
        </p:nvSpPr>
        <p:spPr>
          <a:xfrm>
            <a:off x="6431663" y="5231241"/>
            <a:ext cx="507999" cy="1142462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01C714FB-3CE6-B491-C86C-4F7BF6C731B8}"/>
              </a:ext>
            </a:extLst>
          </p:cNvPr>
          <p:cNvSpPr/>
          <p:nvPr/>
        </p:nvSpPr>
        <p:spPr>
          <a:xfrm>
            <a:off x="4279699" y="4067161"/>
            <a:ext cx="6026577" cy="2742566"/>
          </a:xfrm>
          <a:prstGeom prst="rect">
            <a:avLst/>
          </a:prstGeom>
          <a:noFill/>
          <a:ln w="25400" cap="flat" cmpd="sng" algn="ctr">
            <a:solidFill>
              <a:sysClr val="windowText" lastClr="000000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837B49F5-262A-0233-D6C2-2D1BCFBFA564}"/>
              </a:ext>
            </a:extLst>
          </p:cNvPr>
          <p:cNvSpPr/>
          <p:nvPr/>
        </p:nvSpPr>
        <p:spPr>
          <a:xfrm>
            <a:off x="7041458" y="4373118"/>
            <a:ext cx="16498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prstClr val="black"/>
                </a:solidFill>
                <a:latin typeface="Calibri" panose="020F0502020204030204"/>
              </a:rPr>
              <a:t>Backbone Block </a:t>
            </a:r>
            <a:r>
              <a:rPr lang="en-US" sz="1600" dirty="0">
                <a:solidFill>
                  <a:srgbClr val="FF0000"/>
                </a:solidFill>
                <a:latin typeface="Calibri" panose="020F0502020204030204"/>
              </a:rPr>
              <a:t>C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0E42D3CE-74FB-F0E3-C9FD-73B825298BD1}"/>
              </a:ext>
            </a:extLst>
          </p:cNvPr>
          <p:cNvSpPr/>
          <p:nvPr/>
        </p:nvSpPr>
        <p:spPr>
          <a:xfrm>
            <a:off x="10831267" y="5354998"/>
            <a:ext cx="381465" cy="927725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,h,w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</a:p>
        </p:txBody>
      </p:sp>
      <p:sp>
        <p:nvSpPr>
          <p:cNvPr id="56" name="Flowchart: Or 55">
            <a:extLst>
              <a:ext uri="{FF2B5EF4-FFF2-40B4-BE49-F238E27FC236}">
                <a16:creationId xmlns:a16="http://schemas.microsoft.com/office/drawing/2014/main" id="{849FC18A-CDFE-824E-FF7C-FAC90635E14C}"/>
              </a:ext>
            </a:extLst>
          </p:cNvPr>
          <p:cNvSpPr/>
          <p:nvPr/>
        </p:nvSpPr>
        <p:spPr>
          <a:xfrm>
            <a:off x="10439762" y="5690964"/>
            <a:ext cx="266971" cy="255792"/>
          </a:xfrm>
          <a:prstGeom prst="flowChartOr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F01FA99D-0490-9EF0-AE3B-B0B96784038E}"/>
              </a:ext>
            </a:extLst>
          </p:cNvPr>
          <p:cNvCxnSpPr>
            <a:cxnSpLocks/>
            <a:stCxn id="40" idx="0"/>
            <a:endCxn id="56" idx="0"/>
          </p:cNvCxnSpPr>
          <p:nvPr/>
        </p:nvCxnSpPr>
        <p:spPr>
          <a:xfrm rot="16200000" flipH="1">
            <a:off x="6869627" y="1987343"/>
            <a:ext cx="745520" cy="6661722"/>
          </a:xfrm>
          <a:prstGeom prst="bentConnector3">
            <a:avLst>
              <a:gd name="adj1" fmla="val -112806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F9A24608-B954-E8B9-69CD-6B02677C8E4A}"/>
              </a:ext>
            </a:extLst>
          </p:cNvPr>
          <p:cNvSpPr/>
          <p:nvPr/>
        </p:nvSpPr>
        <p:spPr>
          <a:xfrm>
            <a:off x="9595827" y="5156499"/>
            <a:ext cx="506843" cy="131125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Attention 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block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88273BC-B83A-5CE4-EDCE-4D17EA771BA8}"/>
              </a:ext>
            </a:extLst>
          </p:cNvPr>
          <p:cNvSpPr txBox="1"/>
          <p:nvPr/>
        </p:nvSpPr>
        <p:spPr>
          <a:xfrm rot="10800000">
            <a:off x="4396285" y="5196588"/>
            <a:ext cx="461665" cy="20133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AU" dirty="0">
                <a:solidFill>
                  <a:srgbClr val="0070C0"/>
                </a:solidFill>
                <a:latin typeface="Calibri" panose="020F0502020204030204"/>
              </a:rPr>
              <a:t>g</a:t>
            </a:r>
            <a:endParaRPr lang="en-US" dirty="0">
              <a:solidFill>
                <a:srgbClr val="0070C0"/>
              </a:solidFill>
              <a:latin typeface="Calibri" panose="020F0502020204030204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287F00E-0668-F774-044D-045ADD4CDD5F}"/>
              </a:ext>
            </a:extLst>
          </p:cNvPr>
          <p:cNvSpPr txBox="1"/>
          <p:nvPr/>
        </p:nvSpPr>
        <p:spPr>
          <a:xfrm rot="10800000">
            <a:off x="7949285" y="6237039"/>
            <a:ext cx="461665" cy="20133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AU" dirty="0">
                <a:solidFill>
                  <a:srgbClr val="0070C0"/>
                </a:solidFill>
                <a:latin typeface="Calibri" panose="020F0502020204030204"/>
              </a:rPr>
              <a:t>g</a:t>
            </a:r>
            <a:endParaRPr lang="en-US" dirty="0">
              <a:solidFill>
                <a:srgbClr val="0070C0"/>
              </a:solidFill>
              <a:latin typeface="Calibri" panose="020F0502020204030204"/>
            </a:endParaRPr>
          </a:p>
        </p:txBody>
      </p:sp>
      <p:sp>
        <p:nvSpPr>
          <p:cNvPr id="61" name="Arrow: Curved Up 60">
            <a:extLst>
              <a:ext uri="{FF2B5EF4-FFF2-40B4-BE49-F238E27FC236}">
                <a16:creationId xmlns:a16="http://schemas.microsoft.com/office/drawing/2014/main" id="{A1BEDB04-B43D-D392-EE35-9CDAC83A8425}"/>
              </a:ext>
            </a:extLst>
          </p:cNvPr>
          <p:cNvSpPr/>
          <p:nvPr/>
        </p:nvSpPr>
        <p:spPr>
          <a:xfrm>
            <a:off x="4903700" y="5404968"/>
            <a:ext cx="742381" cy="199153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Arrow: Curved Up 61">
            <a:extLst>
              <a:ext uri="{FF2B5EF4-FFF2-40B4-BE49-F238E27FC236}">
                <a16:creationId xmlns:a16="http://schemas.microsoft.com/office/drawing/2014/main" id="{7CBD995F-1A21-4F59-A44F-99BD01935521}"/>
              </a:ext>
            </a:extLst>
          </p:cNvPr>
          <p:cNvSpPr/>
          <p:nvPr/>
        </p:nvSpPr>
        <p:spPr>
          <a:xfrm rot="10800000">
            <a:off x="4902246" y="4082688"/>
            <a:ext cx="742381" cy="199153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Arrow: Curved Up 62">
            <a:extLst>
              <a:ext uri="{FF2B5EF4-FFF2-40B4-BE49-F238E27FC236}">
                <a16:creationId xmlns:a16="http://schemas.microsoft.com/office/drawing/2014/main" id="{36EA8B18-172F-3FBE-C78C-55DBEB16DF2F}"/>
              </a:ext>
            </a:extLst>
          </p:cNvPr>
          <p:cNvSpPr/>
          <p:nvPr/>
        </p:nvSpPr>
        <p:spPr>
          <a:xfrm>
            <a:off x="8419088" y="6473186"/>
            <a:ext cx="742381" cy="199153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" name="Arrow: Curved Up 63">
            <a:extLst>
              <a:ext uri="{FF2B5EF4-FFF2-40B4-BE49-F238E27FC236}">
                <a16:creationId xmlns:a16="http://schemas.microsoft.com/office/drawing/2014/main" id="{AE95CE36-9011-750F-EE29-69E8B61C5135}"/>
              </a:ext>
            </a:extLst>
          </p:cNvPr>
          <p:cNvSpPr/>
          <p:nvPr/>
        </p:nvSpPr>
        <p:spPr>
          <a:xfrm rot="10800000">
            <a:off x="8402309" y="4950254"/>
            <a:ext cx="742381" cy="199153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5338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572DEC-C231-484A-AC52-876E0B9A81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EE1-2.2 </a:t>
            </a:r>
            <a:r>
              <a:rPr lang="en-US" dirty="0"/>
              <a:t>Block-size invariant implementation of HOP</a:t>
            </a:r>
            <a:endParaRPr lang="en-DE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E7BC75-805D-41BE-8582-9095441BAB35}"/>
              </a:ext>
            </a:extLst>
          </p:cNvPr>
          <p:cNvSpPr txBox="1"/>
          <p:nvPr/>
        </p:nvSpPr>
        <p:spPr>
          <a:xfrm>
            <a:off x="4569411" y="5076858"/>
            <a:ext cx="2628925" cy="214861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AU" sz="16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en-AU" sz="16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1-7,9-14, 16-24 Res. Blocks</a:t>
            </a:r>
            <a:endParaRPr lang="en-US" sz="1600" dirty="0">
              <a:solidFill>
                <a:srgbClr val="C00000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1F1EA2-ECB5-4B07-BF5D-A162D4DD789E}"/>
              </a:ext>
            </a:extLst>
          </p:cNvPr>
          <p:cNvSpPr txBox="1"/>
          <p:nvPr/>
        </p:nvSpPr>
        <p:spPr>
          <a:xfrm>
            <a:off x="8662598" y="5076858"/>
            <a:ext cx="2321148" cy="214861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AU" sz="16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en-AU" sz="16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8</a:t>
            </a:r>
            <a:r>
              <a:rPr lang="en-AU" sz="1600" baseline="300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th</a:t>
            </a:r>
            <a:r>
              <a:rPr lang="en-AU" sz="16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 and 15</a:t>
            </a:r>
            <a:r>
              <a:rPr lang="en-AU" sz="1600" baseline="300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th</a:t>
            </a:r>
            <a:r>
              <a:rPr lang="en-AU" sz="16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  Res. Blocks</a:t>
            </a:r>
            <a:endParaRPr lang="en-US" sz="1600" dirty="0">
              <a:solidFill>
                <a:srgbClr val="C00000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93E2D812-1917-4822-8104-9BFF92E0DD6C}"/>
              </a:ext>
            </a:extLst>
          </p:cNvPr>
          <p:cNvSpPr/>
          <p:nvPr/>
        </p:nvSpPr>
        <p:spPr>
          <a:xfrm rot="16200000">
            <a:off x="7144219" y="2747141"/>
            <a:ext cx="730190" cy="3644065"/>
          </a:xfrm>
          <a:prstGeom prst="rightBrace">
            <a:avLst/>
          </a:prstGeom>
          <a:ln w="12700" cap="rnd">
            <a:solidFill>
              <a:schemeClr val="bg2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BF705902-FAC1-49C4-9BA8-380CA76188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912730"/>
              </p:ext>
            </p:extLst>
          </p:nvPr>
        </p:nvGraphicFramePr>
        <p:xfrm>
          <a:off x="501879" y="2389712"/>
          <a:ext cx="2483154" cy="6627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231831">
                <a:tc>
                  <a:txBody>
                    <a:bodyPr/>
                    <a:lstStyle/>
                    <a:p>
                      <a:endParaRPr lang="en-DE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300" dirty="0" err="1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3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3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3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21128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300" dirty="0">
                          <a:solidFill>
                            <a:schemeClr val="tx1"/>
                          </a:solidFill>
                          <a:effectLst/>
                        </a:rPr>
                        <a:t>HOP5</a:t>
                      </a:r>
                      <a:endParaRPr lang="en-DE" sz="13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466</a:t>
                      </a:r>
                      <a:endParaRPr lang="en-DE" sz="13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300" dirty="0">
                          <a:solidFill>
                            <a:schemeClr val="tx1"/>
                          </a:solidFill>
                          <a:effectLst/>
                        </a:rPr>
                        <a:t>14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08</a:t>
                      </a:r>
                      <a:endParaRPr lang="en-DE" sz="13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21128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E1-2.2</a:t>
                      </a:r>
                      <a:endParaRPr lang="en-DE" sz="13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70C0"/>
                          </a:solidFill>
                          <a:effectLst/>
                        </a:rPr>
                        <a:t>466</a:t>
                      </a:r>
                      <a:endParaRPr lang="en-DE" sz="13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300" dirty="0">
                          <a:solidFill>
                            <a:srgbClr val="0070C0"/>
                          </a:solidFill>
                          <a:effectLst/>
                        </a:rPr>
                        <a:t>14</a:t>
                      </a:r>
                      <a:r>
                        <a:rPr lang="en-US" sz="1300" dirty="0">
                          <a:solidFill>
                            <a:srgbClr val="0070C0"/>
                          </a:solidFill>
                          <a:effectLst/>
                        </a:rPr>
                        <a:t>08</a:t>
                      </a:r>
                      <a:endParaRPr lang="en-DE" sz="13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8932705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5BF2ADA-29C7-4C5F-A154-15CB7474A9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3359307"/>
              </p:ext>
            </p:extLst>
          </p:nvPr>
        </p:nvGraphicFramePr>
        <p:xfrm>
          <a:off x="103246" y="5864201"/>
          <a:ext cx="3425128" cy="7080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7937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683581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463071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  <a:gridCol w="485122">
                  <a:extLst>
                    <a:ext uri="{9D8B030D-6E8A-4147-A177-3AD203B41FA5}">
                      <a16:colId xmlns:a16="http://schemas.microsoft.com/office/drawing/2014/main" val="166750666"/>
                    </a:ext>
                  </a:extLst>
                </a:gridCol>
                <a:gridCol w="463071">
                  <a:extLst>
                    <a:ext uri="{9D8B030D-6E8A-4147-A177-3AD203B41FA5}">
                      <a16:colId xmlns:a16="http://schemas.microsoft.com/office/drawing/2014/main" val="3266385812"/>
                    </a:ext>
                  </a:extLst>
                </a:gridCol>
                <a:gridCol w="422346">
                  <a:extLst>
                    <a:ext uri="{9D8B030D-6E8A-4147-A177-3AD203B41FA5}">
                      <a16:colId xmlns:a16="http://schemas.microsoft.com/office/drawing/2014/main" val="3565976435"/>
                    </a:ext>
                  </a:extLst>
                </a:gridCol>
              </a:tblGrid>
              <a:tr h="127360">
                <a:tc>
                  <a:txBody>
                    <a:bodyPr/>
                    <a:lstStyle/>
                    <a:p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cfg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Cb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Enc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Dec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3001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Rand.Ac</a:t>
                      </a: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.</a:t>
                      </a:r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0.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</a:t>
                      </a: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0.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</a:t>
                      </a: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00</a:t>
                      </a: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101</a:t>
                      </a: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2431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All Intra</a:t>
                      </a:r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0.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</a:t>
                      </a: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0.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</a:t>
                      </a: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0.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</a:t>
                      </a: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10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0</a:t>
                      </a: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96</a:t>
                      </a: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47A0965D-FB76-4BF9-993D-15AA6628BBC2}"/>
              </a:ext>
            </a:extLst>
          </p:cNvPr>
          <p:cNvSpPr txBox="1"/>
          <p:nvPr/>
        </p:nvSpPr>
        <p:spPr>
          <a:xfrm>
            <a:off x="0" y="5419744"/>
            <a:ext cx="30739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u="sng" dirty="0">
                <a:latin typeface="Cambria" panose="02040503050406030204" pitchFamily="18" charset="0"/>
                <a:ea typeface="Cambria" panose="02040503050406030204" pitchFamily="18" charset="0"/>
              </a:rPr>
              <a:t>Results vs relevant anchor (HOP)</a:t>
            </a:r>
            <a:endParaRPr lang="en-DE" sz="1600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E0AAAC81-CF94-42E4-853C-455A01BBC17F}"/>
                  </a:ext>
                </a:extLst>
              </p:cNvPr>
              <p:cNvSpPr/>
              <p:nvPr/>
            </p:nvSpPr>
            <p:spPr>
              <a:xfrm>
                <a:off x="3686385" y="3760837"/>
                <a:ext cx="8402369" cy="306176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85750" indent="-285750">
                  <a:lnSpc>
                    <a:spcPct val="96000"/>
                  </a:lnSpc>
                  <a:buFont typeface="Arial" panose="020B0604020202020204" pitchFamily="34" charset="0"/>
                  <a:buChar char="•"/>
                </a:pPr>
                <a:r>
                  <a:rPr lang="en-AU" sz="2000" dirty="0">
                    <a:solidFill>
                      <a:schemeClr val="tx1"/>
                    </a:solidFill>
                    <a:latin typeface="Microsoft Sans Serif"/>
                    <a:cs typeface="Microsoft Sans Serif" panose="020B0604020202020204" pitchFamily="34" charset="0"/>
                  </a:rPr>
                  <a:t>Attention Map</a:t>
                </a:r>
              </a:p>
              <a:p>
                <a:pPr marL="285750" indent="-285750">
                  <a:lnSpc>
                    <a:spcPct val="96000"/>
                  </a:lnSpc>
                  <a:buFont typeface="Arial" panose="020B0604020202020204" pitchFamily="34" charset="0"/>
                  <a:buChar char="•"/>
                </a:pPr>
                <a:endParaRPr lang="en-AU" sz="2000" dirty="0">
                  <a:solidFill>
                    <a:schemeClr val="tx1"/>
                  </a:solidFill>
                  <a:latin typeface="Microsoft Sans Serif"/>
                  <a:cs typeface="Microsoft Sans Serif" panose="020B0604020202020204" pitchFamily="34" charset="0"/>
                </a:endParaRPr>
              </a:p>
              <a:p>
                <a:pPr marL="742950" lvl="1" indent="-285750">
                  <a:lnSpc>
                    <a:spcPct val="96000"/>
                  </a:lnSpc>
                  <a:buFont typeface="Arial" panose="020B0604020202020204" pitchFamily="34" charset="0"/>
                  <a:buChar char="•"/>
                </a:pPr>
                <a:r>
                  <a:rPr lang="en-CA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M</a:t>
                </a:r>
                <a:r>
                  <a:rPr lang="en-CA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(</a:t>
                </a:r>
                <a:r>
                  <a:rPr lang="en-CA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x,y</a:t>
                </a:r>
                <a:r>
                  <a:rPr lang="en-CA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)=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naryPr>
                      <m:sub>
                        <m:r>
                          <a:rPr lang="en-CA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CA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=1</m:t>
                        </m:r>
                      </m:sub>
                      <m:sup>
                        <m:r>
                          <a:rPr lang="en-CA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h</m:t>
                        </m:r>
                        <m:r>
                          <a:rPr lang="en-CA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∗</m:t>
                        </m:r>
                        <m:r>
                          <a:rPr lang="en-CA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𝑤</m:t>
                        </m:r>
                      </m:sup>
                      <m:e>
                        <m:r>
                          <a:rPr lang="en-CA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d>
                          <m:dPr>
                            <m:ctrlPr>
                              <a:rPr lang="en-CA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CA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𝐪</m:t>
                            </m:r>
                            <m:d>
                              <m:dPr>
                                <m:ctrlPr>
                                  <a:rPr lang="en-US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</m:ctrlPr>
                              </m:dPr>
                              <m:e>
                                <m:r>
                                  <a:rPr lang="en-CA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  <m:r>
                                  <a:rPr lang="en-CA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r>
                                  <a:rPr lang="en-CA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𝑖</m:t>
                                </m:r>
                              </m:e>
                            </m:d>
                            <m:r>
                              <a:rPr lang="en-CA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∗</m:t>
                            </m:r>
                            <m:sSup>
                              <m:sSupPr>
                                <m:ctrlPr>
                                  <a:rPr lang="en-US" sz="20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</m:ctrlPr>
                              </m:sSupPr>
                              <m:e>
                                <m:r>
                                  <a:rPr lang="en-CA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𝒌</m:t>
                                </m:r>
                              </m:e>
                              <m:sup>
                                <m:r>
                                  <a:rPr lang="en-CA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𝑻</m:t>
                                </m:r>
                              </m:sup>
                            </m:sSup>
                            <m:d>
                              <m:dPr>
                                <m:ctrlPr>
                                  <a:rPr lang="en-US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</m:ctrlPr>
                              </m:dPr>
                              <m:e>
                                <m:r>
                                  <a:rPr lang="en-CA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𝑖</m:t>
                                </m:r>
                                <m:r>
                                  <a:rPr lang="en-CA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r>
                                  <a:rPr lang="en-CA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</m:e>
                            </m:d>
                          </m:e>
                        </m:d>
                        <m:r>
                          <a:rPr lang="en-AU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CA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0≤</m:t>
                        </m:r>
                        <m:r>
                          <a:rPr lang="en-CA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CA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&lt;</m:t>
                        </m:r>
                        <m:r>
                          <a:rPr lang="en-CA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CA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//</m:t>
                        </m:r>
                        <m:r>
                          <a:rPr lang="en-CA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h𝑒𝑎𝑑</m:t>
                        </m:r>
                        <m:r>
                          <a:rPr lang="en-CA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m:rPr>
                            <m:nor/>
                          </m:rPr>
                          <a:rPr lang="en-CA">
                            <a:solidFill>
                              <a:schemeClr val="tx1"/>
                            </a:solidFill>
                          </a:rPr>
                          <m:t>and</m:t>
                        </m:r>
                        <m:r>
                          <m:rPr>
                            <m:nor/>
                          </m:rPr>
                          <a:rPr lang="en-CA">
                            <a:solidFill>
                              <a:schemeClr val="tx1"/>
                            </a:solidFill>
                          </a:rPr>
                          <m:t> </m:t>
                        </m:r>
                        <m:r>
                          <a:rPr lang="en-CA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0≤</m:t>
                        </m:r>
                        <m:r>
                          <a:rPr lang="en-CA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CA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&lt;</m:t>
                        </m:r>
                        <m:r>
                          <a:rPr lang="en-CA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CA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//</m:t>
                        </m:r>
                        <m:r>
                          <a:rPr lang="en-CA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h𝑒𝑎𝑑</m:t>
                        </m:r>
                      </m:e>
                    </m:nary>
                  </m:oMath>
                </a14:m>
                <a:endParaRPr lang="en-US" dirty="0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  <a:p>
                <a:pPr marL="285750" indent="-285750">
                  <a:lnSpc>
                    <a:spcPct val="96000"/>
                  </a:lnSpc>
                  <a:buFont typeface="Arial" panose="020B0604020202020204" pitchFamily="34" charset="0"/>
                  <a:buChar char="•"/>
                </a:pPr>
                <a:endParaRPr lang="en-AU" dirty="0">
                  <a:solidFill>
                    <a:schemeClr val="tx1"/>
                  </a:solidFill>
                  <a:latin typeface="Microsoft Sans Serif"/>
                  <a:cs typeface="Microsoft Sans Serif" panose="020B0604020202020204" pitchFamily="34" charset="0"/>
                </a:endParaRPr>
              </a:p>
              <a:p>
                <a:pPr marL="285750" indent="-285750">
                  <a:lnSpc>
                    <a:spcPct val="96000"/>
                  </a:lnSpc>
                  <a:buFont typeface="Arial" panose="020B0604020202020204" pitchFamily="34" charset="0"/>
                  <a:buChar char="•"/>
                </a:pPr>
                <a:r>
                  <a:rPr lang="en-AU" u="sng" dirty="0">
                    <a:solidFill>
                      <a:schemeClr val="tx1"/>
                    </a:solidFill>
                    <a:latin typeface="Microsoft Sans Serif"/>
                    <a:cs typeface="Microsoft Sans Serif" panose="020B0604020202020204" pitchFamily="34" charset="0"/>
                  </a:rPr>
                  <a:t>Attention Map proposed</a:t>
                </a:r>
                <a:endParaRPr lang="en-US" u="sng" dirty="0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  <a:p>
                <a:pPr marL="742950" lvl="1" indent="-285750">
                  <a:lnSpc>
                    <a:spcPct val="96000"/>
                  </a:lnSpc>
                  <a:buFont typeface="Arial" panose="020B0604020202020204" pitchFamily="34" charset="0"/>
                  <a:buChar char="•"/>
                </a:pPr>
                <a:endParaRPr lang="en-AU" dirty="0">
                  <a:solidFill>
                    <a:schemeClr val="tx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742950" lvl="1" indent="-285750">
                  <a:lnSpc>
                    <a:spcPct val="96000"/>
                  </a:lnSpc>
                  <a:buFont typeface="Arial" panose="020B0604020202020204" pitchFamily="34" charset="0"/>
                  <a:buChar char="•"/>
                </a:pPr>
                <a:r>
                  <a:rPr lang="en-CA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M</a:t>
                </a:r>
                <a:r>
                  <a:rPr lang="en-CA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=</a:t>
                </a:r>
                <a:r>
                  <a:rPr lang="en-CA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M</a:t>
                </a:r>
                <a:r>
                  <a:rPr lang="en-CA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&gt;&gt;2 if  h*w&gt;72x72</a:t>
                </a:r>
              </a:p>
              <a:p>
                <a:pPr marL="742950" lvl="1" indent="-285750">
                  <a:lnSpc>
                    <a:spcPct val="96000"/>
                  </a:lnSpc>
                  <a:buFont typeface="Arial" panose="020B0604020202020204" pitchFamily="34" charset="0"/>
                  <a:buChar char="•"/>
                </a:pPr>
                <a:r>
                  <a:rPr lang="en-CA" sz="20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M</a:t>
                </a:r>
                <a:r>
                  <a:rPr lang="en-CA" sz="20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(</a:t>
                </a:r>
                <a:r>
                  <a:rPr lang="en-CA" sz="20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x,y</a:t>
                </a:r>
                <a:r>
                  <a:rPr lang="en-CA" sz="20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)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naryPr>
                      <m:sub>
                        <m:r>
                          <a:rPr lang="en-CA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CA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=1</m:t>
                        </m:r>
                      </m:sub>
                      <m:sup>
                        <m:r>
                          <a:rPr lang="en-CA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h</m:t>
                        </m:r>
                        <m:r>
                          <a:rPr lang="en-CA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∗</m:t>
                        </m:r>
                        <m:r>
                          <a:rPr lang="en-CA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𝑤</m:t>
                        </m:r>
                      </m:sup>
                      <m:e>
                        <m:r>
                          <a:rPr lang="en-CA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d>
                          <m:dPr>
                            <m:ctrlPr>
                              <a:rPr lang="en-CA" sz="20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CA" sz="20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𝐪</m:t>
                            </m:r>
                            <m:d>
                              <m:dPr>
                                <m:ctrlP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</m:ctrlPr>
                              </m:dPr>
                              <m:e>
                                <m:r>
                                  <a:rPr lang="en-CA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  <m:r>
                                  <a:rPr lang="en-CA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r>
                                  <a:rPr lang="en-CA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𝑖</m:t>
                                </m:r>
                              </m:e>
                            </m:d>
                            <m:r>
                              <a:rPr lang="en-CA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∗</m:t>
                            </m:r>
                            <m:sSup>
                              <m:sSupPr>
                                <m:ctrlPr>
                                  <a:rPr lang="en-US" sz="24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</m:ctrlPr>
                              </m:sSupPr>
                              <m:e>
                                <m:r>
                                  <a:rPr lang="en-CA" sz="20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𝒌</m:t>
                                </m:r>
                              </m:e>
                              <m:sup>
                                <m:r>
                                  <a:rPr lang="en-CA" sz="20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𝑻</m:t>
                                </m:r>
                              </m:sup>
                            </m:sSup>
                            <m:d>
                              <m:dPr>
                                <m:ctrlP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</a:rPr>
                                </m:ctrlPr>
                              </m:dPr>
                              <m:e>
                                <m:r>
                                  <a:rPr lang="en-CA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𝑖</m:t>
                                </m:r>
                                <m:r>
                                  <a:rPr lang="en-CA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r>
                                  <a:rPr lang="en-CA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</m:e>
                            </m:d>
                            <m:r>
                              <a:rPr lang="en-US" sz="20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AU" sz="20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≫</m:t>
                            </m:r>
                            <m:r>
                              <a:rPr lang="en-AU" sz="20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e>
                        </m:d>
                        <m:r>
                          <a:rPr lang="en-AU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CA" sz="2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nary>
                  </m:oMath>
                </a14:m>
                <a:r>
                  <a:rPr lang="en-CA" sz="200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CA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0≤</m:t>
                    </m:r>
                    <m:r>
                      <a:rPr lang="en-CA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CA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CA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CA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//</m:t>
                    </m:r>
                    <m:r>
                      <a:rPr lang="en-CA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h𝑒𝑎𝑑</m:t>
                    </m:r>
                    <m:r>
                      <a:rPr lang="en-CA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</m:t>
                    </m:r>
                    <m:r>
                      <m:rPr>
                        <m:nor/>
                      </m:rPr>
                      <a:rPr lang="en-CA" sz="2000">
                        <a:solidFill>
                          <a:schemeClr val="tx1"/>
                        </a:solidFill>
                      </a:rPr>
                      <m:t>and</m:t>
                    </m:r>
                    <m:r>
                      <m:rPr>
                        <m:nor/>
                      </m:rPr>
                      <a:rPr lang="en-CA" sz="2000">
                        <a:solidFill>
                          <a:schemeClr val="tx1"/>
                        </a:solidFill>
                      </a:rPr>
                      <m:t> </m:t>
                    </m:r>
                    <m:r>
                      <a:rPr lang="en-CA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0≤</m:t>
                    </m:r>
                    <m:r>
                      <a:rPr lang="en-CA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CA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CA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CA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//</m:t>
                    </m:r>
                    <m:r>
                      <a:rPr lang="en-CA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h𝑒𝑎𝑑</m:t>
                    </m:r>
                  </m:oMath>
                </a14:m>
                <a:endParaRPr lang="en-CA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Microsoft Sans Serif" panose="020B0604020202020204" pitchFamily="34" charset="0"/>
                </a:endParaRPr>
              </a:p>
              <a:p>
                <a:pPr marL="742950" lvl="1" indent="-285750">
                  <a:lnSpc>
                    <a:spcPct val="96000"/>
                  </a:lnSpc>
                  <a:buFont typeface="Arial" panose="020B0604020202020204" pitchFamily="34" charset="0"/>
                  <a:buChar char="•"/>
                </a:pPr>
                <a:endParaRPr lang="en-AU" dirty="0">
                  <a:solidFill>
                    <a:schemeClr val="tx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algn="ctr"/>
                <a:endParaRPr lang="en-DE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E0AAAC81-CF94-42E4-853C-455A01BBC17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6385" y="3760837"/>
                <a:ext cx="8402369" cy="3061763"/>
              </a:xfrm>
              <a:prstGeom prst="rect">
                <a:avLst/>
              </a:prstGeom>
              <a:blipFill>
                <a:blip r:embed="rId2"/>
                <a:stretch>
                  <a:fillRect l="-580" t="-3571" b="-4960"/>
                </a:stretch>
              </a:blipFill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13">
            <a:extLst>
              <a:ext uri="{FF2B5EF4-FFF2-40B4-BE49-F238E27FC236}">
                <a16:creationId xmlns:a16="http://schemas.microsoft.com/office/drawing/2014/main" id="{F357F037-8ED9-406E-9246-6688FF3E7D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385" y="1574002"/>
            <a:ext cx="7611739" cy="1707356"/>
          </a:xfrm>
          <a:prstGeom prst="rect">
            <a:avLst/>
          </a:prstGeom>
          <a:noFill/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7A4CBC8-8874-4078-AC56-3EE60E03CFA5}"/>
              </a:ext>
            </a:extLst>
          </p:cNvPr>
          <p:cNvSpPr txBox="1"/>
          <p:nvPr/>
        </p:nvSpPr>
        <p:spPr>
          <a:xfrm>
            <a:off x="8878023" y="2138743"/>
            <a:ext cx="4533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800" b="1" dirty="0">
                <a:effectLst/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M</a:t>
            </a:r>
            <a:endParaRPr lang="en-US" dirty="0"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5858060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572DEC-C231-484A-AC52-876E0B9A81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85057" y="365125"/>
            <a:ext cx="12214497" cy="1325563"/>
          </a:xfrm>
        </p:spPr>
        <p:txBody>
          <a:bodyPr>
            <a:normAutofit/>
          </a:bodyPr>
          <a:lstStyle/>
          <a:p>
            <a:r>
              <a:rPr lang="de-DE" dirty="0"/>
              <a:t>EE1-2.3 </a:t>
            </a:r>
            <a:r>
              <a:rPr lang="en-US" dirty="0"/>
              <a:t>Block based QP information in NN loop filters</a:t>
            </a:r>
            <a:endParaRPr lang="en-D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9DC204-8A87-40BD-A896-7CC157FE52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6093" y="1540943"/>
            <a:ext cx="8173635" cy="40963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D6E2530-C927-42E4-8ED4-C1CBB2F494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8197" y="5451475"/>
            <a:ext cx="6121412" cy="11635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FE7BC75-805D-41BE-8582-9095441BAB35}"/>
              </a:ext>
            </a:extLst>
          </p:cNvPr>
          <p:cNvSpPr txBox="1"/>
          <p:nvPr/>
        </p:nvSpPr>
        <p:spPr>
          <a:xfrm>
            <a:off x="4569411" y="5076858"/>
            <a:ext cx="2628925" cy="214861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AU" sz="16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en-AU" sz="16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1-7,9-14, 16-24 Res. Blocks</a:t>
            </a:r>
            <a:endParaRPr lang="en-US" sz="1600" dirty="0">
              <a:solidFill>
                <a:srgbClr val="C00000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1F1EA2-ECB5-4B07-BF5D-A162D4DD789E}"/>
              </a:ext>
            </a:extLst>
          </p:cNvPr>
          <p:cNvSpPr txBox="1"/>
          <p:nvPr/>
        </p:nvSpPr>
        <p:spPr>
          <a:xfrm>
            <a:off x="8662598" y="5076858"/>
            <a:ext cx="2321148" cy="214861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AU" sz="16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en-AU" sz="16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8</a:t>
            </a:r>
            <a:r>
              <a:rPr lang="en-AU" sz="1600" baseline="300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th</a:t>
            </a:r>
            <a:r>
              <a:rPr lang="en-AU" sz="16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 and 15</a:t>
            </a:r>
            <a:r>
              <a:rPr lang="en-AU" sz="1600" baseline="300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th</a:t>
            </a:r>
            <a:r>
              <a:rPr lang="en-AU" sz="16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  Res. Blocks</a:t>
            </a:r>
            <a:endParaRPr lang="en-US" sz="1600" dirty="0">
              <a:solidFill>
                <a:srgbClr val="C00000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93E2D812-1917-4822-8104-9BFF92E0DD6C}"/>
              </a:ext>
            </a:extLst>
          </p:cNvPr>
          <p:cNvSpPr/>
          <p:nvPr/>
        </p:nvSpPr>
        <p:spPr>
          <a:xfrm rot="16200000">
            <a:off x="7144219" y="2747141"/>
            <a:ext cx="730190" cy="3644065"/>
          </a:xfrm>
          <a:prstGeom prst="rightBrace">
            <a:avLst/>
          </a:prstGeom>
          <a:ln w="12700" cap="rnd">
            <a:solidFill>
              <a:schemeClr val="bg2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BF705902-FAC1-49C4-9BA8-380CA76188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8035576"/>
              </p:ext>
            </p:extLst>
          </p:nvPr>
        </p:nvGraphicFramePr>
        <p:xfrm>
          <a:off x="4854423" y="1649278"/>
          <a:ext cx="2483154" cy="6627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231831">
                <a:tc>
                  <a:txBody>
                    <a:bodyPr/>
                    <a:lstStyle/>
                    <a:p>
                      <a:endParaRPr lang="en-DE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300" dirty="0" err="1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3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3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3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21128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300" dirty="0">
                          <a:solidFill>
                            <a:schemeClr val="tx1"/>
                          </a:solidFill>
                          <a:effectLst/>
                        </a:rPr>
                        <a:t>HOP5</a:t>
                      </a:r>
                      <a:endParaRPr lang="en-DE" sz="13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466</a:t>
                      </a:r>
                      <a:endParaRPr lang="en-DE" sz="13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300" dirty="0">
                          <a:solidFill>
                            <a:schemeClr val="tx1"/>
                          </a:solidFill>
                          <a:effectLst/>
                        </a:rPr>
                        <a:t>14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08</a:t>
                      </a:r>
                      <a:endParaRPr lang="en-DE" sz="13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21128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EE1-2.3</a:t>
                      </a:r>
                      <a:endParaRPr lang="en-DE" sz="13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70C0"/>
                          </a:solidFill>
                          <a:effectLst/>
                        </a:rPr>
                        <a:t>466</a:t>
                      </a:r>
                      <a:endParaRPr lang="en-DE" sz="13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300" dirty="0">
                          <a:solidFill>
                            <a:srgbClr val="0070C0"/>
                          </a:solidFill>
                          <a:effectLst/>
                        </a:rPr>
                        <a:t>14</a:t>
                      </a:r>
                      <a:r>
                        <a:rPr lang="en-US" sz="1300" dirty="0">
                          <a:solidFill>
                            <a:srgbClr val="0070C0"/>
                          </a:solidFill>
                          <a:effectLst/>
                        </a:rPr>
                        <a:t>08</a:t>
                      </a:r>
                      <a:endParaRPr lang="en-DE" sz="13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8932705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37479D69-2407-4C29-BBB4-81F71789B160}"/>
              </a:ext>
            </a:extLst>
          </p:cNvPr>
          <p:cNvSpPr txBox="1"/>
          <p:nvPr/>
        </p:nvSpPr>
        <p:spPr>
          <a:xfrm>
            <a:off x="157998" y="1971487"/>
            <a:ext cx="2702655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Only re-training</a:t>
            </a:r>
          </a:p>
          <a:p>
            <a:r>
              <a:rPr lang="en-US" dirty="0">
                <a:highlight>
                  <a:srgbClr val="FFFF00"/>
                </a:highlight>
              </a:rPr>
              <a:t>With block level QP change</a:t>
            </a:r>
          </a:p>
          <a:p>
            <a:endParaRPr lang="en-US" dirty="0">
              <a:highlight>
                <a:srgbClr val="FFFF00"/>
              </a:highlight>
            </a:endParaRPr>
          </a:p>
          <a:p>
            <a:r>
              <a:rPr lang="en-US" dirty="0">
                <a:highlight>
                  <a:srgbClr val="FFFF00"/>
                </a:highlight>
              </a:rPr>
              <a:t>EE1-2.3.1</a:t>
            </a:r>
          </a:p>
          <a:p>
            <a:r>
              <a:rPr lang="en-US" dirty="0">
                <a:highlight>
                  <a:srgbClr val="FFFF00"/>
                </a:highlight>
              </a:rPr>
              <a:t>Test with perceptual QP optimization from VTM , no model change</a:t>
            </a: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</a:rPr>
              <a:t>, feed model with avg QP</a:t>
            </a:r>
          </a:p>
          <a:p>
            <a:endParaRPr lang="en-US" dirty="0">
              <a:highlight>
                <a:srgbClr val="FFFF00"/>
              </a:highlight>
            </a:endParaRPr>
          </a:p>
          <a:p>
            <a:r>
              <a:rPr lang="en-US" dirty="0">
                <a:highlight>
                  <a:srgbClr val="FFFF00"/>
                </a:highlight>
              </a:rPr>
              <a:t>EE1-2.3.2</a:t>
            </a:r>
          </a:p>
          <a:p>
            <a:r>
              <a:rPr lang="en-US" dirty="0">
                <a:highlight>
                  <a:srgbClr val="FFFF00"/>
                </a:highlight>
              </a:rPr>
              <a:t>+ retrain model and feed with real block QP</a:t>
            </a:r>
            <a:endParaRPr lang="en-DE" dirty="0">
              <a:highlight>
                <a:srgbClr val="FFFF00"/>
              </a:highlight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3FA203B-2E36-4E22-872A-345ECB8A548D}"/>
              </a:ext>
            </a:extLst>
          </p:cNvPr>
          <p:cNvSpPr txBox="1"/>
          <p:nvPr/>
        </p:nvSpPr>
        <p:spPr>
          <a:xfrm>
            <a:off x="3340845" y="4515633"/>
            <a:ext cx="369332" cy="561225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vert270" wrap="square" lIns="0" tIns="0" rIns="0" bIns="0" rtlCol="0">
            <a:spAutoFit/>
          </a:bodyPr>
          <a:lstStyle/>
          <a:p>
            <a:pPr algn="ctr"/>
            <a:r>
              <a:rPr lang="en-US" sz="1200" dirty="0" err="1"/>
              <a:t>BlockQP</a:t>
            </a:r>
            <a:r>
              <a:rPr lang="en-US" sz="1200" dirty="0"/>
              <a:t> </a:t>
            </a:r>
            <a:r>
              <a:rPr lang="en-US" sz="1200" dirty="0">
                <a:sym typeface="Symbol" panose="05050102010706020507" pitchFamily="18" charset="2"/>
              </a:rPr>
              <a:t>1</a:t>
            </a:r>
            <a:endParaRPr lang="en-DE" sz="1200" dirty="0"/>
          </a:p>
        </p:txBody>
      </p:sp>
    </p:spTree>
    <p:extLst>
      <p:ext uri="{BB962C8B-B14F-4D97-AF65-F5344CB8AC3E}">
        <p14:creationId xmlns:p14="http://schemas.microsoft.com/office/powerpoint/2010/main" val="4914127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6A690-EA30-4673-AEB5-2150182F1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/>
              <a:t>EE1-3: NN-inter prediction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AC87A3-DCEE-4563-B50B-95B6A2A0C7BB}"/>
              </a:ext>
            </a:extLst>
          </p:cNvPr>
          <p:cNvSpPr txBox="1"/>
          <p:nvPr/>
        </p:nvSpPr>
        <p:spPr>
          <a:xfrm>
            <a:off x="617621" y="4315326"/>
            <a:ext cx="114524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EE1-3.1 – RA/LDB Unified Reference Frame Synthesis for VVC Inter Coding </a:t>
            </a:r>
            <a:r>
              <a:rPr lang="de-DE" sz="1400" dirty="0">
                <a:latin typeface="Times New Roman" panose="02020603050405020304" pitchFamily="18" charset="0"/>
                <a:ea typeface="DengXian" panose="02010600030101010101" pitchFamily="2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(Xidian Univ.)</a:t>
            </a:r>
            <a:endParaRPr lang="en-DE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BF3CEBA-9D1F-4651-8391-F00CCF29A9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4685847"/>
              </p:ext>
            </p:extLst>
          </p:nvPr>
        </p:nvGraphicFramePr>
        <p:xfrm>
          <a:off x="190499" y="1690688"/>
          <a:ext cx="11811001" cy="84867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18595">
                  <a:extLst>
                    <a:ext uri="{9D8B030D-6E8A-4147-A177-3AD203B41FA5}">
                      <a16:colId xmlns:a16="http://schemas.microsoft.com/office/drawing/2014/main" val="3938418210"/>
                    </a:ext>
                  </a:extLst>
                </a:gridCol>
                <a:gridCol w="812904">
                  <a:extLst>
                    <a:ext uri="{9D8B030D-6E8A-4147-A177-3AD203B41FA5}">
                      <a16:colId xmlns:a16="http://schemas.microsoft.com/office/drawing/2014/main" val="2523135837"/>
                    </a:ext>
                  </a:extLst>
                </a:gridCol>
                <a:gridCol w="669449">
                  <a:extLst>
                    <a:ext uri="{9D8B030D-6E8A-4147-A177-3AD203B41FA5}">
                      <a16:colId xmlns:a16="http://schemas.microsoft.com/office/drawing/2014/main" val="3377069354"/>
                    </a:ext>
                  </a:extLst>
                </a:gridCol>
                <a:gridCol w="749146">
                  <a:extLst>
                    <a:ext uri="{9D8B030D-6E8A-4147-A177-3AD203B41FA5}">
                      <a16:colId xmlns:a16="http://schemas.microsoft.com/office/drawing/2014/main" val="2381006990"/>
                    </a:ext>
                  </a:extLst>
                </a:gridCol>
                <a:gridCol w="749146">
                  <a:extLst>
                    <a:ext uri="{9D8B030D-6E8A-4147-A177-3AD203B41FA5}">
                      <a16:colId xmlns:a16="http://schemas.microsoft.com/office/drawing/2014/main" val="3917705619"/>
                    </a:ext>
                  </a:extLst>
                </a:gridCol>
                <a:gridCol w="653511">
                  <a:extLst>
                    <a:ext uri="{9D8B030D-6E8A-4147-A177-3AD203B41FA5}">
                      <a16:colId xmlns:a16="http://schemas.microsoft.com/office/drawing/2014/main" val="4092594509"/>
                    </a:ext>
                  </a:extLst>
                </a:gridCol>
                <a:gridCol w="653511">
                  <a:extLst>
                    <a:ext uri="{9D8B030D-6E8A-4147-A177-3AD203B41FA5}">
                      <a16:colId xmlns:a16="http://schemas.microsoft.com/office/drawing/2014/main" val="3926182386"/>
                    </a:ext>
                  </a:extLst>
                </a:gridCol>
                <a:gridCol w="589752">
                  <a:extLst>
                    <a:ext uri="{9D8B030D-6E8A-4147-A177-3AD203B41FA5}">
                      <a16:colId xmlns:a16="http://schemas.microsoft.com/office/drawing/2014/main" val="1956566115"/>
                    </a:ext>
                  </a:extLst>
                </a:gridCol>
                <a:gridCol w="510057">
                  <a:extLst>
                    <a:ext uri="{9D8B030D-6E8A-4147-A177-3AD203B41FA5}">
                      <a16:colId xmlns:a16="http://schemas.microsoft.com/office/drawing/2014/main" val="3256581874"/>
                    </a:ext>
                  </a:extLst>
                </a:gridCol>
                <a:gridCol w="494117">
                  <a:extLst>
                    <a:ext uri="{9D8B030D-6E8A-4147-A177-3AD203B41FA5}">
                      <a16:colId xmlns:a16="http://schemas.microsoft.com/office/drawing/2014/main" val="2054231914"/>
                    </a:ext>
                  </a:extLst>
                </a:gridCol>
                <a:gridCol w="541935">
                  <a:extLst>
                    <a:ext uri="{9D8B030D-6E8A-4147-A177-3AD203B41FA5}">
                      <a16:colId xmlns:a16="http://schemas.microsoft.com/office/drawing/2014/main" val="349377188"/>
                    </a:ext>
                  </a:extLst>
                </a:gridCol>
                <a:gridCol w="765085">
                  <a:extLst>
                    <a:ext uri="{9D8B030D-6E8A-4147-A177-3AD203B41FA5}">
                      <a16:colId xmlns:a16="http://schemas.microsoft.com/office/drawing/2014/main" val="781276972"/>
                    </a:ext>
                  </a:extLst>
                </a:gridCol>
                <a:gridCol w="765085">
                  <a:extLst>
                    <a:ext uri="{9D8B030D-6E8A-4147-A177-3AD203B41FA5}">
                      <a16:colId xmlns:a16="http://schemas.microsoft.com/office/drawing/2014/main" val="3696246731"/>
                    </a:ext>
                  </a:extLst>
                </a:gridCol>
                <a:gridCol w="589752">
                  <a:extLst>
                    <a:ext uri="{9D8B030D-6E8A-4147-A177-3AD203B41FA5}">
                      <a16:colId xmlns:a16="http://schemas.microsoft.com/office/drawing/2014/main" val="2480007258"/>
                    </a:ext>
                  </a:extLst>
                </a:gridCol>
                <a:gridCol w="446300">
                  <a:extLst>
                    <a:ext uri="{9D8B030D-6E8A-4147-A177-3AD203B41FA5}">
                      <a16:colId xmlns:a16="http://schemas.microsoft.com/office/drawing/2014/main" val="906189008"/>
                    </a:ext>
                  </a:extLst>
                </a:gridCol>
                <a:gridCol w="1402656">
                  <a:extLst>
                    <a:ext uri="{9D8B030D-6E8A-4147-A177-3AD203B41FA5}">
                      <a16:colId xmlns:a16="http://schemas.microsoft.com/office/drawing/2014/main" val="2186422106"/>
                    </a:ext>
                  </a:extLst>
                </a:gridCol>
              </a:tblGrid>
              <a:tr h="190500">
                <a:tc row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Test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Random Access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Low-delay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kMAC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/</a:t>
                      </a:r>
                      <a:r>
                        <a:rPr lang="en-US" sz="12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pxl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Param (</a:t>
                      </a:r>
                      <a:r>
                        <a:rPr lang="en-US" sz="12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Mprm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Source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0929172"/>
                  </a:ext>
                </a:extLst>
              </a:tr>
              <a:tr h="221932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Total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Filter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Intra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Inter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Total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Filter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Intra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Inter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20264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NNVC-10.0-LOP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</a:t>
                      </a:r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.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4.8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069824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EE1-3.1.2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748.7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4.8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727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5.3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3.8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hlinkClick r:id="rId3"/>
                        </a:rPr>
                        <a:t>JVET-AJ0099</a:t>
                      </a:r>
                      <a:endParaRPr lang="en-US" sz="12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34705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5704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EAC0C-84CD-42BB-AA87-8E46CE050A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</a:rPr>
              <a:t>EE1-3.1 – RA/LDB Unified Reference Frame Synthesis for VVC Inter Coding</a:t>
            </a:r>
            <a:endParaRPr lang="en-DE" dirty="0"/>
          </a:p>
        </p:txBody>
      </p:sp>
      <p:pic>
        <p:nvPicPr>
          <p:cNvPr id="6" name="图片 25">
            <a:extLst>
              <a:ext uri="{FF2B5EF4-FFF2-40B4-BE49-F238E27FC236}">
                <a16:creationId xmlns:a16="http://schemas.microsoft.com/office/drawing/2014/main" id="{8618E9FC-0AB9-4352-9CE7-C531F21646E5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574" y="1725335"/>
            <a:ext cx="3717235" cy="3290179"/>
          </a:xfrm>
          <a:prstGeom prst="rect">
            <a:avLst/>
          </a:prstGeom>
          <a:noFill/>
        </p:spPr>
      </p:pic>
      <p:pic>
        <p:nvPicPr>
          <p:cNvPr id="7" name="图片 3">
            <a:extLst>
              <a:ext uri="{FF2B5EF4-FFF2-40B4-BE49-F238E27FC236}">
                <a16:creationId xmlns:a16="http://schemas.microsoft.com/office/drawing/2014/main" id="{48332DD3-061E-4F2F-81EA-333B10AC1C8A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4638918" y="1614552"/>
            <a:ext cx="2105965" cy="1927632"/>
          </a:xfrm>
          <a:prstGeom prst="rect">
            <a:avLst/>
          </a:prstGeom>
        </p:spPr>
      </p:pic>
      <p:pic>
        <p:nvPicPr>
          <p:cNvPr id="8" name="图片 1">
            <a:extLst>
              <a:ext uri="{FF2B5EF4-FFF2-40B4-BE49-F238E27FC236}">
                <a16:creationId xmlns:a16="http://schemas.microsoft.com/office/drawing/2014/main" id="{BE9D0B64-E4C9-4C27-9FDF-11BB56E8E8B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8747258" y="1601412"/>
            <a:ext cx="3374307" cy="1830221"/>
          </a:xfrm>
          <a:prstGeom prst="rect">
            <a:avLst/>
          </a:prstGeom>
          <a:noFill/>
          <a:ln w="31750">
            <a:noFill/>
          </a:ln>
        </p:spPr>
      </p:pic>
      <p:pic>
        <p:nvPicPr>
          <p:cNvPr id="9" name="图片 32">
            <a:extLst>
              <a:ext uri="{FF2B5EF4-FFF2-40B4-BE49-F238E27FC236}">
                <a16:creationId xmlns:a16="http://schemas.microsoft.com/office/drawing/2014/main" id="{C329751F-20BC-451E-9AEA-8F6AAF5A74BF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7973" y="1497108"/>
            <a:ext cx="1703545" cy="1927632"/>
          </a:xfrm>
          <a:prstGeom prst="rect">
            <a:avLst/>
          </a:prstGeom>
          <a:noFill/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DAA887D-63FD-428B-8CB9-728B5042D3D6}"/>
              </a:ext>
            </a:extLst>
          </p:cNvPr>
          <p:cNvSpPr/>
          <p:nvPr/>
        </p:nvSpPr>
        <p:spPr>
          <a:xfrm>
            <a:off x="8691222" y="1603039"/>
            <a:ext cx="3472719" cy="1830222"/>
          </a:xfrm>
          <a:prstGeom prst="roundRect">
            <a:avLst>
              <a:gd name="adj" fmla="val 5918"/>
            </a:avLst>
          </a:prstGeom>
          <a:solidFill>
            <a:schemeClr val="accent4">
              <a:lumMod val="60000"/>
              <a:lumOff val="4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91C4D491-9287-4D24-9D58-D9A5E598B5C5}"/>
              </a:ext>
            </a:extLst>
          </p:cNvPr>
          <p:cNvSpPr/>
          <p:nvPr/>
        </p:nvSpPr>
        <p:spPr>
          <a:xfrm>
            <a:off x="4575476" y="1617536"/>
            <a:ext cx="2232851" cy="1946049"/>
          </a:xfrm>
          <a:prstGeom prst="roundRect">
            <a:avLst>
              <a:gd name="adj" fmla="val 5918"/>
            </a:avLst>
          </a:prstGeom>
          <a:solidFill>
            <a:srgbClr val="7030A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B3501F00-1A58-4DE4-973C-0181B5DD54CC}"/>
              </a:ext>
            </a:extLst>
          </p:cNvPr>
          <p:cNvSpPr/>
          <p:nvPr/>
        </p:nvSpPr>
        <p:spPr>
          <a:xfrm>
            <a:off x="6808325" y="1594644"/>
            <a:ext cx="1918575" cy="1946049"/>
          </a:xfrm>
          <a:prstGeom prst="roundRect">
            <a:avLst>
              <a:gd name="adj" fmla="val 5918"/>
            </a:avLst>
          </a:prstGeom>
          <a:solidFill>
            <a:srgbClr val="0070C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A031A4A5-A68C-4DCE-AC36-DE34A55699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6428495"/>
              </p:ext>
            </p:extLst>
          </p:nvPr>
        </p:nvGraphicFramePr>
        <p:xfrm>
          <a:off x="2138655" y="6161522"/>
          <a:ext cx="1947348" cy="4308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9116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649116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649116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75103">
                <a:tc>
                  <a:txBody>
                    <a:bodyPr/>
                    <a:lstStyle/>
                    <a:p>
                      <a:endParaRPr lang="en-DE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300" dirty="0" err="1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3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300" dirty="0" err="1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3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272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E1-3.1</a:t>
                      </a:r>
                      <a:endParaRPr lang="en-DE" sz="13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727</a:t>
                      </a:r>
                      <a:endParaRPr lang="en-DE" sz="13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1935</a:t>
                      </a:r>
                      <a:endParaRPr lang="en-DE" sz="13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8659" marB="86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8932705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C36BDA50-97E5-4DAC-944C-98602D13E6D0}"/>
              </a:ext>
            </a:extLst>
          </p:cNvPr>
          <p:cNvSpPr/>
          <p:nvPr/>
        </p:nvSpPr>
        <p:spPr>
          <a:xfrm>
            <a:off x="3965448" y="3915595"/>
            <a:ext cx="73883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hangingPunct="0"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 EE1-3.1.1: </a:t>
            </a:r>
            <a:r>
              <a:rPr lang="en-CA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Trained on Vimeo-90K triplet (compressed data by VTM-11.0-NNVC-4.0).</a:t>
            </a:r>
            <a:endParaRPr lang="en-US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lvl="0" indent="-342900" algn="just" hangingPunct="0"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 EE1-3.1.2: </a:t>
            </a: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Trained on Vimeo-90K triplet (</a:t>
            </a:r>
            <a:r>
              <a:rPr lang="en-CA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compressed data by VTM-11.0-NNVC-9.0</a:t>
            </a: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).</a:t>
            </a:r>
          </a:p>
          <a:p>
            <a:pPr marL="342900" lvl="0" indent="-342900" algn="just" hangingPunct="0"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sz="1400" strike="sngStrike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EE1-3.1.3: Trained on </a:t>
            </a:r>
            <a:r>
              <a:rPr lang="en-US" sz="14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BVI and TVD datasets </a:t>
            </a:r>
            <a:r>
              <a:rPr lang="en-US" sz="1400" strike="sngStrike" dirty="0">
                <a:latin typeface="Times New Roman" panose="02020603050405020304" pitchFamily="18" charset="0"/>
                <a:ea typeface="DengXian" panose="02010600030101010101" pitchFamily="2" charset="-122"/>
              </a:rPr>
              <a:t>(using compressed data at lower QP as label).</a:t>
            </a:r>
          </a:p>
          <a:p>
            <a:pPr marL="342900" lvl="0" indent="-342900" algn="just" hangingPunct="0"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strike="sngStrike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 EE1-3.1.4: Trained on </a:t>
            </a:r>
            <a:r>
              <a:rPr lang="en-US" sz="1400" strike="sngStrike" dirty="0">
                <a:latin typeface="Times New Roman" panose="02020603050405020304" pitchFamily="18" charset="0"/>
                <a:ea typeface="DengXian" panose="02010600030101010101" pitchFamily="2" charset="-122"/>
              </a:rPr>
              <a:t>BVI and TVD datasets (using </a:t>
            </a:r>
            <a:r>
              <a:rPr lang="en-US" sz="14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uncompressed</a:t>
            </a:r>
            <a:r>
              <a:rPr lang="en-US" sz="1400" strike="sngStrike" dirty="0">
                <a:latin typeface="Times New Roman" panose="02020603050405020304" pitchFamily="18" charset="0"/>
                <a:ea typeface="DengXian" panose="02010600030101010101" pitchFamily="2" charset="-122"/>
              </a:rPr>
              <a:t> data as label).</a:t>
            </a:r>
          </a:p>
          <a:p>
            <a:pPr marL="342900" lvl="0" indent="-342900" algn="just" hangingPunct="0"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strike="sngStrike" dirty="0">
                <a:solidFill>
                  <a:srgbClr val="00000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 EE1-3.1.5: Try to port code into NNVC-10.0 SW.</a:t>
            </a:r>
            <a:endParaRPr lang="en-US" sz="1400" strike="sngStrike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02C8F56-FF10-4550-938C-F40977F27BB9}"/>
              </a:ext>
            </a:extLst>
          </p:cNvPr>
          <p:cNvSpPr/>
          <p:nvPr/>
        </p:nvSpPr>
        <p:spPr>
          <a:xfrm>
            <a:off x="6568479" y="5730953"/>
            <a:ext cx="30893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>
                <a:latin typeface="Times New Roman" panose="02020603050405020304" pitchFamily="18" charset="0"/>
                <a:ea typeface="DengXian" panose="02010600030101010101" pitchFamily="2" charset="-122"/>
              </a:rPr>
              <a:t>Training set Vimeo-90K triplet</a:t>
            </a:r>
          </a:p>
          <a:p>
            <a:r>
              <a:rPr lang="en-CA" dirty="0">
                <a:latin typeface="Times New Roman" panose="02020603050405020304" pitchFamily="18" charset="0"/>
                <a:ea typeface="DengXian" panose="02010600030101010101" pitchFamily="2" charset="-122"/>
              </a:rPr>
              <a:t>No decoding run time reported 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5657648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DADD3-6D01-409F-B777-C874C979B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of EE1 tests (2/2)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D4AEEE-E427-4D20-8EF0-1D0C5D1836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872537" cy="4351338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EE1-2: HOP in-loop filter</a:t>
            </a:r>
            <a:endParaRPr lang="en-DE" dirty="0"/>
          </a:p>
          <a:p>
            <a:pPr lvl="1"/>
            <a:r>
              <a:rPr lang="en-US" dirty="0"/>
              <a:t>EE1-2.2 – Block-size invariant implementation of HOP</a:t>
            </a:r>
            <a:endParaRPr lang="en-DE" dirty="0"/>
          </a:p>
          <a:p>
            <a:pPr lvl="2" fontAlgn="base" hangingPunct="0"/>
            <a:r>
              <a:rPr lang="en-US" sz="2800" dirty="0"/>
              <a:t>Repor</a:t>
            </a:r>
            <a:r>
              <a:rPr lang="en-US" u="sng" dirty="0"/>
              <a:t>t:</a:t>
            </a:r>
            <a:r>
              <a:rPr lang="en-US" u="sng" dirty="0">
                <a:hlinkClick r:id="rId2"/>
              </a:rPr>
              <a:t>JVET-AJ0166</a:t>
            </a:r>
            <a:r>
              <a:rPr lang="en-US" u="sng" dirty="0"/>
              <a:t> </a:t>
            </a:r>
            <a:r>
              <a:rPr lang="en-US" sz="2800" dirty="0"/>
              <a:t>cross-check: </a:t>
            </a:r>
            <a:r>
              <a:rPr lang="en-US" u="sng" dirty="0">
                <a:hlinkClick r:id="rId3"/>
              </a:rPr>
              <a:t>JVET-AJ0177</a:t>
            </a:r>
            <a:endParaRPr lang="en-DE" sz="2800" dirty="0"/>
          </a:p>
          <a:p>
            <a:pPr lvl="1"/>
            <a:r>
              <a:rPr lang="en-US" dirty="0"/>
              <a:t>EE1-2.3 – Block based QP information in NN loop filters</a:t>
            </a:r>
            <a:endParaRPr lang="en-DE" dirty="0"/>
          </a:p>
          <a:p>
            <a:pPr lvl="2"/>
            <a:r>
              <a:rPr lang="en-US" sz="2800" dirty="0"/>
              <a:t>Report:</a:t>
            </a:r>
            <a:r>
              <a:rPr lang="en-US" u="sng" dirty="0">
                <a:hlinkClick r:id="rId4"/>
              </a:rPr>
              <a:t>JVET-AJ0124</a:t>
            </a:r>
            <a:r>
              <a:rPr lang="en-US" u="sng" dirty="0"/>
              <a:t> </a:t>
            </a:r>
            <a:r>
              <a:rPr lang="en-US" sz="2800" dirty="0"/>
              <a:t>cross-check: </a:t>
            </a:r>
            <a:r>
              <a:rPr lang="en-US" u="sng" dirty="0">
                <a:hlinkClick r:id="rId5"/>
              </a:rPr>
              <a:t>JVET-AJ0324</a:t>
            </a:r>
            <a:endParaRPr lang="en-DE" sz="2800" dirty="0"/>
          </a:p>
          <a:p>
            <a:pPr lvl="0"/>
            <a:r>
              <a:rPr lang="en-US" dirty="0"/>
              <a:t>EE1-3: NN-inter prediction</a:t>
            </a:r>
            <a:endParaRPr lang="en-DE" dirty="0"/>
          </a:p>
          <a:p>
            <a:pPr lvl="1"/>
            <a:r>
              <a:rPr lang="en-US" dirty="0"/>
              <a:t>E1-3.1 – RA/LDB Unified Reference Frame Synthesis for VVC Inter Coding </a:t>
            </a:r>
            <a:endParaRPr lang="en-DE" dirty="0"/>
          </a:p>
          <a:p>
            <a:pPr lvl="2"/>
            <a:r>
              <a:rPr lang="en-US" dirty="0"/>
              <a:t>Report: </a:t>
            </a:r>
            <a:r>
              <a:rPr lang="en-US" sz="1600" u="sng" dirty="0">
                <a:hlinkClick r:id="rId6"/>
              </a:rPr>
              <a:t>JVET-AJ0099</a:t>
            </a:r>
            <a:r>
              <a:rPr lang="en-US" dirty="0"/>
              <a:t> cross-check: Nokia </a:t>
            </a:r>
            <a:endParaRPr lang="en-DE" dirty="0"/>
          </a:p>
          <a:p>
            <a:pPr lvl="0"/>
            <a:r>
              <a:rPr lang="en-US" dirty="0"/>
              <a:t>EE1-4: NN-based super resolution</a:t>
            </a:r>
            <a:endParaRPr lang="en-DE" dirty="0"/>
          </a:p>
          <a:p>
            <a:pPr lvl="1"/>
            <a:r>
              <a:rPr lang="en-US" dirty="0"/>
              <a:t>EE1-4.1 – Wavelet transform for super-resolution loss function</a:t>
            </a:r>
            <a:endParaRPr lang="en-DE" dirty="0"/>
          </a:p>
          <a:p>
            <a:pPr lvl="2" fontAlgn="base" hangingPunct="0"/>
            <a:r>
              <a:rPr lang="en-US" dirty="0"/>
              <a:t>Report:</a:t>
            </a:r>
            <a:r>
              <a:rPr lang="en-US" sz="1600" u="sng" dirty="0">
                <a:hlinkClick r:id="rId7"/>
              </a:rPr>
              <a:t>JVET-AJ0056</a:t>
            </a:r>
            <a:r>
              <a:rPr lang="en-US" dirty="0"/>
              <a:t>, cross-check: </a:t>
            </a:r>
            <a:r>
              <a:rPr lang="en-US" sz="1600" u="sng" dirty="0">
                <a:hlinkClick r:id="rId8"/>
              </a:rPr>
              <a:t>JVET-AJ0291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0326211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6A690-EA30-4673-AEB5-2150182F1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/>
              <a:t>EE1-4: NN-super-resolution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AC87A3-DCEE-4563-B50B-95B6A2A0C7BB}"/>
              </a:ext>
            </a:extLst>
          </p:cNvPr>
          <p:cNvSpPr txBox="1"/>
          <p:nvPr/>
        </p:nvSpPr>
        <p:spPr>
          <a:xfrm>
            <a:off x="629548" y="3429000"/>
            <a:ext cx="61362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EE1-4.1 – Wavelet transform for super-resolution loss function, </a:t>
            </a: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(HUST)</a:t>
            </a:r>
            <a:endParaRPr lang="en-US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Not clear what the anchor is, decoding run time is missed</a:t>
            </a:r>
            <a:endParaRPr lang="en-DE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BF3CEBA-9D1F-4651-8391-F00CCF29A9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4361533"/>
              </p:ext>
            </p:extLst>
          </p:nvPr>
        </p:nvGraphicFramePr>
        <p:xfrm>
          <a:off x="190499" y="1690688"/>
          <a:ext cx="11811001" cy="13068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18595">
                  <a:extLst>
                    <a:ext uri="{9D8B030D-6E8A-4147-A177-3AD203B41FA5}">
                      <a16:colId xmlns:a16="http://schemas.microsoft.com/office/drawing/2014/main" val="3938418210"/>
                    </a:ext>
                  </a:extLst>
                </a:gridCol>
                <a:gridCol w="812904">
                  <a:extLst>
                    <a:ext uri="{9D8B030D-6E8A-4147-A177-3AD203B41FA5}">
                      <a16:colId xmlns:a16="http://schemas.microsoft.com/office/drawing/2014/main" val="2523135837"/>
                    </a:ext>
                  </a:extLst>
                </a:gridCol>
                <a:gridCol w="669449">
                  <a:extLst>
                    <a:ext uri="{9D8B030D-6E8A-4147-A177-3AD203B41FA5}">
                      <a16:colId xmlns:a16="http://schemas.microsoft.com/office/drawing/2014/main" val="3377069354"/>
                    </a:ext>
                  </a:extLst>
                </a:gridCol>
                <a:gridCol w="749146">
                  <a:extLst>
                    <a:ext uri="{9D8B030D-6E8A-4147-A177-3AD203B41FA5}">
                      <a16:colId xmlns:a16="http://schemas.microsoft.com/office/drawing/2014/main" val="2381006990"/>
                    </a:ext>
                  </a:extLst>
                </a:gridCol>
                <a:gridCol w="749146">
                  <a:extLst>
                    <a:ext uri="{9D8B030D-6E8A-4147-A177-3AD203B41FA5}">
                      <a16:colId xmlns:a16="http://schemas.microsoft.com/office/drawing/2014/main" val="3917705619"/>
                    </a:ext>
                  </a:extLst>
                </a:gridCol>
                <a:gridCol w="653511">
                  <a:extLst>
                    <a:ext uri="{9D8B030D-6E8A-4147-A177-3AD203B41FA5}">
                      <a16:colId xmlns:a16="http://schemas.microsoft.com/office/drawing/2014/main" val="4092594509"/>
                    </a:ext>
                  </a:extLst>
                </a:gridCol>
                <a:gridCol w="653511">
                  <a:extLst>
                    <a:ext uri="{9D8B030D-6E8A-4147-A177-3AD203B41FA5}">
                      <a16:colId xmlns:a16="http://schemas.microsoft.com/office/drawing/2014/main" val="3926182386"/>
                    </a:ext>
                  </a:extLst>
                </a:gridCol>
                <a:gridCol w="589752">
                  <a:extLst>
                    <a:ext uri="{9D8B030D-6E8A-4147-A177-3AD203B41FA5}">
                      <a16:colId xmlns:a16="http://schemas.microsoft.com/office/drawing/2014/main" val="1956566115"/>
                    </a:ext>
                  </a:extLst>
                </a:gridCol>
                <a:gridCol w="510057">
                  <a:extLst>
                    <a:ext uri="{9D8B030D-6E8A-4147-A177-3AD203B41FA5}">
                      <a16:colId xmlns:a16="http://schemas.microsoft.com/office/drawing/2014/main" val="3256581874"/>
                    </a:ext>
                  </a:extLst>
                </a:gridCol>
                <a:gridCol w="494117">
                  <a:extLst>
                    <a:ext uri="{9D8B030D-6E8A-4147-A177-3AD203B41FA5}">
                      <a16:colId xmlns:a16="http://schemas.microsoft.com/office/drawing/2014/main" val="2054231914"/>
                    </a:ext>
                  </a:extLst>
                </a:gridCol>
                <a:gridCol w="541935">
                  <a:extLst>
                    <a:ext uri="{9D8B030D-6E8A-4147-A177-3AD203B41FA5}">
                      <a16:colId xmlns:a16="http://schemas.microsoft.com/office/drawing/2014/main" val="349377188"/>
                    </a:ext>
                  </a:extLst>
                </a:gridCol>
                <a:gridCol w="765085">
                  <a:extLst>
                    <a:ext uri="{9D8B030D-6E8A-4147-A177-3AD203B41FA5}">
                      <a16:colId xmlns:a16="http://schemas.microsoft.com/office/drawing/2014/main" val="781276972"/>
                    </a:ext>
                  </a:extLst>
                </a:gridCol>
                <a:gridCol w="765085">
                  <a:extLst>
                    <a:ext uri="{9D8B030D-6E8A-4147-A177-3AD203B41FA5}">
                      <a16:colId xmlns:a16="http://schemas.microsoft.com/office/drawing/2014/main" val="3696246731"/>
                    </a:ext>
                  </a:extLst>
                </a:gridCol>
                <a:gridCol w="589752">
                  <a:extLst>
                    <a:ext uri="{9D8B030D-6E8A-4147-A177-3AD203B41FA5}">
                      <a16:colId xmlns:a16="http://schemas.microsoft.com/office/drawing/2014/main" val="2480007258"/>
                    </a:ext>
                  </a:extLst>
                </a:gridCol>
                <a:gridCol w="446300">
                  <a:extLst>
                    <a:ext uri="{9D8B030D-6E8A-4147-A177-3AD203B41FA5}">
                      <a16:colId xmlns:a16="http://schemas.microsoft.com/office/drawing/2014/main" val="906189008"/>
                    </a:ext>
                  </a:extLst>
                </a:gridCol>
                <a:gridCol w="1402656">
                  <a:extLst>
                    <a:ext uri="{9D8B030D-6E8A-4147-A177-3AD203B41FA5}">
                      <a16:colId xmlns:a16="http://schemas.microsoft.com/office/drawing/2014/main" val="2186422106"/>
                    </a:ext>
                  </a:extLst>
                </a:gridCol>
              </a:tblGrid>
              <a:tr h="190500">
                <a:tc row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Test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Random Access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All Intra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kMAC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/</a:t>
                      </a:r>
                      <a:r>
                        <a:rPr lang="en-US" sz="12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pxl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Param (</a:t>
                      </a:r>
                      <a:r>
                        <a:rPr lang="en-US" sz="12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Mprm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Source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0929172"/>
                  </a:ext>
                </a:extLst>
              </a:tr>
              <a:tr h="731520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Total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Filter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Intra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SR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Total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Filter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Intra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SR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20264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EE1-4.1.1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6</a:t>
                      </a:r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9</a:t>
                      </a:r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3.1</a:t>
                      </a:r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26.4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4.8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4.7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sng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JVET-AJ0056</a:t>
                      </a:r>
                      <a:endParaRPr lang="en-US" sz="1200" u="sng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069824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EE1-4.1.2 (DWT loss)</a:t>
                      </a:r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</a:t>
                      </a:r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</a:t>
                      </a:r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9</a:t>
                      </a:r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</a:t>
                      </a:r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26.4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4.8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4.7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sng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JVET-AJ0056</a:t>
                      </a:r>
                      <a:endParaRPr lang="en-US" sz="1200" u="sng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34705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52625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B14A-96D1-4C23-ABB5-52BA1EC15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NNVC-10 NNSR</a:t>
            </a:r>
            <a:endParaRPr lang="en-DE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4CA6885-4598-478C-AF6B-B6AA6BB65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691069"/>
              </p:ext>
            </p:extLst>
          </p:nvPr>
        </p:nvGraphicFramePr>
        <p:xfrm>
          <a:off x="262210" y="1619483"/>
          <a:ext cx="2483154" cy="697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NNSR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4.7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50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5550260"/>
                  </a:ext>
                </a:extLst>
              </a:tr>
            </a:tbl>
          </a:graphicData>
        </a:graphic>
      </p:graphicFrame>
      <p:pic>
        <p:nvPicPr>
          <p:cNvPr id="10" name="图片 5">
            <a:extLst>
              <a:ext uri="{FF2B5EF4-FFF2-40B4-BE49-F238E27FC236}">
                <a16:creationId xmlns:a16="http://schemas.microsoft.com/office/drawing/2014/main" id="{21BD364B-70CA-48AB-93CB-903BEC7E791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7390" y="1690687"/>
            <a:ext cx="7081354" cy="48021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590990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B14A-96D1-4C23-ABB5-52BA1EC155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" y="365125"/>
            <a:ext cx="11847494" cy="1325563"/>
          </a:xfrm>
        </p:spPr>
        <p:txBody>
          <a:bodyPr/>
          <a:lstStyle/>
          <a:p>
            <a:r>
              <a:rPr lang="en-US" dirty="0"/>
              <a:t>EE1-4.1. Wavelet transform for super-resolution loss function</a:t>
            </a:r>
            <a:endParaRPr lang="en-DE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4CA6885-4598-478C-AF6B-B6AA6BB65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3761750"/>
              </p:ext>
            </p:extLst>
          </p:nvPr>
        </p:nvGraphicFramePr>
        <p:xfrm>
          <a:off x="262210" y="1628627"/>
          <a:ext cx="2483154" cy="697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NNSR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4.7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50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EE1-4.1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</a:rPr>
                        <a:t>4.7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50</a:t>
                      </a:r>
                      <a:endParaRPr lang="en-DE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5550260"/>
                  </a:ext>
                </a:extLst>
              </a:tr>
            </a:tbl>
          </a:graphicData>
        </a:graphic>
      </p:graphicFrame>
      <p:pic>
        <p:nvPicPr>
          <p:cNvPr id="10" name="图片 5">
            <a:extLst>
              <a:ext uri="{FF2B5EF4-FFF2-40B4-BE49-F238E27FC236}">
                <a16:creationId xmlns:a16="http://schemas.microsoft.com/office/drawing/2014/main" id="{21BD364B-70CA-48AB-93CB-903BEC7E791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7390" y="1690687"/>
            <a:ext cx="7081354" cy="4802187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ED0549B-4A7B-4592-BB29-0E5F6AD1FAA8}"/>
              </a:ext>
            </a:extLst>
          </p:cNvPr>
          <p:cNvSpPr txBox="1"/>
          <p:nvPr/>
        </p:nvSpPr>
        <p:spPr>
          <a:xfrm>
            <a:off x="378873" y="3403600"/>
            <a:ext cx="1653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Only re-training</a:t>
            </a:r>
            <a:endParaRPr lang="en-DE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035486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ABAD5-A149-4C13-BDA1-02A09BE12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568908" cy="1325563"/>
          </a:xfrm>
        </p:spPr>
        <p:txBody>
          <a:bodyPr/>
          <a:lstStyle/>
          <a:p>
            <a:r>
              <a:rPr lang="en-US" dirty="0"/>
              <a:t>EE1 anchor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7384E37-5442-4013-B6A3-AF3290F50BA1}"/>
              </a:ext>
            </a:extLst>
          </p:cNvPr>
          <p:cNvGraphicFramePr>
            <a:graphicFrameLocks noGrp="1"/>
          </p:cNvGraphicFramePr>
          <p:nvPr/>
        </p:nvGraphicFramePr>
        <p:xfrm>
          <a:off x="4517041" y="548640"/>
          <a:ext cx="7385150" cy="59004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7686">
                  <a:extLst>
                    <a:ext uri="{9D8B030D-6E8A-4147-A177-3AD203B41FA5}">
                      <a16:colId xmlns:a16="http://schemas.microsoft.com/office/drawing/2014/main" val="1482257340"/>
                    </a:ext>
                  </a:extLst>
                </a:gridCol>
                <a:gridCol w="823896">
                  <a:extLst>
                    <a:ext uri="{9D8B030D-6E8A-4147-A177-3AD203B41FA5}">
                      <a16:colId xmlns:a16="http://schemas.microsoft.com/office/drawing/2014/main" val="2441456695"/>
                    </a:ext>
                  </a:extLst>
                </a:gridCol>
                <a:gridCol w="758406">
                  <a:extLst>
                    <a:ext uri="{9D8B030D-6E8A-4147-A177-3AD203B41FA5}">
                      <a16:colId xmlns:a16="http://schemas.microsoft.com/office/drawing/2014/main" val="2131098527"/>
                    </a:ext>
                  </a:extLst>
                </a:gridCol>
                <a:gridCol w="743851">
                  <a:extLst>
                    <a:ext uri="{9D8B030D-6E8A-4147-A177-3AD203B41FA5}">
                      <a16:colId xmlns:a16="http://schemas.microsoft.com/office/drawing/2014/main" val="855574851"/>
                    </a:ext>
                  </a:extLst>
                </a:gridCol>
                <a:gridCol w="735766">
                  <a:extLst>
                    <a:ext uri="{9D8B030D-6E8A-4147-A177-3AD203B41FA5}">
                      <a16:colId xmlns:a16="http://schemas.microsoft.com/office/drawing/2014/main" val="969416208"/>
                    </a:ext>
                  </a:extLst>
                </a:gridCol>
                <a:gridCol w="874834">
                  <a:extLst>
                    <a:ext uri="{9D8B030D-6E8A-4147-A177-3AD203B41FA5}">
                      <a16:colId xmlns:a16="http://schemas.microsoft.com/office/drawing/2014/main" val="2754712197"/>
                    </a:ext>
                  </a:extLst>
                </a:gridCol>
                <a:gridCol w="945985">
                  <a:extLst>
                    <a:ext uri="{9D8B030D-6E8A-4147-A177-3AD203B41FA5}">
                      <a16:colId xmlns:a16="http://schemas.microsoft.com/office/drawing/2014/main" val="3925030588"/>
                    </a:ext>
                  </a:extLst>
                </a:gridCol>
                <a:gridCol w="654912">
                  <a:extLst>
                    <a:ext uri="{9D8B030D-6E8A-4147-A177-3AD203B41FA5}">
                      <a16:colId xmlns:a16="http://schemas.microsoft.com/office/drawing/2014/main" val="949254485"/>
                    </a:ext>
                  </a:extLst>
                </a:gridCol>
                <a:gridCol w="929814">
                  <a:extLst>
                    <a:ext uri="{9D8B030D-6E8A-4147-A177-3AD203B41FA5}">
                      <a16:colId xmlns:a16="http://schemas.microsoft.com/office/drawing/2014/main" val="816792346"/>
                    </a:ext>
                  </a:extLst>
                </a:gridCol>
              </a:tblGrid>
              <a:tr h="185800"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BD-rate Over NNVC-8.0 VTM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74987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EncT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DecT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CPU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4667352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817806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7629%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315423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7025%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54544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7467%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7007107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7162%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741036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747403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7326%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463142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7268%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813361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3275%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8957299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Low delay 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392658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7591%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23236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7143%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825724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7827%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5416331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7496%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6314508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-18.0%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7026%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471588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3871%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8040538"/>
                  </a:ext>
                </a:extLst>
              </a:tr>
              <a:tr h="116381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 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642685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5248%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473129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4409%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914550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4381%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647754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3524%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15430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5078%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117436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 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4414%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678212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157%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3460%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2206956"/>
                  </a:ext>
                </a:extLst>
              </a:tr>
              <a:tr h="18215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3832%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782034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D930977-CD49-4536-9074-B710D08D73D3}"/>
              </a:ext>
            </a:extLst>
          </p:cNvPr>
          <p:cNvSpPr txBox="1"/>
          <p:nvPr/>
        </p:nvSpPr>
        <p:spPr>
          <a:xfrm>
            <a:off x="523447" y="1690688"/>
            <a:ext cx="399359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/>
              <a:t>NNVC-8.0 SW tools: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 LOP2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NNLF-Intra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NNLF-Intra-low complexity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NNLF-HOP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NNSR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</a:rPr>
              <a:t>NNPostFilter</a:t>
            </a:r>
            <a:endParaRPr lang="en-DE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35C474-B44C-44C6-9138-5E2EF2AE6D01}"/>
              </a:ext>
            </a:extLst>
          </p:cNvPr>
          <p:cNvSpPr txBox="1"/>
          <p:nvPr/>
        </p:nvSpPr>
        <p:spPr>
          <a:xfrm>
            <a:off x="523447" y="5669280"/>
            <a:ext cx="3268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latin typeface="Cambria" panose="02040503050406030204" pitchFamily="18" charset="0"/>
                <a:ea typeface="Cambria" panose="02040503050406030204" pitchFamily="18" charset="0"/>
              </a:rPr>
              <a:t>Test results provided by AhG14</a:t>
            </a:r>
            <a:endParaRPr lang="en-DE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1BDE07-6ABF-4F32-982C-27DE762057C1}"/>
              </a:ext>
            </a:extLst>
          </p:cNvPr>
          <p:cNvSpPr txBox="1"/>
          <p:nvPr/>
        </p:nvSpPr>
        <p:spPr>
          <a:xfrm>
            <a:off x="10465240" y="39608"/>
            <a:ext cx="1643142" cy="3693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7030A0"/>
                </a:solidFill>
              </a:rPr>
              <a:t>For comparison</a:t>
            </a:r>
            <a:endParaRPr lang="en-DE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3199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ABAD5-A149-4C13-BDA1-02A09BE12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568908" cy="1325563"/>
          </a:xfrm>
        </p:spPr>
        <p:txBody>
          <a:bodyPr/>
          <a:lstStyle/>
          <a:p>
            <a:r>
              <a:rPr lang="en-US" dirty="0"/>
              <a:t>EE1 anchor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7384E37-5442-4013-B6A3-AF3290F50B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4897939"/>
              </p:ext>
            </p:extLst>
          </p:nvPr>
        </p:nvGraphicFramePr>
        <p:xfrm>
          <a:off x="4517041" y="548640"/>
          <a:ext cx="7385150" cy="5918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7686">
                  <a:extLst>
                    <a:ext uri="{9D8B030D-6E8A-4147-A177-3AD203B41FA5}">
                      <a16:colId xmlns:a16="http://schemas.microsoft.com/office/drawing/2014/main" val="1482257340"/>
                    </a:ext>
                  </a:extLst>
                </a:gridCol>
                <a:gridCol w="823896">
                  <a:extLst>
                    <a:ext uri="{9D8B030D-6E8A-4147-A177-3AD203B41FA5}">
                      <a16:colId xmlns:a16="http://schemas.microsoft.com/office/drawing/2014/main" val="2441456695"/>
                    </a:ext>
                  </a:extLst>
                </a:gridCol>
                <a:gridCol w="758406">
                  <a:extLst>
                    <a:ext uri="{9D8B030D-6E8A-4147-A177-3AD203B41FA5}">
                      <a16:colId xmlns:a16="http://schemas.microsoft.com/office/drawing/2014/main" val="2131098527"/>
                    </a:ext>
                  </a:extLst>
                </a:gridCol>
                <a:gridCol w="743851">
                  <a:extLst>
                    <a:ext uri="{9D8B030D-6E8A-4147-A177-3AD203B41FA5}">
                      <a16:colId xmlns:a16="http://schemas.microsoft.com/office/drawing/2014/main" val="855574851"/>
                    </a:ext>
                  </a:extLst>
                </a:gridCol>
                <a:gridCol w="735766">
                  <a:extLst>
                    <a:ext uri="{9D8B030D-6E8A-4147-A177-3AD203B41FA5}">
                      <a16:colId xmlns:a16="http://schemas.microsoft.com/office/drawing/2014/main" val="969416208"/>
                    </a:ext>
                  </a:extLst>
                </a:gridCol>
                <a:gridCol w="874834">
                  <a:extLst>
                    <a:ext uri="{9D8B030D-6E8A-4147-A177-3AD203B41FA5}">
                      <a16:colId xmlns:a16="http://schemas.microsoft.com/office/drawing/2014/main" val="2754712197"/>
                    </a:ext>
                  </a:extLst>
                </a:gridCol>
                <a:gridCol w="945985">
                  <a:extLst>
                    <a:ext uri="{9D8B030D-6E8A-4147-A177-3AD203B41FA5}">
                      <a16:colId xmlns:a16="http://schemas.microsoft.com/office/drawing/2014/main" val="3925030588"/>
                    </a:ext>
                  </a:extLst>
                </a:gridCol>
                <a:gridCol w="654912">
                  <a:extLst>
                    <a:ext uri="{9D8B030D-6E8A-4147-A177-3AD203B41FA5}">
                      <a16:colId xmlns:a16="http://schemas.microsoft.com/office/drawing/2014/main" val="949254485"/>
                    </a:ext>
                  </a:extLst>
                </a:gridCol>
                <a:gridCol w="929814">
                  <a:extLst>
                    <a:ext uri="{9D8B030D-6E8A-4147-A177-3AD203B41FA5}">
                      <a16:colId xmlns:a16="http://schemas.microsoft.com/office/drawing/2014/main" val="816792346"/>
                    </a:ext>
                  </a:extLst>
                </a:gridCol>
              </a:tblGrid>
              <a:tr h="185800"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BD-rate Over NNVC-9.1 VTM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74987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EncT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DecT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CPU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4667352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817806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8345%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315423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7883%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54544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8291%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7007107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7846%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741036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747403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8098%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463142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7597%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813361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3845%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8957299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Low delay 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392658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7876%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23236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6950%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825724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8302%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5416331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7654%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6314508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6863%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471588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3760%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8040538"/>
                  </a:ext>
                </a:extLst>
              </a:tr>
              <a:tr h="116381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 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642685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5844%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473129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5098%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914550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4941%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647754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3691%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15430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5427%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117436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 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4862%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678212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156%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3266%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2206956"/>
                  </a:ext>
                </a:extLst>
              </a:tr>
              <a:tr h="18215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4106%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782034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D930977-CD49-4536-9074-B710D08D73D3}"/>
              </a:ext>
            </a:extLst>
          </p:cNvPr>
          <p:cNvSpPr txBox="1"/>
          <p:nvPr/>
        </p:nvSpPr>
        <p:spPr>
          <a:xfrm>
            <a:off x="523447" y="1690688"/>
            <a:ext cx="399359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/>
              <a:t>NNVC-9.1 SW tools: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 LOP3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NNLF-Intra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NNLF-Intra-low complexity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NNLF-HOP, VLOP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NNSR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</a:rPr>
              <a:t>NNPostFilter</a:t>
            </a:r>
            <a:endParaRPr lang="en-DE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35C474-B44C-44C6-9138-5E2EF2AE6D01}"/>
              </a:ext>
            </a:extLst>
          </p:cNvPr>
          <p:cNvSpPr txBox="1"/>
          <p:nvPr/>
        </p:nvSpPr>
        <p:spPr>
          <a:xfrm>
            <a:off x="523447" y="5669280"/>
            <a:ext cx="3268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latin typeface="Cambria" panose="02040503050406030204" pitchFamily="18" charset="0"/>
                <a:ea typeface="Cambria" panose="02040503050406030204" pitchFamily="18" charset="0"/>
              </a:rPr>
              <a:t>Test results provided by AhG14</a:t>
            </a:r>
            <a:endParaRPr lang="en-DE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9519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ABAD5-A149-4C13-BDA1-02A09BE12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568908" cy="1325563"/>
          </a:xfrm>
        </p:spPr>
        <p:txBody>
          <a:bodyPr/>
          <a:lstStyle/>
          <a:p>
            <a:r>
              <a:rPr lang="en-US" dirty="0"/>
              <a:t>EE1 anchor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930977-CD49-4536-9074-B710D08D73D3}"/>
              </a:ext>
            </a:extLst>
          </p:cNvPr>
          <p:cNvSpPr txBox="1"/>
          <p:nvPr/>
        </p:nvSpPr>
        <p:spPr>
          <a:xfrm>
            <a:off x="523447" y="1690688"/>
            <a:ext cx="399359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/>
              <a:t>NNVC-10.0 SW tools: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 LOP4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NNLF-Intra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NNLF-Intra-low complexity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NNLF-HOP, VLOP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NNSR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</a:rPr>
              <a:t>NNPostFilter</a:t>
            </a:r>
            <a:endParaRPr lang="en-DE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35C474-B44C-44C6-9138-5E2EF2AE6D01}"/>
              </a:ext>
            </a:extLst>
          </p:cNvPr>
          <p:cNvSpPr txBox="1"/>
          <p:nvPr/>
        </p:nvSpPr>
        <p:spPr>
          <a:xfrm>
            <a:off x="523447" y="5669280"/>
            <a:ext cx="3268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latin typeface="Cambria" panose="02040503050406030204" pitchFamily="18" charset="0"/>
                <a:ea typeface="Cambria" panose="02040503050406030204" pitchFamily="18" charset="0"/>
              </a:rPr>
              <a:t>Test results provided by AhG14</a:t>
            </a:r>
            <a:endParaRPr lang="en-DE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B1052E2-CBF2-4911-B706-DC20FAA67F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3522172"/>
              </p:ext>
            </p:extLst>
          </p:nvPr>
        </p:nvGraphicFramePr>
        <p:xfrm>
          <a:off x="4517041" y="548640"/>
          <a:ext cx="7385150" cy="5928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7686">
                  <a:extLst>
                    <a:ext uri="{9D8B030D-6E8A-4147-A177-3AD203B41FA5}">
                      <a16:colId xmlns:a16="http://schemas.microsoft.com/office/drawing/2014/main" val="1482257340"/>
                    </a:ext>
                  </a:extLst>
                </a:gridCol>
                <a:gridCol w="823896">
                  <a:extLst>
                    <a:ext uri="{9D8B030D-6E8A-4147-A177-3AD203B41FA5}">
                      <a16:colId xmlns:a16="http://schemas.microsoft.com/office/drawing/2014/main" val="2441456695"/>
                    </a:ext>
                  </a:extLst>
                </a:gridCol>
                <a:gridCol w="758406">
                  <a:extLst>
                    <a:ext uri="{9D8B030D-6E8A-4147-A177-3AD203B41FA5}">
                      <a16:colId xmlns:a16="http://schemas.microsoft.com/office/drawing/2014/main" val="2131098527"/>
                    </a:ext>
                  </a:extLst>
                </a:gridCol>
                <a:gridCol w="743851">
                  <a:extLst>
                    <a:ext uri="{9D8B030D-6E8A-4147-A177-3AD203B41FA5}">
                      <a16:colId xmlns:a16="http://schemas.microsoft.com/office/drawing/2014/main" val="855574851"/>
                    </a:ext>
                  </a:extLst>
                </a:gridCol>
                <a:gridCol w="735766">
                  <a:extLst>
                    <a:ext uri="{9D8B030D-6E8A-4147-A177-3AD203B41FA5}">
                      <a16:colId xmlns:a16="http://schemas.microsoft.com/office/drawing/2014/main" val="969416208"/>
                    </a:ext>
                  </a:extLst>
                </a:gridCol>
                <a:gridCol w="874834">
                  <a:extLst>
                    <a:ext uri="{9D8B030D-6E8A-4147-A177-3AD203B41FA5}">
                      <a16:colId xmlns:a16="http://schemas.microsoft.com/office/drawing/2014/main" val="2754712197"/>
                    </a:ext>
                  </a:extLst>
                </a:gridCol>
                <a:gridCol w="945985">
                  <a:extLst>
                    <a:ext uri="{9D8B030D-6E8A-4147-A177-3AD203B41FA5}">
                      <a16:colId xmlns:a16="http://schemas.microsoft.com/office/drawing/2014/main" val="3925030588"/>
                    </a:ext>
                  </a:extLst>
                </a:gridCol>
                <a:gridCol w="654912">
                  <a:extLst>
                    <a:ext uri="{9D8B030D-6E8A-4147-A177-3AD203B41FA5}">
                      <a16:colId xmlns:a16="http://schemas.microsoft.com/office/drawing/2014/main" val="949254485"/>
                    </a:ext>
                  </a:extLst>
                </a:gridCol>
                <a:gridCol w="929814">
                  <a:extLst>
                    <a:ext uri="{9D8B030D-6E8A-4147-A177-3AD203B41FA5}">
                      <a16:colId xmlns:a16="http://schemas.microsoft.com/office/drawing/2014/main" val="816792346"/>
                    </a:ext>
                  </a:extLst>
                </a:gridCol>
              </a:tblGrid>
              <a:tr h="185800"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BD-rate Over NNVC-10.0 VTM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74987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EncT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DecT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CPU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4667352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817806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3451%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315423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3264%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54544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3519%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7007107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3349%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741036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kern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747403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3408%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463142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3283%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813361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1635%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8957299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Low delay 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392658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3332%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23236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3194%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825724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3343%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5416331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3288%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6314508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3005%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471588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1690%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8040538"/>
                  </a:ext>
                </a:extLst>
              </a:tr>
              <a:tr h="116381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 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642685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2708%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473129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2262%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914550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2255%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647754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1773%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15430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2395%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117436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 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2227%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678212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155%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1621%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2206956"/>
                  </a:ext>
                </a:extLst>
              </a:tr>
              <a:tr h="18215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1808%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78203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95464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ABAD5-A149-4C13-BDA1-02A09BE12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568908" cy="1325563"/>
          </a:xfrm>
        </p:spPr>
        <p:txBody>
          <a:bodyPr/>
          <a:lstStyle/>
          <a:p>
            <a:r>
              <a:rPr lang="en-US" dirty="0"/>
              <a:t>EE1 </a:t>
            </a:r>
            <a:r>
              <a:rPr lang="en-US" dirty="0">
                <a:solidFill>
                  <a:srgbClr val="0070C0"/>
                </a:solidFill>
              </a:rPr>
              <a:t>HOP</a:t>
            </a:r>
            <a:endParaRPr lang="en-DE" dirty="0">
              <a:solidFill>
                <a:srgbClr val="0070C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930977-CD49-4536-9074-B710D08D73D3}"/>
              </a:ext>
            </a:extLst>
          </p:cNvPr>
          <p:cNvSpPr txBox="1"/>
          <p:nvPr/>
        </p:nvSpPr>
        <p:spPr>
          <a:xfrm>
            <a:off x="523447" y="1690688"/>
            <a:ext cx="387875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/>
              <a:t>NNVC-10.0 SW tools: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70C0"/>
                </a:solidFill>
              </a:rPr>
              <a:t>NNLF- HOP5 (option)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NNLF-Intra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NNLF-Intra-low complexity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NNLF-LOP4 (default), VLOP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NNSR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</a:rPr>
              <a:t>NNPostFilter</a:t>
            </a:r>
            <a:endParaRPr lang="en-DE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35C474-B44C-44C6-9138-5E2EF2AE6D01}"/>
              </a:ext>
            </a:extLst>
          </p:cNvPr>
          <p:cNvSpPr txBox="1"/>
          <p:nvPr/>
        </p:nvSpPr>
        <p:spPr>
          <a:xfrm>
            <a:off x="523447" y="5669280"/>
            <a:ext cx="3268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latin typeface="Cambria" panose="02040503050406030204" pitchFamily="18" charset="0"/>
                <a:ea typeface="Cambria" panose="02040503050406030204" pitchFamily="18" charset="0"/>
              </a:rPr>
              <a:t>Test results provided by AhG14</a:t>
            </a:r>
            <a:endParaRPr lang="en-DE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B1052E2-CBF2-4911-B706-DC20FAA67F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0752838"/>
              </p:ext>
            </p:extLst>
          </p:nvPr>
        </p:nvGraphicFramePr>
        <p:xfrm>
          <a:off x="4517041" y="548640"/>
          <a:ext cx="7385150" cy="5928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7686">
                  <a:extLst>
                    <a:ext uri="{9D8B030D-6E8A-4147-A177-3AD203B41FA5}">
                      <a16:colId xmlns:a16="http://schemas.microsoft.com/office/drawing/2014/main" val="1482257340"/>
                    </a:ext>
                  </a:extLst>
                </a:gridCol>
                <a:gridCol w="823896">
                  <a:extLst>
                    <a:ext uri="{9D8B030D-6E8A-4147-A177-3AD203B41FA5}">
                      <a16:colId xmlns:a16="http://schemas.microsoft.com/office/drawing/2014/main" val="2441456695"/>
                    </a:ext>
                  </a:extLst>
                </a:gridCol>
                <a:gridCol w="758406">
                  <a:extLst>
                    <a:ext uri="{9D8B030D-6E8A-4147-A177-3AD203B41FA5}">
                      <a16:colId xmlns:a16="http://schemas.microsoft.com/office/drawing/2014/main" val="2131098527"/>
                    </a:ext>
                  </a:extLst>
                </a:gridCol>
                <a:gridCol w="743851">
                  <a:extLst>
                    <a:ext uri="{9D8B030D-6E8A-4147-A177-3AD203B41FA5}">
                      <a16:colId xmlns:a16="http://schemas.microsoft.com/office/drawing/2014/main" val="855574851"/>
                    </a:ext>
                  </a:extLst>
                </a:gridCol>
                <a:gridCol w="735766">
                  <a:extLst>
                    <a:ext uri="{9D8B030D-6E8A-4147-A177-3AD203B41FA5}">
                      <a16:colId xmlns:a16="http://schemas.microsoft.com/office/drawing/2014/main" val="969416208"/>
                    </a:ext>
                  </a:extLst>
                </a:gridCol>
                <a:gridCol w="874834">
                  <a:extLst>
                    <a:ext uri="{9D8B030D-6E8A-4147-A177-3AD203B41FA5}">
                      <a16:colId xmlns:a16="http://schemas.microsoft.com/office/drawing/2014/main" val="2754712197"/>
                    </a:ext>
                  </a:extLst>
                </a:gridCol>
                <a:gridCol w="945985">
                  <a:extLst>
                    <a:ext uri="{9D8B030D-6E8A-4147-A177-3AD203B41FA5}">
                      <a16:colId xmlns:a16="http://schemas.microsoft.com/office/drawing/2014/main" val="3925030588"/>
                    </a:ext>
                  </a:extLst>
                </a:gridCol>
                <a:gridCol w="654912">
                  <a:extLst>
                    <a:ext uri="{9D8B030D-6E8A-4147-A177-3AD203B41FA5}">
                      <a16:colId xmlns:a16="http://schemas.microsoft.com/office/drawing/2014/main" val="949254485"/>
                    </a:ext>
                  </a:extLst>
                </a:gridCol>
                <a:gridCol w="929814">
                  <a:extLst>
                    <a:ext uri="{9D8B030D-6E8A-4147-A177-3AD203B41FA5}">
                      <a16:colId xmlns:a16="http://schemas.microsoft.com/office/drawing/2014/main" val="816792346"/>
                    </a:ext>
                  </a:extLst>
                </a:gridCol>
              </a:tblGrid>
              <a:tr h="185800"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BD-rate Over NNVC-10.0 VTM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74987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EncT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DecT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CPU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4667352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817806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-21.6%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-18.9%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-23.7%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282%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131372%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315423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-20.8%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-26.6%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-20.4%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-23.7%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264%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117932%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54544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-24.2%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-22.6%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278%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115538%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7007107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217%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98690%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741036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kern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747403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-19.5%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-19.9%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-19.2%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-18.8%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258%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114132%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463142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87883%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813361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382%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51677%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8957299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Low delay 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392658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253%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108842%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23236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92539%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825724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85823%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5416331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279%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97164%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6314508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14.5%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93252%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471588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358%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56653%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8040538"/>
                  </a:ext>
                </a:extLst>
              </a:tr>
              <a:tr h="116381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 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642685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-19.5%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386%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103774%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473129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-21.3%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-18.6%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-18.3%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279%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79847%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914550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265%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77418%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647754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212%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52916%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15430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-19.9%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-18.8%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-18.8%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-19.5%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278%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87647%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117436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 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273%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76656%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678212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190%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47074%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2206956"/>
                  </a:ext>
                </a:extLst>
              </a:tr>
              <a:tr h="18215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64025%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7820345"/>
                  </a:ext>
                </a:extLst>
              </a:tr>
            </a:tbl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1352900-EA6B-4FEA-A8CA-4E1714E820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7741011"/>
              </p:ext>
            </p:extLst>
          </p:nvPr>
        </p:nvGraphicFramePr>
        <p:xfrm>
          <a:off x="2526465" y="4771231"/>
          <a:ext cx="914400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Macro-Enabled Worksheet" showAsIcon="1" r:id="rId3" imgW="914400" imgH="792360" progId="Excel.SheetMacroEnabled.12">
                  <p:embed/>
                </p:oleObj>
              </mc:Choice>
              <mc:Fallback>
                <p:oleObj name="Macro-Enabled Worksheet" showAsIcon="1" r:id="rId3" imgW="914400" imgH="792360" progId="Excel.SheetMacroEnabled.12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1352900-EA6B-4FEA-A8CA-4E1714E820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26465" y="4771231"/>
                        <a:ext cx="914400" cy="792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185529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ABAD5-A149-4C13-BDA1-02A09BE12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568908" cy="1325563"/>
          </a:xfrm>
        </p:spPr>
        <p:txBody>
          <a:bodyPr/>
          <a:lstStyle/>
          <a:p>
            <a:r>
              <a:rPr lang="en-US" dirty="0"/>
              <a:t>EE1 </a:t>
            </a:r>
            <a:r>
              <a:rPr lang="en-US" dirty="0">
                <a:solidFill>
                  <a:srgbClr val="0070C0"/>
                </a:solidFill>
              </a:rPr>
              <a:t>VLOP</a:t>
            </a:r>
            <a:endParaRPr lang="en-DE" dirty="0">
              <a:solidFill>
                <a:srgbClr val="0070C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930977-CD49-4536-9074-B710D08D73D3}"/>
              </a:ext>
            </a:extLst>
          </p:cNvPr>
          <p:cNvSpPr txBox="1"/>
          <p:nvPr/>
        </p:nvSpPr>
        <p:spPr>
          <a:xfrm>
            <a:off x="523447" y="1690688"/>
            <a:ext cx="387875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/>
              <a:t>NNVC-10.0 SW tools: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70C0"/>
                </a:solidFill>
              </a:rPr>
              <a:t>NNLF- VLOP (option)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NNLF-Intra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NNLF-Intra-low complexity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NNLF-LOP4 (default), HOP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NNSR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</a:rPr>
              <a:t>NNPostFilter</a:t>
            </a:r>
            <a:endParaRPr lang="en-DE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35C474-B44C-44C6-9138-5E2EF2AE6D01}"/>
              </a:ext>
            </a:extLst>
          </p:cNvPr>
          <p:cNvSpPr txBox="1"/>
          <p:nvPr/>
        </p:nvSpPr>
        <p:spPr>
          <a:xfrm>
            <a:off x="523447" y="5669280"/>
            <a:ext cx="3268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latin typeface="Cambria" panose="02040503050406030204" pitchFamily="18" charset="0"/>
                <a:ea typeface="Cambria" panose="02040503050406030204" pitchFamily="18" charset="0"/>
              </a:rPr>
              <a:t>Test results provided by AhG14</a:t>
            </a:r>
            <a:endParaRPr lang="en-DE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B1052E2-CBF2-4911-B706-DC20FAA67F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3205354"/>
              </p:ext>
            </p:extLst>
          </p:nvPr>
        </p:nvGraphicFramePr>
        <p:xfrm>
          <a:off x="4517041" y="548640"/>
          <a:ext cx="7385150" cy="5928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7686">
                  <a:extLst>
                    <a:ext uri="{9D8B030D-6E8A-4147-A177-3AD203B41FA5}">
                      <a16:colId xmlns:a16="http://schemas.microsoft.com/office/drawing/2014/main" val="1482257340"/>
                    </a:ext>
                  </a:extLst>
                </a:gridCol>
                <a:gridCol w="823896">
                  <a:extLst>
                    <a:ext uri="{9D8B030D-6E8A-4147-A177-3AD203B41FA5}">
                      <a16:colId xmlns:a16="http://schemas.microsoft.com/office/drawing/2014/main" val="2441456695"/>
                    </a:ext>
                  </a:extLst>
                </a:gridCol>
                <a:gridCol w="758406">
                  <a:extLst>
                    <a:ext uri="{9D8B030D-6E8A-4147-A177-3AD203B41FA5}">
                      <a16:colId xmlns:a16="http://schemas.microsoft.com/office/drawing/2014/main" val="2131098527"/>
                    </a:ext>
                  </a:extLst>
                </a:gridCol>
                <a:gridCol w="743851">
                  <a:extLst>
                    <a:ext uri="{9D8B030D-6E8A-4147-A177-3AD203B41FA5}">
                      <a16:colId xmlns:a16="http://schemas.microsoft.com/office/drawing/2014/main" val="855574851"/>
                    </a:ext>
                  </a:extLst>
                </a:gridCol>
                <a:gridCol w="735766">
                  <a:extLst>
                    <a:ext uri="{9D8B030D-6E8A-4147-A177-3AD203B41FA5}">
                      <a16:colId xmlns:a16="http://schemas.microsoft.com/office/drawing/2014/main" val="969416208"/>
                    </a:ext>
                  </a:extLst>
                </a:gridCol>
                <a:gridCol w="874834">
                  <a:extLst>
                    <a:ext uri="{9D8B030D-6E8A-4147-A177-3AD203B41FA5}">
                      <a16:colId xmlns:a16="http://schemas.microsoft.com/office/drawing/2014/main" val="2754712197"/>
                    </a:ext>
                  </a:extLst>
                </a:gridCol>
                <a:gridCol w="945985">
                  <a:extLst>
                    <a:ext uri="{9D8B030D-6E8A-4147-A177-3AD203B41FA5}">
                      <a16:colId xmlns:a16="http://schemas.microsoft.com/office/drawing/2014/main" val="3925030588"/>
                    </a:ext>
                  </a:extLst>
                </a:gridCol>
                <a:gridCol w="654912">
                  <a:extLst>
                    <a:ext uri="{9D8B030D-6E8A-4147-A177-3AD203B41FA5}">
                      <a16:colId xmlns:a16="http://schemas.microsoft.com/office/drawing/2014/main" val="949254485"/>
                    </a:ext>
                  </a:extLst>
                </a:gridCol>
                <a:gridCol w="929814">
                  <a:extLst>
                    <a:ext uri="{9D8B030D-6E8A-4147-A177-3AD203B41FA5}">
                      <a16:colId xmlns:a16="http://schemas.microsoft.com/office/drawing/2014/main" val="816792346"/>
                    </a:ext>
                  </a:extLst>
                </a:gridCol>
              </a:tblGrid>
              <a:tr h="185800"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BD-rate Over NNVC-10.0 VTM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74987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EncT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DecT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CPU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4667352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817806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315423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1440%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54544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1575%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7007107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1443%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741036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kern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747403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1516%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463142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1350%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813361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752%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8957299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Low delay 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392658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97%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1513%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23236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1358%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825724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98%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1556%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5416331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97%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1470%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6314508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1282%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471588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737%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8040538"/>
                  </a:ext>
                </a:extLst>
              </a:tr>
              <a:tr h="116381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 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642685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1441%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473129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1324%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914550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647754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15430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1380%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117436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 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678212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148%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1017%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2206956"/>
                  </a:ext>
                </a:extLst>
              </a:tr>
              <a:tr h="18215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972%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7820345"/>
                  </a:ext>
                </a:extLst>
              </a:tr>
            </a:tbl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99CE0F9-C2B7-4F06-A7C2-06855B8A8B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1179661"/>
              </p:ext>
            </p:extLst>
          </p:nvPr>
        </p:nvGraphicFramePr>
        <p:xfrm>
          <a:off x="3023937" y="4771230"/>
          <a:ext cx="9144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Macro-Enabled Worksheet" showAsIcon="1" r:id="rId3" imgW="914400" imgH="792360" progId="Excel.SheetMacroEnabled.12">
                  <p:embed/>
                </p:oleObj>
              </mc:Choice>
              <mc:Fallback>
                <p:oleObj name="Macro-Enabled Worksheet" showAsIcon="1" r:id="rId3" imgW="914400" imgH="792360" progId="Excel.SheetMacroEnabled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B99CE0F9-C2B7-4F06-A7C2-06855B8A8B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23937" y="4771230"/>
                        <a:ext cx="914400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940063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14C09C-4455-4760-B8BA-6D2C472954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NNVC tools combination performance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3718993-6ED2-4813-81B4-EF64B7A93E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4334767"/>
              </p:ext>
            </p:extLst>
          </p:nvPr>
        </p:nvGraphicFramePr>
        <p:xfrm>
          <a:off x="420081" y="1765645"/>
          <a:ext cx="11658706" cy="416982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50364">
                  <a:extLst>
                    <a:ext uri="{9D8B030D-6E8A-4147-A177-3AD203B41FA5}">
                      <a16:colId xmlns:a16="http://schemas.microsoft.com/office/drawing/2014/main" val="753420356"/>
                    </a:ext>
                  </a:extLst>
                </a:gridCol>
                <a:gridCol w="948315">
                  <a:extLst>
                    <a:ext uri="{9D8B030D-6E8A-4147-A177-3AD203B41FA5}">
                      <a16:colId xmlns:a16="http://schemas.microsoft.com/office/drawing/2014/main" val="2720183533"/>
                    </a:ext>
                  </a:extLst>
                </a:gridCol>
                <a:gridCol w="780966">
                  <a:extLst>
                    <a:ext uri="{9D8B030D-6E8A-4147-A177-3AD203B41FA5}">
                      <a16:colId xmlns:a16="http://schemas.microsoft.com/office/drawing/2014/main" val="898571615"/>
                    </a:ext>
                  </a:extLst>
                </a:gridCol>
                <a:gridCol w="780966">
                  <a:extLst>
                    <a:ext uri="{9D8B030D-6E8A-4147-A177-3AD203B41FA5}">
                      <a16:colId xmlns:a16="http://schemas.microsoft.com/office/drawing/2014/main" val="874502021"/>
                    </a:ext>
                  </a:extLst>
                </a:gridCol>
                <a:gridCol w="520645">
                  <a:extLst>
                    <a:ext uri="{9D8B030D-6E8A-4147-A177-3AD203B41FA5}">
                      <a16:colId xmlns:a16="http://schemas.microsoft.com/office/drawing/2014/main" val="2889504463"/>
                    </a:ext>
                  </a:extLst>
                </a:gridCol>
                <a:gridCol w="650805">
                  <a:extLst>
                    <a:ext uri="{9D8B030D-6E8A-4147-A177-3AD203B41FA5}">
                      <a16:colId xmlns:a16="http://schemas.microsoft.com/office/drawing/2014/main" val="4079563361"/>
                    </a:ext>
                  </a:extLst>
                </a:gridCol>
                <a:gridCol w="650805">
                  <a:extLst>
                    <a:ext uri="{9D8B030D-6E8A-4147-A177-3AD203B41FA5}">
                      <a16:colId xmlns:a16="http://schemas.microsoft.com/office/drawing/2014/main" val="162464771"/>
                    </a:ext>
                  </a:extLst>
                </a:gridCol>
                <a:gridCol w="650805">
                  <a:extLst>
                    <a:ext uri="{9D8B030D-6E8A-4147-A177-3AD203B41FA5}">
                      <a16:colId xmlns:a16="http://schemas.microsoft.com/office/drawing/2014/main" val="1312071181"/>
                    </a:ext>
                  </a:extLst>
                </a:gridCol>
                <a:gridCol w="650805">
                  <a:extLst>
                    <a:ext uri="{9D8B030D-6E8A-4147-A177-3AD203B41FA5}">
                      <a16:colId xmlns:a16="http://schemas.microsoft.com/office/drawing/2014/main" val="4122123169"/>
                    </a:ext>
                  </a:extLst>
                </a:gridCol>
                <a:gridCol w="520645">
                  <a:extLst>
                    <a:ext uri="{9D8B030D-6E8A-4147-A177-3AD203B41FA5}">
                      <a16:colId xmlns:a16="http://schemas.microsoft.com/office/drawing/2014/main" val="3403810015"/>
                    </a:ext>
                  </a:extLst>
                </a:gridCol>
                <a:gridCol w="722558">
                  <a:extLst>
                    <a:ext uri="{9D8B030D-6E8A-4147-A177-3AD203B41FA5}">
                      <a16:colId xmlns:a16="http://schemas.microsoft.com/office/drawing/2014/main" val="256655198"/>
                    </a:ext>
                  </a:extLst>
                </a:gridCol>
                <a:gridCol w="1062506">
                  <a:extLst>
                    <a:ext uri="{9D8B030D-6E8A-4147-A177-3AD203B41FA5}">
                      <a16:colId xmlns:a16="http://schemas.microsoft.com/office/drawing/2014/main" val="1830342926"/>
                    </a:ext>
                  </a:extLst>
                </a:gridCol>
                <a:gridCol w="1166851">
                  <a:extLst>
                    <a:ext uri="{9D8B030D-6E8A-4147-A177-3AD203B41FA5}">
                      <a16:colId xmlns:a16="http://schemas.microsoft.com/office/drawing/2014/main" val="1844324155"/>
                    </a:ext>
                  </a:extLst>
                </a:gridCol>
                <a:gridCol w="1101670">
                  <a:extLst>
                    <a:ext uri="{9D8B030D-6E8A-4147-A177-3AD203B41FA5}">
                      <a16:colId xmlns:a16="http://schemas.microsoft.com/office/drawing/2014/main" val="4040370588"/>
                    </a:ext>
                  </a:extLst>
                </a:gridCol>
              </a:tblGrid>
              <a:tr h="15924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 </a:t>
                      </a:r>
                      <a:r>
                        <a:rPr lang="en-US" sz="14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/</a:t>
                      </a:r>
                      <a:r>
                        <a:rPr lang="en-US" sz="14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pxl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 Param (</a:t>
                      </a:r>
                      <a:r>
                        <a:rPr lang="en-US" sz="14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Mprm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)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85664372"/>
                  </a:ext>
                </a:extLst>
              </a:tr>
              <a:tr h="413162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4164138"/>
                  </a:ext>
                </a:extLst>
              </a:tr>
              <a:tr h="107594">
                <a:tc gridSpan="14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NN-Intra &amp; LOP NN-filter</a:t>
                      </a: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682784313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b="0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NNVC-10.0(LOP3)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34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22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21.7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JVET-AJ0014</a:t>
                      </a:r>
                      <a:endParaRPr lang="en-US" sz="1400" b="0" i="0" u="sng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700595172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b="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NNVC-9.1(LOP3)</a:t>
                      </a:r>
                      <a:endParaRPr lang="en-US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-7.3%</a:t>
                      </a:r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-13.1%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-11.3%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-8.4%</a:t>
                      </a:r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-14.2%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-13.9%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49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24.8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1.72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3"/>
                        </a:rPr>
                        <a:t>JVET-AI0014</a:t>
                      </a:r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69788119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b="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NNVC-8.0(LOP2)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-6.9%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-13.2%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-12.1%</a:t>
                      </a:r>
                      <a:endParaRPr lang="en-DE" sz="14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73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-8.1%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-13.3%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-13.4%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44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24.9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1.55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4"/>
                        </a:rPr>
                        <a:t>JVET-AH0014</a:t>
                      </a:r>
                      <a:endParaRPr lang="en-US" sz="1400" b="0" i="0" u="sng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762906293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b="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NNVC-7.1(LOP1)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-6.9%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-13.2%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-12.1%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1.3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86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-8.1%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-13.3%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-13.4%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1.8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56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24.9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1.55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5"/>
                        </a:rPr>
                        <a:t>JVET-AG0014</a:t>
                      </a:r>
                      <a:endParaRPr lang="en-US" sz="1400" b="0" i="0" u="sng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691492223"/>
                  </a:ext>
                </a:extLst>
              </a:tr>
              <a:tr h="212247">
                <a:tc gridSpan="1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NN-Intra &amp; HOP NN-filter</a:t>
                      </a: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158570315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b="0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NNVC-10.0(HOP)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-19.5%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-19.9%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</a:t>
                      </a:r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144</a:t>
                      </a:r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</a:t>
                      </a:r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767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471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2.7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JVET-AJ0014</a:t>
                      </a:r>
                      <a:endParaRPr lang="en-US" sz="1400" b="0" i="0" u="sng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944293424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b="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NNVC-9.1(HOP4)</a:t>
                      </a:r>
                      <a:endParaRPr lang="en-US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-14.0%</a:t>
                      </a:r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-19.1%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-19.5%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1446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-13.3%</a:t>
                      </a:r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-16.2%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-17.7%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2.6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853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483.6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3.0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3"/>
                        </a:rPr>
                        <a:t>JVET-AI0014</a:t>
                      </a:r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929497385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b="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NNVC-8.0(HOP3)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-13.7%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-13.9%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-14.5%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2.5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1092 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-12.7%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-11.6%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-13.0%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2.4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56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473.8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400" b="0" i="0" u="none" strike="noStrike" dirty="0">
                        <a:solidFill>
                          <a:srgbClr val="00B0F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4"/>
                        </a:rPr>
                        <a:t>JVET-AH0014</a:t>
                      </a:r>
                      <a:endParaRPr lang="en-US" sz="1400" b="0" i="0" u="sng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281900257"/>
                  </a:ext>
                </a:extLst>
              </a:tr>
              <a:tr h="107594">
                <a:tc gridSpan="1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NN-Intra &amp; VLOP NN-filter</a:t>
                      </a: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B0F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B0F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3864979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b="0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NNVC-10.0(VLOP)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</a:t>
                      </a:r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endParaRPr lang="en-DE" sz="1400" b="0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15</a:t>
                      </a:r>
                      <a:endParaRPr lang="en-DE" sz="1400" b="0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</a:t>
                      </a:r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13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10.0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JVET-AJ0014</a:t>
                      </a:r>
                      <a:endParaRPr lang="en-US" sz="1400" b="0" i="0" u="sng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269552854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b="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NNVC-9.1(VLOP)</a:t>
                      </a:r>
                      <a:endParaRPr lang="en-US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-5.3%</a:t>
                      </a:r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-5.4%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-5.2%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</a:t>
                      </a:r>
                      <a:endParaRPr lang="en-DE" sz="1400" b="0" i="0" u="none" strike="noStrike" dirty="0">
                        <a:solidFill>
                          <a:srgbClr val="00B0F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40</a:t>
                      </a:r>
                      <a:endParaRPr lang="en-DE" sz="1400" b="0" i="0" u="none" strike="noStrike" dirty="0">
                        <a:solidFill>
                          <a:srgbClr val="00B0F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-7.1%</a:t>
                      </a:r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-7.8%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-7.7%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1.8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29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5.1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3"/>
                        </a:rPr>
                        <a:t>JVET-AI0014</a:t>
                      </a:r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2419522"/>
                  </a:ext>
                </a:extLst>
              </a:tr>
              <a:tr h="107594">
                <a:tc gridSpan="1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NN-Intra &amp; LOP NN-filter &amp; adaptive resolution</a:t>
                      </a: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0" i="0" u="sng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1627931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NNVC-10. (NNSR)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</a:t>
                      </a:r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.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</a:t>
                      </a:r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10</a:t>
                      </a:r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.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</a:t>
                      </a:r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9</a:t>
                      </a:r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b="1" kern="1200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b="1" kern="1200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26.4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4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kern="1200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JVET-AI0074</a:t>
                      </a:r>
                      <a:endParaRPr lang="en-US" sz="1400" u="sng" strike="noStrike" kern="1200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028006596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b="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NNVC-8.0 RPR(*)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-7.5%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-10.9%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-9.7%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-8.5%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-11.3%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-11.0%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24.9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1.55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4"/>
                        </a:rPr>
                        <a:t>JVET-AH0014</a:t>
                      </a:r>
                      <a:endParaRPr lang="en-US" sz="1400" b="0" i="0" u="sng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52463275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NNVC-8.0 NNSR(*)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</a:t>
                      </a:r>
                      <a:r>
                        <a:rPr lang="en-US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.9%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</a:t>
                      </a:r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</a:t>
                      </a:r>
                      <a:r>
                        <a:rPr lang="en-US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</a:t>
                      </a:r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</a:t>
                      </a:r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</a:t>
                      </a:r>
                      <a:r>
                        <a:rPr lang="en-US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</a:t>
                      </a:r>
                      <a:r>
                        <a:rPr lang="en-US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</a:t>
                      </a:r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45.2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63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4"/>
                        </a:rPr>
                        <a:t>JVET-AH0014</a:t>
                      </a:r>
                      <a:endParaRPr lang="en-US" sz="1400" b="0" i="0" u="sng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732215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1175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9" ma:contentTypeDescription="Create a new document." ma:contentTypeScope="" ma:versionID="56400f69e2f24e42cd42b0ead90bdfc4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8b0a19a6c4fc2c723f46db4233973767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091A5B9-F81E-4BCE-B940-9983D63C400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0a07f2-b47a-4f17-ae63-a8acead6400d"/>
    <ds:schemaRef ds:uri="7f9398f8-e012-4b22-ae2f-fed012cfae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2921AA9-3ECD-4056-9B48-B147E7459876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500</TotalTime>
  <Words>7912</Words>
  <Application>Microsoft Office PowerPoint</Application>
  <PresentationFormat>Widescreen</PresentationFormat>
  <Paragraphs>2720</Paragraphs>
  <Slides>32</Slides>
  <Notes>2</Notes>
  <HiddenSlides>2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7" baseType="lpstr">
      <vt:lpstr>DengXian</vt:lpstr>
      <vt:lpstr>宋体</vt:lpstr>
      <vt:lpstr>宋体</vt:lpstr>
      <vt:lpstr>Arial</vt:lpstr>
      <vt:lpstr>Calibri</vt:lpstr>
      <vt:lpstr>Calibri Light</vt:lpstr>
      <vt:lpstr>Cambria</vt:lpstr>
      <vt:lpstr>Cambria Math</vt:lpstr>
      <vt:lpstr>Courier New</vt:lpstr>
      <vt:lpstr>Microsoft Sans Serif</vt:lpstr>
      <vt:lpstr>Symbol</vt:lpstr>
      <vt:lpstr>Times New Roman</vt:lpstr>
      <vt:lpstr>Wingdings</vt:lpstr>
      <vt:lpstr>Office Theme</vt:lpstr>
      <vt:lpstr>Macro-Enabled Worksheet</vt:lpstr>
      <vt:lpstr>JVET-AJ2023: Exploration Experiments on Neural Network-based Video Coding (EE1)</vt:lpstr>
      <vt:lpstr>List of EE1 tests (1/2)</vt:lpstr>
      <vt:lpstr>List of EE1 tests (2/2)</vt:lpstr>
      <vt:lpstr>EE1 anchor</vt:lpstr>
      <vt:lpstr>EE1 anchor</vt:lpstr>
      <vt:lpstr>EE1 anchor</vt:lpstr>
      <vt:lpstr>EE1 HOP</vt:lpstr>
      <vt:lpstr>EE1 VLOP</vt:lpstr>
      <vt:lpstr>NNVC tools combination performance</vt:lpstr>
      <vt:lpstr>EE1-1: LOP and VLOP in-loop filter </vt:lpstr>
      <vt:lpstr>LOP and VLOP NN-filters (NNVC-10)</vt:lpstr>
      <vt:lpstr>EE1-1.1  – Partial Convolution and Over-Parameterization</vt:lpstr>
      <vt:lpstr>Over-Parameterization</vt:lpstr>
      <vt:lpstr>Partial Convolution</vt:lpstr>
      <vt:lpstr>EE1-1.2 – Simplified residual groups with attention </vt:lpstr>
      <vt:lpstr>EE1-1.3 – NN in-loop filters using early cropping </vt:lpstr>
      <vt:lpstr>EE1-1.3 – NN in-loop filters using early cropping </vt:lpstr>
      <vt:lpstr>EE1-1.4 – Reduced complexity input feature extraction for LOP &amp; VLOP </vt:lpstr>
      <vt:lpstr>EE1-1.5.1 – LOP filter with multiscale blocks </vt:lpstr>
      <vt:lpstr>EE1-1.5.2 – LOP filter with multiscale blocks </vt:lpstr>
      <vt:lpstr>EE1-1.5.3 – LOP filter with multiscale blocks </vt:lpstr>
      <vt:lpstr>EE1-1.5.1 – LOP filter with multiscale blocks </vt:lpstr>
      <vt:lpstr>EE1-2: HOP in-loop filter </vt:lpstr>
      <vt:lpstr>PowerPoint Presentation</vt:lpstr>
      <vt:lpstr>HOP architecture - Attention block</vt:lpstr>
      <vt:lpstr>EE1-2.2 Block-size invariant implementation of HOP</vt:lpstr>
      <vt:lpstr>EE1-2.3 Block based QP information in NN loop filters</vt:lpstr>
      <vt:lpstr>EE1-3: NN-inter prediction</vt:lpstr>
      <vt:lpstr>EE1-3.1 – RA/LDB Unified Reference Frame Synthesis for VVC Inter Coding</vt:lpstr>
      <vt:lpstr>EE1-4: NN-super-resolution</vt:lpstr>
      <vt:lpstr>NNVC-10 NNSR</vt:lpstr>
      <vt:lpstr>EE1-4.1. Wavelet transform for super-resolution loss function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JVET-AD0022 EE1: Summary report of exploration experiment on neural network-based video coding</dc:title>
  <dc:creator>Elena Alshina</dc:creator>
  <cp:lastModifiedBy>Elena Alshina</cp:lastModifiedBy>
  <cp:revision>471</cp:revision>
  <dcterms:created xsi:type="dcterms:W3CDTF">2023-04-21T07:22:16Z</dcterms:created>
  <dcterms:modified xsi:type="dcterms:W3CDTF">2024-11-01T08:21:05Z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1697276316</vt:lpwstr>
  </property>
  <property fmtid="{D5CDD505-2E9C-101B-9397-08002B2CF9AE}" pid="6" name="MSIP_Label_4d2f777e-4347-4fc6-823a-b44ab313546a_Enabled">
    <vt:lpwstr>true</vt:lpwstr>
  </property>
  <property fmtid="{D5CDD505-2E9C-101B-9397-08002B2CF9AE}" pid="7" name="MSIP_Label_4d2f777e-4347-4fc6-823a-b44ab313546a_SetDate">
    <vt:lpwstr>2024-07-11T02:32:16Z</vt:lpwstr>
  </property>
  <property fmtid="{D5CDD505-2E9C-101B-9397-08002B2CF9AE}" pid="8" name="MSIP_Label_4d2f777e-4347-4fc6-823a-b44ab313546a_Method">
    <vt:lpwstr>Standard</vt:lpwstr>
  </property>
  <property fmtid="{D5CDD505-2E9C-101B-9397-08002B2CF9AE}" pid="9" name="MSIP_Label_4d2f777e-4347-4fc6-823a-b44ab313546a_Name">
    <vt:lpwstr>Non-Public</vt:lpwstr>
  </property>
  <property fmtid="{D5CDD505-2E9C-101B-9397-08002B2CF9AE}" pid="10" name="MSIP_Label_4d2f777e-4347-4fc6-823a-b44ab313546a_SiteId">
    <vt:lpwstr>e351b779-f6d5-4e50-8568-80e922d180ae</vt:lpwstr>
  </property>
  <property fmtid="{D5CDD505-2E9C-101B-9397-08002B2CF9AE}" pid="11" name="MSIP_Label_4d2f777e-4347-4fc6-823a-b44ab313546a_ActionId">
    <vt:lpwstr>d2d415a8-da43-404b-b1f2-179746458103</vt:lpwstr>
  </property>
  <property fmtid="{D5CDD505-2E9C-101B-9397-08002B2CF9AE}" pid="12" name="MSIP_Label_4d2f777e-4347-4fc6-823a-b44ab313546a_ContentBits">
    <vt:lpwstr>0</vt:lpwstr>
  </property>
</Properties>
</file>