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36"/>
  </p:notesMasterIdLst>
  <p:sldIdLst>
    <p:sldId id="256" r:id="rId4"/>
    <p:sldId id="257" r:id="rId5"/>
    <p:sldId id="460" r:id="rId6"/>
    <p:sldId id="474" r:id="rId7"/>
    <p:sldId id="258" r:id="rId8"/>
    <p:sldId id="2142533605" r:id="rId9"/>
    <p:sldId id="2142533606" r:id="rId10"/>
    <p:sldId id="2142533607" r:id="rId11"/>
    <p:sldId id="475" r:id="rId12"/>
    <p:sldId id="482" r:id="rId13"/>
    <p:sldId id="425" r:id="rId14"/>
    <p:sldId id="466" r:id="rId15"/>
    <p:sldId id="463" r:id="rId16"/>
    <p:sldId id="465" r:id="rId17"/>
    <p:sldId id="467" r:id="rId18"/>
    <p:sldId id="2142533609" r:id="rId19"/>
    <p:sldId id="2142533623" r:id="rId20"/>
    <p:sldId id="2142533610" r:id="rId21"/>
    <p:sldId id="2142533622" r:id="rId22"/>
    <p:sldId id="2142533624" r:id="rId23"/>
    <p:sldId id="2142533625" r:id="rId24"/>
    <p:sldId id="2142533626" r:id="rId25"/>
    <p:sldId id="2142533612" r:id="rId26"/>
    <p:sldId id="487" r:id="rId27"/>
    <p:sldId id="2142533598" r:id="rId28"/>
    <p:sldId id="2142533615" r:id="rId29"/>
    <p:sldId id="2142533618" r:id="rId30"/>
    <p:sldId id="2142533620" r:id="rId31"/>
    <p:sldId id="2142533621" r:id="rId32"/>
    <p:sldId id="2142533600" r:id="rId33"/>
    <p:sldId id="471" r:id="rId34"/>
    <p:sldId id="214253361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5AA978-893C-4AD5-B922-F690CB8CB9D6}" v="13" dt="2024-10-31T18:42:06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3784" autoAdjust="0"/>
  </p:normalViewPr>
  <p:slideViewPr>
    <p:cSldViewPr snapToGrid="0">
      <p:cViewPr varScale="1">
        <p:scale>
          <a:sx n="103" d="100"/>
          <a:sy n="103" d="100"/>
        </p:scale>
        <p:origin x="9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E53CD-3A0A-4F44-8D11-C7FCB9F8FF22}" type="datetimeFigureOut">
              <a:rPr lang="en-DE" smtClean="0"/>
              <a:t>31/10/2024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0C4C1-0E4C-4A95-91A1-96921A64F3F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57651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0C4C1-0E4C-4A95-91A1-96921A64F3FE}" type="slidenum">
              <a:rPr lang="en-DE" smtClean="0"/>
              <a:t>9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18000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0C4C1-0E4C-4A95-91A1-96921A64F3FE}" type="slidenum">
              <a:rPr lang="en-DE" smtClean="0"/>
              <a:t>11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2248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documents/36_Kemer/wg11/JVET-AJ0014-v2.zip" TargetMode="External"/><Relationship Id="rId7" Type="http://schemas.openxmlformats.org/officeDocument/2006/relationships/hyperlink" Target="https://jvet-experts.org/doc_end_user/documents/36_Kemer/wg11/JVET-AJ0182-v5.zip" TargetMode="External"/><Relationship Id="rId2" Type="http://schemas.openxmlformats.org/officeDocument/2006/relationships/hyperlink" Target="mailto:per.wennersten@ericsso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6_Kemer/wg11/JVET-AJ0054-v2.zip" TargetMode="External"/><Relationship Id="rId5" Type="http://schemas.openxmlformats.org/officeDocument/2006/relationships/hyperlink" Target="https://jvet-experts.org/doc_end_user/documents/36_Kemer/wg11/JVET-AJ0165-v1.zip" TargetMode="External"/><Relationship Id="rId4" Type="http://schemas.openxmlformats.org/officeDocument/2006/relationships/hyperlink" Target="https://jvet-experts.org/doc_end_user/current_document.php?id=14667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0.png"/><Relationship Id="rId2" Type="http://schemas.openxmlformats.org/officeDocument/2006/relationships/image" Target="../media/image110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0.png"/><Relationship Id="rId2" Type="http://schemas.openxmlformats.org/officeDocument/2006/relationships/image" Target="../media/image110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653" TargetMode="External"/><Relationship Id="rId3" Type="http://schemas.openxmlformats.org/officeDocument/2006/relationships/hyperlink" Target="https://jvet-experts.org/doc_end_user/current_document.php?id=14755" TargetMode="External"/><Relationship Id="rId7" Type="http://schemas.openxmlformats.org/officeDocument/2006/relationships/hyperlink" Target="https://jvet-experts.org/doc_end_user/current_document.php?id=14738" TargetMode="External"/><Relationship Id="rId2" Type="http://schemas.openxmlformats.org/officeDocument/2006/relationships/hyperlink" Target="https://jvet-experts.org/doc_end_user/current_document.php?id=1466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641" TargetMode="External"/><Relationship Id="rId11" Type="http://schemas.openxmlformats.org/officeDocument/2006/relationships/hyperlink" Target="https://jvet-experts.org/doc_end_user/current_document.php?id=14813" TargetMode="External"/><Relationship Id="rId5" Type="http://schemas.openxmlformats.org/officeDocument/2006/relationships/hyperlink" Target="https://jvet-experts.org/doc_end_user/current_document.php?id=14934" TargetMode="External"/><Relationship Id="rId10" Type="http://schemas.openxmlformats.org/officeDocument/2006/relationships/hyperlink" Target="https://jvet-experts.org/doc_end_user/current_document.php?id=14787" TargetMode="External"/><Relationship Id="rId4" Type="http://schemas.openxmlformats.org/officeDocument/2006/relationships/hyperlink" Target="https://jvet-experts.org/doc_end_user/current_document.php?id=14770" TargetMode="External"/><Relationship Id="rId9" Type="http://schemas.openxmlformats.org/officeDocument/2006/relationships/hyperlink" Target="https://jvet-experts.org/doc_end_user/current_document.php?id=14768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729" TargetMode="External"/><Relationship Id="rId2" Type="http://schemas.openxmlformats.org/officeDocument/2006/relationships/hyperlink" Target="https://jvet-experts.org/doc_end_user/current_document.php?id=1477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ms.mpeg.expert/doc_end_user/documents/148_Kemer/wg11/m69634-JVET-AJ0099-v1-JVET-AJ0099-v1.zip" TargetMode="External"/><Relationship Id="rId2" Type="http://schemas.openxmlformats.org/officeDocument/2006/relationships/hyperlink" Target="mailto:zhengz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898" TargetMode="External"/><Relationship Id="rId3" Type="http://schemas.openxmlformats.org/officeDocument/2006/relationships/hyperlink" Target="https://jvet-experts.org/doc_end_user/current_document.php?id=14782" TargetMode="External"/><Relationship Id="rId7" Type="http://schemas.openxmlformats.org/officeDocument/2006/relationships/hyperlink" Target="https://jvet-experts.org/doc_end_user/current_document.php?id=14643" TargetMode="External"/><Relationship Id="rId2" Type="http://schemas.openxmlformats.org/officeDocument/2006/relationships/hyperlink" Target="https://jvet-experts.org/doc_end_user/current_document.php?id=1477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703" TargetMode="External"/><Relationship Id="rId5" Type="http://schemas.openxmlformats.org/officeDocument/2006/relationships/hyperlink" Target="https://jvet-experts.org/doc_end_user/current_document.php?id=14931" TargetMode="External"/><Relationship Id="rId4" Type="http://schemas.openxmlformats.org/officeDocument/2006/relationships/hyperlink" Target="https://jvet-experts.org/doc_end_user/current_document.php?id=14729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documents/36_Kemer/wg11/JVET-AJ0056-v2.zip" TargetMode="External"/><Relationship Id="rId2" Type="http://schemas.openxmlformats.org/officeDocument/2006/relationships/hyperlink" Target="mailto:q.liu@hust.edu.cn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28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315" TargetMode="External"/><Relationship Id="rId5" Type="http://schemas.openxmlformats.org/officeDocument/2006/relationships/hyperlink" Target="https://jvet-experts.org/doc_end_user/current_document.php?id=13597" TargetMode="External"/><Relationship Id="rId4" Type="http://schemas.openxmlformats.org/officeDocument/2006/relationships/hyperlink" Target="https://jvet-experts.org/doc_end_user/current_document.php?id=1392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JVET-AJ2023: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EE1-1: LOP and VLOP in-loop filter </a:t>
            </a:r>
            <a:endParaRPr lang="en-DE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DFFBAE-E663-431A-A465-4172D0FB91BD}"/>
              </a:ext>
            </a:extLst>
          </p:cNvPr>
          <p:cNvSpPr/>
          <p:nvPr/>
        </p:nvSpPr>
        <p:spPr>
          <a:xfrm>
            <a:off x="707571" y="5263436"/>
            <a:ext cx="11089640" cy="122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EE1-1.1 – 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Partial Convolution and Over-Parameterization ,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(UESTC), (Transsion)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EE1-1.2 – Simplified residual groups with attention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EE-1.3 - NN in-loop filters using early cropping  </a:t>
            </a:r>
            <a:r>
              <a:rPr lang="de-DE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DengXian" panose="02010600030101010101" pitchFamily="2" charset="-122"/>
                <a:hlinkClick r:id="rId2"/>
              </a:rPr>
              <a:t>(Ericsson)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EE-1.4 – Reduced complexity input feature extraction for LOP &amp; VLOP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 – incomplete results!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EE-1.5 - LOP filter with multiscale blocks  Nokia</a:t>
            </a:r>
            <a:endParaRPr lang="en-DE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3422B96-5112-16D7-D20C-D96F1B348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872879"/>
              </p:ext>
            </p:extLst>
          </p:nvPr>
        </p:nvGraphicFramePr>
        <p:xfrm>
          <a:off x="838200" y="1386681"/>
          <a:ext cx="10312395" cy="2200275"/>
        </p:xfrm>
        <a:graphic>
          <a:graphicData uri="http://schemas.openxmlformats.org/drawingml/2006/table">
            <a:tbl>
              <a:tblPr/>
              <a:tblGrid>
                <a:gridCol w="1117256">
                  <a:extLst>
                    <a:ext uri="{9D8B030D-6E8A-4147-A177-3AD203B41FA5}">
                      <a16:colId xmlns:a16="http://schemas.microsoft.com/office/drawing/2014/main" val="2859477345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278445070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853359335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278543941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89997140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4205405240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2069299488"/>
                    </a:ext>
                  </a:extLst>
                </a:gridCol>
                <a:gridCol w="714155">
                  <a:extLst>
                    <a:ext uri="{9D8B030D-6E8A-4147-A177-3AD203B41FA5}">
                      <a16:colId xmlns:a16="http://schemas.microsoft.com/office/drawing/2014/main" val="1920310491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3132859954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209183903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041439133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94933931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687999666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047958740"/>
                    </a:ext>
                  </a:extLst>
                </a:gridCol>
                <a:gridCol w="1168040">
                  <a:extLst>
                    <a:ext uri="{9D8B030D-6E8A-4147-A177-3AD203B41FA5}">
                      <a16:colId xmlns:a16="http://schemas.microsoft.com/office/drawing/2014/main" val="847907852"/>
                    </a:ext>
                  </a:extLst>
                </a:gridCol>
              </a:tblGrid>
              <a:tr h="20002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Test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N tools in Combo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kMAC/pxl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Param,M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Source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9922608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42984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NNVC10-LOP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3"/>
                        </a:rPr>
                        <a:t>JVET-AJ0014 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05644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EE1-1.1 (int)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4"/>
                        </a:rPr>
                        <a:t>JVET-AJ0080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0875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EE1-1.1 (float)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4"/>
                        </a:rPr>
                        <a:t>JVET-AJ0080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782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5"/>
                        </a:rPr>
                        <a:t>JVET-AJ0165 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566103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6"/>
                        </a:rPr>
                        <a:t>JVET-AJ0054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1422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EE1-1.4 (int)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6"/>
                        </a:rPr>
                        <a:t>JVET-AJ0066</a:t>
                      </a:r>
                      <a:endParaRPr lang="en-US" sz="11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76645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EE1-1.4 (float)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6"/>
                        </a:rPr>
                        <a:t>JVET-AJ0066</a:t>
                      </a:r>
                      <a:endParaRPr lang="en-US" sz="11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7503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7"/>
                        </a:rPr>
                        <a:t>JVET-AJ0182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33425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-2.50%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-3.20%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-2.80%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 dirty="0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7"/>
                        </a:rPr>
                        <a:t>JVET-AJ0182</a:t>
                      </a:r>
                      <a:endParaRPr lang="en-US" sz="1000" b="0" i="0" u="sng" strike="noStrike" dirty="0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1662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D5B4003-731D-E01A-E69E-2D5A674247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402583"/>
              </p:ext>
            </p:extLst>
          </p:nvPr>
        </p:nvGraphicFramePr>
        <p:xfrm>
          <a:off x="838200" y="3725108"/>
          <a:ext cx="10312395" cy="1400175"/>
        </p:xfrm>
        <a:graphic>
          <a:graphicData uri="http://schemas.openxmlformats.org/drawingml/2006/table">
            <a:tbl>
              <a:tblPr/>
              <a:tblGrid>
                <a:gridCol w="1117256">
                  <a:extLst>
                    <a:ext uri="{9D8B030D-6E8A-4147-A177-3AD203B41FA5}">
                      <a16:colId xmlns:a16="http://schemas.microsoft.com/office/drawing/2014/main" val="2967862891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3990328587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253520785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2400921331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2520602182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35177487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2009880083"/>
                    </a:ext>
                  </a:extLst>
                </a:gridCol>
                <a:gridCol w="714155">
                  <a:extLst>
                    <a:ext uri="{9D8B030D-6E8A-4147-A177-3AD203B41FA5}">
                      <a16:colId xmlns:a16="http://schemas.microsoft.com/office/drawing/2014/main" val="4134090651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726141167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988111504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38398975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417522970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1305413402"/>
                    </a:ext>
                  </a:extLst>
                </a:gridCol>
                <a:gridCol w="609412">
                  <a:extLst>
                    <a:ext uri="{9D8B030D-6E8A-4147-A177-3AD203B41FA5}">
                      <a16:colId xmlns:a16="http://schemas.microsoft.com/office/drawing/2014/main" val="814744128"/>
                    </a:ext>
                  </a:extLst>
                </a:gridCol>
                <a:gridCol w="1168040">
                  <a:extLst>
                    <a:ext uri="{9D8B030D-6E8A-4147-A177-3AD203B41FA5}">
                      <a16:colId xmlns:a16="http://schemas.microsoft.com/office/drawing/2014/main" val="2627861370"/>
                    </a:ext>
                  </a:extLst>
                </a:gridCol>
              </a:tblGrid>
              <a:tr h="20002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Test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N tools in Combo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kMAC/pxl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Param,M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Source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6420914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5260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NNVC10-LOP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3"/>
                        </a:rPr>
                        <a:t>JVET-AJ0014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8319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9.9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6"/>
                        </a:rPr>
                        <a:t>JVET-AJ0066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0082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6"/>
                        </a:rPr>
                        <a:t>JVET-AJ0054 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689086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EE1-1.5.3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1.40%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7"/>
                        </a:rPr>
                        <a:t>JVET-AJ0182</a:t>
                      </a:r>
                      <a:endParaRPr lang="en-US" sz="1000" b="0" i="0" u="sng" strike="noStrike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693805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EE1-1.5.4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7F7F7F"/>
                          </a:solidFill>
                          <a:effectLst/>
                          <a:latin typeface="Cambria" panose="02040503050406030204" pitchFamily="18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0.062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sng" strike="noStrike" dirty="0">
                          <a:solidFill>
                            <a:srgbClr val="467886"/>
                          </a:solidFill>
                          <a:effectLst/>
                          <a:latin typeface="Aptos Narrow" panose="020B0004020202020204" pitchFamily="34" charset="0"/>
                          <a:hlinkClick r:id="rId7"/>
                        </a:rPr>
                        <a:t>JVET-AJ0182</a:t>
                      </a:r>
                      <a:endParaRPr lang="en-US" sz="1000" b="0" i="0" u="sng" strike="noStrike" dirty="0">
                        <a:solidFill>
                          <a:srgbClr val="467886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94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25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4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LOP and VLOP NN-filters (NNVC-10)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5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13109"/>
              </p:ext>
            </p:extLst>
          </p:nvPr>
        </p:nvGraphicFramePr>
        <p:xfrm>
          <a:off x="250678" y="1862506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13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=80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k</a:t>
            </a:r>
            <a:r>
              <a:rPr lang="en-US" sz="1000" dirty="0"/>
              <a:t>= 0.5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</a:t>
            </a:r>
          </a:p>
          <a:p>
            <a:r>
              <a:rPr lang="en-US" sz="1000" dirty="0"/>
              <a:t>total convolution 65 (76 in LOP NNVC 10)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EE1-1.1  – </a:t>
            </a:r>
            <a:r>
              <a:rPr lang="en-CA" dirty="0"/>
              <a:t>Partial Convolution and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DD3CE99-04C2-41FF-8B5F-3EC86E05C3E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6" name="Table 95">
            <a:extLst>
              <a:ext uri="{FF2B5EF4-FFF2-40B4-BE49-F238E27FC236}">
                <a16:creationId xmlns:a16="http://schemas.microsoft.com/office/drawing/2014/main" id="{42C72EA6-4C1E-455C-91FD-F81BE879D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258095"/>
              </p:ext>
            </p:extLst>
          </p:nvPr>
        </p:nvGraphicFramePr>
        <p:xfrm>
          <a:off x="250678" y="1862506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BC14130D-3264-4EE8-9655-1DDCCF3D88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328694"/>
              </p:ext>
            </p:extLst>
          </p:nvPr>
        </p:nvGraphicFramePr>
        <p:xfrm>
          <a:off x="250677" y="3328188"/>
          <a:ext cx="2958990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4373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364867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99%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93%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98%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95%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B0D1979-71A3-4D7E-A040-B361261F494F}"/>
              </a:ext>
            </a:extLst>
          </p:cNvPr>
          <p:cNvSpPr txBox="1"/>
          <p:nvPr/>
        </p:nvSpPr>
        <p:spPr>
          <a:xfrm>
            <a:off x="136430" y="2933370"/>
            <a:ext cx="31493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(int16)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5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582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CA" dirty="0"/>
              <a:t>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0844FEF-64CE-4B1E-B0B2-43EA2F77DBA2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6BE730-2764-4E9E-A2B0-1BC8CCDDE8A5}"/>
              </a:ext>
            </a:extLst>
          </p:cNvPr>
          <p:cNvGrpSpPr/>
          <p:nvPr/>
        </p:nvGrpSpPr>
        <p:grpSpPr>
          <a:xfrm>
            <a:off x="93589" y="2592933"/>
            <a:ext cx="3025555" cy="1167010"/>
            <a:chOff x="93589" y="2592933"/>
            <a:chExt cx="3025555" cy="1167010"/>
          </a:xfrm>
          <a:noFill/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4EEAE4F-517D-4FAE-B878-656B6EE6A951}"/>
                </a:ext>
              </a:extLst>
            </p:cNvPr>
            <p:cNvSpPr/>
            <p:nvPr/>
          </p:nvSpPr>
          <p:spPr>
            <a:xfrm>
              <a:off x="489345" y="2592933"/>
              <a:ext cx="2235309" cy="1163051"/>
            </a:xfrm>
            <a:prstGeom prst="rect">
              <a:avLst/>
            </a:prstGeom>
            <a:grp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 97">
              <a:extLst>
                <a:ext uri="{FF2B5EF4-FFF2-40B4-BE49-F238E27FC236}">
                  <a16:creationId xmlns:a16="http://schemas.microsoft.com/office/drawing/2014/main" id="{94312568-EBF0-4BE2-B5CC-87A28F51B494}"/>
                </a:ext>
              </a:extLst>
            </p:cNvPr>
            <p:cNvSpPr/>
            <p:nvPr/>
          </p:nvSpPr>
          <p:spPr>
            <a:xfrm>
              <a:off x="562082" y="2814221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 (p*C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)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2AF5DBE5-99E5-4054-BD4F-DEFA7A312C47}"/>
                </a:ext>
              </a:extLst>
            </p:cNvPr>
            <p:cNvSpPr/>
            <p:nvPr/>
          </p:nvSpPr>
          <p:spPr>
            <a:xfrm>
              <a:off x="970369" y="2820327"/>
              <a:ext cx="345862" cy="724865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1 </a:t>
              </a:r>
              <a:r>
                <a:rPr lang="en-US" altLang="zh-CN" sz="825" dirty="0">
                  <a:solidFill>
                    <a:srgbClr val="FF0000"/>
                  </a:solidFill>
                </a:rPr>
                <a:t>(p*C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)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baseline="-25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Rectangle 103">
              <a:extLst>
                <a:ext uri="{FF2B5EF4-FFF2-40B4-BE49-F238E27FC236}">
                  <a16:creationId xmlns:a16="http://schemas.microsoft.com/office/drawing/2014/main" id="{B1224B44-226A-4AF1-BC28-95827B8A1FEA}"/>
                </a:ext>
              </a:extLst>
            </p:cNvPr>
            <p:cNvSpPr/>
            <p:nvPr/>
          </p:nvSpPr>
          <p:spPr>
            <a:xfrm>
              <a:off x="2177527" y="2822585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342F2F4-B697-4D73-843D-E58ABACBA9BC}"/>
                </a:ext>
              </a:extLst>
            </p:cNvPr>
            <p:cNvSpPr/>
            <p:nvPr/>
          </p:nvSpPr>
          <p:spPr>
            <a:xfrm>
              <a:off x="235903" y="3538679"/>
              <a:ext cx="1375199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Training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0" name="Rectangle 110">
              <a:extLst>
                <a:ext uri="{FF2B5EF4-FFF2-40B4-BE49-F238E27FC236}">
                  <a16:creationId xmlns:a16="http://schemas.microsoft.com/office/drawing/2014/main" id="{2470F738-F883-461A-95E1-B3564881CACD}"/>
                </a:ext>
              </a:extLst>
            </p:cNvPr>
            <p:cNvSpPr/>
            <p:nvPr/>
          </p:nvSpPr>
          <p:spPr>
            <a:xfrm>
              <a:off x="1649092" y="3540652"/>
              <a:ext cx="143566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Inference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cxnSp>
          <p:nvCxnSpPr>
            <p:cNvPr id="111" name="Straight Arrow Connector 111">
              <a:extLst>
                <a:ext uri="{FF2B5EF4-FFF2-40B4-BE49-F238E27FC236}">
                  <a16:creationId xmlns:a16="http://schemas.microsoft.com/office/drawing/2014/main" id="{3A9BA0CC-C3FF-4921-9449-CBC9BB2815BA}"/>
                </a:ext>
              </a:extLst>
            </p:cNvPr>
            <p:cNvCxnSpPr>
              <a:cxnSpLocks/>
            </p:cNvCxnSpPr>
            <p:nvPr/>
          </p:nvCxnSpPr>
          <p:spPr>
            <a:xfrm>
              <a:off x="1361766" y="3172511"/>
              <a:ext cx="740097" cy="6275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3">
              <a:extLst>
                <a:ext uri="{FF2B5EF4-FFF2-40B4-BE49-F238E27FC236}">
                  <a16:creationId xmlns:a16="http://schemas.microsoft.com/office/drawing/2014/main" id="{2B27C803-C02C-4699-B7EC-FA4AAADFAB58}"/>
                </a:ext>
              </a:extLst>
            </p:cNvPr>
            <p:cNvSpPr/>
            <p:nvPr/>
          </p:nvSpPr>
          <p:spPr>
            <a:xfrm>
              <a:off x="1386208" y="3002768"/>
              <a:ext cx="699615" cy="34624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Layer fusion</a:t>
              </a:r>
            </a:p>
          </p:txBody>
        </p:sp>
        <p:sp>
          <p:nvSpPr>
            <p:cNvPr id="113" name="Rectangle 114">
              <a:extLst>
                <a:ext uri="{FF2B5EF4-FFF2-40B4-BE49-F238E27FC236}">
                  <a16:creationId xmlns:a16="http://schemas.microsoft.com/office/drawing/2014/main" id="{EE52CA61-B8F0-422A-864B-C6571D28261F}"/>
                </a:ext>
              </a:extLst>
            </p:cNvPr>
            <p:cNvSpPr/>
            <p:nvPr/>
          </p:nvSpPr>
          <p:spPr>
            <a:xfrm>
              <a:off x="453764" y="2606083"/>
              <a:ext cx="235698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Over-Parameterization Block (OP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, 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altLang="zh-CN" sz="825" dirty="0">
                  <a:solidFill>
                    <a:srgbClr val="FF0000"/>
                  </a:solidFill>
                </a:rPr>
                <a:t> , p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115">
              <a:extLst>
                <a:ext uri="{FF2B5EF4-FFF2-40B4-BE49-F238E27FC236}">
                  <a16:creationId xmlns:a16="http://schemas.microsoft.com/office/drawing/2014/main" id="{FD911BD8-E8CD-4E77-9A3D-40B9AF615212}"/>
                </a:ext>
              </a:extLst>
            </p:cNvPr>
            <p:cNvSpPr/>
            <p:nvPr/>
          </p:nvSpPr>
          <p:spPr>
            <a:xfrm>
              <a:off x="93589" y="2876019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116">
              <a:extLst>
                <a:ext uri="{FF2B5EF4-FFF2-40B4-BE49-F238E27FC236}">
                  <a16:creationId xmlns:a16="http://schemas.microsoft.com/office/drawing/2014/main" id="{FF9FDB59-CF3E-455E-B0CE-80DA9AEE32AA}"/>
                </a:ext>
              </a:extLst>
            </p:cNvPr>
            <p:cNvSpPr/>
            <p:nvPr/>
          </p:nvSpPr>
          <p:spPr>
            <a:xfrm>
              <a:off x="2840346" y="2887140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Connector 118">
              <a:extLst>
                <a:ext uri="{FF2B5EF4-FFF2-40B4-BE49-F238E27FC236}">
                  <a16:creationId xmlns:a16="http://schemas.microsoft.com/office/drawing/2014/main" id="{A26B7D26-95C9-4313-AC15-575D66866FBC}"/>
                </a:ext>
              </a:extLst>
            </p:cNvPr>
            <p:cNvCxnSpPr>
              <a:stCxn id="114" idx="3"/>
              <a:endCxn id="101" idx="1"/>
            </p:cNvCxnSpPr>
            <p:nvPr/>
          </p:nvCxnSpPr>
          <p:spPr>
            <a:xfrm>
              <a:off x="372387" y="3178135"/>
              <a:ext cx="189695" cy="65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Straight Arrow Connector 122">
              <a:extLst>
                <a:ext uri="{FF2B5EF4-FFF2-40B4-BE49-F238E27FC236}">
                  <a16:creationId xmlns:a16="http://schemas.microsoft.com/office/drawing/2014/main" id="{02FCE589-89D3-49BF-A782-2028DEBA4F3F}"/>
                </a:ext>
              </a:extLst>
            </p:cNvPr>
            <p:cNvCxnSpPr>
              <a:stCxn id="108" idx="3"/>
              <a:endCxn id="115" idx="1"/>
            </p:cNvCxnSpPr>
            <p:nvPr/>
          </p:nvCxnSpPr>
          <p:spPr>
            <a:xfrm>
              <a:off x="2523388" y="3187150"/>
              <a:ext cx="316958" cy="210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833E129-7C24-42D5-80D0-CC886C7231EB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19" name="Table 118">
            <a:extLst>
              <a:ext uri="{FF2B5EF4-FFF2-40B4-BE49-F238E27FC236}">
                <a16:creationId xmlns:a16="http://schemas.microsoft.com/office/drawing/2014/main" id="{17B2234B-8488-42A7-9E33-B2CF492FE342}"/>
              </a:ext>
            </a:extLst>
          </p:cNvPr>
          <p:cNvGraphicFramePr>
            <a:graphicFrameLocks noGrp="1"/>
          </p:cNvGraphicFramePr>
          <p:nvPr/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88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31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CA" dirty="0"/>
              <a:t>Partial Convolution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CA89781-96A9-4BD1-BCF1-5CC51E760773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33D7C59-6066-4CB6-989D-D937A5EAA0AD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F8E8A16-5827-4BA6-9FE4-8450BF221AF7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5CC8570-0CF2-4BF6-9B66-1338649F4FC6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23561040-97D2-4E3E-924A-D48AC1A0B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312278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112" name="Rectangle 111">
            <a:extLst>
              <a:ext uri="{FF2B5EF4-FFF2-40B4-BE49-F238E27FC236}">
                <a16:creationId xmlns:a16="http://schemas.microsoft.com/office/drawing/2014/main" id="{B25F387E-ECF1-41A8-8097-C8E99A26477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1D147274-7AB9-422B-82CF-878CA8965176}"/>
              </a:ext>
            </a:extLst>
          </p:cNvPr>
          <p:cNvGraphicFramePr>
            <a:graphicFrameLocks noGrp="1"/>
          </p:cNvGraphicFramePr>
          <p:nvPr/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7F9C1E6-87ED-45E6-B456-8F891CB0F733}"/>
              </a:ext>
            </a:extLst>
          </p:cNvPr>
          <p:cNvSpPr txBox="1"/>
          <p:nvPr/>
        </p:nvSpPr>
        <p:spPr>
          <a:xfrm>
            <a:off x="126747" y="4075069"/>
            <a:ext cx="3011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Number of convolution layers </a:t>
            </a:r>
          </a:p>
          <a:p>
            <a:pPr algn="ctr"/>
            <a:r>
              <a:rPr lang="en-US" dirty="0"/>
              <a:t>94 </a:t>
            </a:r>
            <a:r>
              <a:rPr lang="en-US" dirty="0">
                <a:sym typeface="Wingdings" panose="05000000000000000000" pitchFamily="2" charset="2"/>
              </a:rPr>
              <a:t> 74</a:t>
            </a:r>
            <a:endParaRPr lang="en-DE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5CC651-BA2E-4817-A517-EB5C6156055C}"/>
              </a:ext>
            </a:extLst>
          </p:cNvPr>
          <p:cNvGrpSpPr/>
          <p:nvPr/>
        </p:nvGrpSpPr>
        <p:grpSpPr>
          <a:xfrm>
            <a:off x="251287" y="2569408"/>
            <a:ext cx="2644049" cy="1195319"/>
            <a:chOff x="251287" y="2569408"/>
            <a:chExt cx="2644049" cy="1195319"/>
          </a:xfrm>
        </p:grpSpPr>
        <p:sp>
          <p:nvSpPr>
            <p:cNvPr id="91" name="Rectangle 223">
              <a:extLst>
                <a:ext uri="{FF2B5EF4-FFF2-40B4-BE49-F238E27FC236}">
                  <a16:creationId xmlns:a16="http://schemas.microsoft.com/office/drawing/2014/main" id="{FF640F46-8927-471A-9F0D-994E3C4357CE}"/>
                </a:ext>
              </a:extLst>
            </p:cNvPr>
            <p:cNvSpPr/>
            <p:nvPr/>
          </p:nvSpPr>
          <p:spPr>
            <a:xfrm>
              <a:off x="582012" y="2601676"/>
              <a:ext cx="1968755" cy="11630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3" name="Rectangle 224">
              <a:extLst>
                <a:ext uri="{FF2B5EF4-FFF2-40B4-BE49-F238E27FC236}">
                  <a16:creationId xmlns:a16="http://schemas.microsoft.com/office/drawing/2014/main" id="{CE4A62AB-8784-4FFD-9872-4E742DC764DA}"/>
                </a:ext>
              </a:extLst>
            </p:cNvPr>
            <p:cNvSpPr/>
            <p:nvPr/>
          </p:nvSpPr>
          <p:spPr>
            <a:xfrm>
              <a:off x="530084" y="2569408"/>
              <a:ext cx="2086454" cy="219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Partial Convolution Block (PC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,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 k</a:t>
              </a:r>
              <a:endParaRPr lang="en-US" sz="825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225">
              <a:extLst>
                <a:ext uri="{FF2B5EF4-FFF2-40B4-BE49-F238E27FC236}">
                  <a16:creationId xmlns:a16="http://schemas.microsoft.com/office/drawing/2014/main" id="{7C40465D-ADB3-489D-BC84-5AC27239D8D3}"/>
                </a:ext>
              </a:extLst>
            </p:cNvPr>
            <p:cNvSpPr/>
            <p:nvPr/>
          </p:nvSpPr>
          <p:spPr>
            <a:xfrm>
              <a:off x="251287" y="2980141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226">
              <a:extLst>
                <a:ext uri="{FF2B5EF4-FFF2-40B4-BE49-F238E27FC236}">
                  <a16:creationId xmlns:a16="http://schemas.microsoft.com/office/drawing/2014/main" id="{CC52FB5F-FC16-4F3E-B2E3-0236CD4D51A5}"/>
                </a:ext>
              </a:extLst>
            </p:cNvPr>
            <p:cNvSpPr/>
            <p:nvPr/>
          </p:nvSpPr>
          <p:spPr>
            <a:xfrm>
              <a:off x="2616538" y="2986719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Arrow Connector 227">
              <a:extLst>
                <a:ext uri="{FF2B5EF4-FFF2-40B4-BE49-F238E27FC236}">
                  <a16:creationId xmlns:a16="http://schemas.microsoft.com/office/drawing/2014/main" id="{980C7EA1-E692-4DC5-A29A-A20A9B0FB215}"/>
                </a:ext>
              </a:extLst>
            </p:cNvPr>
            <p:cNvCxnSpPr>
              <a:cxnSpLocks/>
              <a:stCxn id="114" idx="3"/>
              <a:endCxn id="115" idx="1"/>
            </p:cNvCxnSpPr>
            <p:nvPr/>
          </p:nvCxnSpPr>
          <p:spPr>
            <a:xfrm>
              <a:off x="530084" y="3282257"/>
              <a:ext cx="2086454" cy="65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Elbow Connector 159">
              <a:extLst>
                <a:ext uri="{FF2B5EF4-FFF2-40B4-BE49-F238E27FC236}">
                  <a16:creationId xmlns:a16="http://schemas.microsoft.com/office/drawing/2014/main" id="{3DA8C06C-0F7D-4E19-A9D8-D4F1CC09A98E}"/>
                </a:ext>
              </a:extLst>
            </p:cNvPr>
            <p:cNvCxnSpPr>
              <a:cxnSpLocks/>
              <a:stCxn id="114" idx="3"/>
              <a:endCxn id="120" idx="0"/>
            </p:cNvCxnSpPr>
            <p:nvPr/>
          </p:nvCxnSpPr>
          <p:spPr>
            <a:xfrm flipV="1">
              <a:off x="530085" y="3002295"/>
              <a:ext cx="1460206" cy="279962"/>
            </a:xfrm>
            <a:prstGeom prst="bentConnector4">
              <a:avLst>
                <a:gd name="adj1" fmla="val 29053"/>
                <a:gd name="adj2" fmla="val 16915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229">
              <a:extLst>
                <a:ext uri="{FF2B5EF4-FFF2-40B4-BE49-F238E27FC236}">
                  <a16:creationId xmlns:a16="http://schemas.microsoft.com/office/drawing/2014/main" id="{449F0C78-DEBE-4229-938C-00FFE8AA75BA}"/>
                </a:ext>
              </a:extLst>
            </p:cNvPr>
            <p:cNvSpPr/>
            <p:nvPr/>
          </p:nvSpPr>
          <p:spPr>
            <a:xfrm>
              <a:off x="1155488" y="2954546"/>
              <a:ext cx="482828" cy="6545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altLang="zh-CN" sz="825" dirty="0">
                  <a:solidFill>
                    <a:prstClr val="black"/>
                  </a:solidFill>
                </a:rPr>
                <a:t>CONV 3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 3</a:t>
              </a:r>
              <a:r>
                <a:rPr lang="en-US" altLang="zh-CN" sz="825" dirty="0">
                  <a:solidFill>
                    <a:prstClr val="black"/>
                  </a:solidFill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altLang="zh-CN" sz="825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120" name="Rectangle 230">
              <a:extLst>
                <a:ext uri="{FF2B5EF4-FFF2-40B4-BE49-F238E27FC236}">
                  <a16:creationId xmlns:a16="http://schemas.microsoft.com/office/drawing/2014/main" id="{9D83F33B-B323-4423-BC0A-5595A41550F8}"/>
                </a:ext>
              </a:extLst>
            </p:cNvPr>
            <p:cNvSpPr/>
            <p:nvPr/>
          </p:nvSpPr>
          <p:spPr>
            <a:xfrm>
              <a:off x="1850891" y="3002296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 err="1">
                  <a:solidFill>
                    <a:prstClr val="black"/>
                  </a:solidFill>
                  <a:latin typeface="Calibri" panose="020F0502020204030204"/>
                </a:rPr>
                <a:t>Concat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矩形 114">
              <a:extLst>
                <a:ext uri="{FF2B5EF4-FFF2-40B4-BE49-F238E27FC236}">
                  <a16:creationId xmlns:a16="http://schemas.microsoft.com/office/drawing/2014/main" id="{2F3D6F72-730D-4ADD-88AE-8934A4D3DB64}"/>
                </a:ext>
              </a:extLst>
            </p:cNvPr>
            <p:cNvSpPr/>
            <p:nvPr/>
          </p:nvSpPr>
          <p:spPr>
            <a:xfrm>
              <a:off x="1234275" y="2643530"/>
              <a:ext cx="616616" cy="220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30" dirty="0">
                  <a:solidFill>
                    <a:srgbClr val="FF0000"/>
                  </a:solidFill>
                </a:rPr>
                <a:t>(1-k) * C</a:t>
              </a:r>
              <a:r>
                <a:rPr lang="en-US" altLang="zh-CN" sz="830" baseline="-25000" dirty="0">
                  <a:solidFill>
                    <a:srgbClr val="FF0000"/>
                  </a:solidFill>
                </a:rPr>
                <a:t>1</a:t>
              </a:r>
              <a:endParaRPr lang="zh-CN" altLang="en-US" sz="830" baseline="-25000" dirty="0"/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8315E71-2D2A-4A3A-887C-A65D5CFBA897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8679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36" y="365125"/>
            <a:ext cx="11942064" cy="1325563"/>
          </a:xfrm>
        </p:spPr>
        <p:txBody>
          <a:bodyPr>
            <a:normAutofit/>
          </a:bodyPr>
          <a:lstStyle/>
          <a:p>
            <a:r>
              <a:rPr lang="en-US" dirty="0"/>
              <a:t>EE1-1.2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Simplified residual groups with attention</a:t>
            </a:r>
            <a:r>
              <a:rPr lang="en-DE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DE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8482EA-2F0E-4BFB-9075-414A390D1F6C}"/>
              </a:ext>
            </a:extLst>
          </p:cNvPr>
          <p:cNvSpPr/>
          <p:nvPr/>
        </p:nvSpPr>
        <p:spPr>
          <a:xfrm>
            <a:off x="6096000" y="609511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482FB56-5553-4082-9332-A86C59ECD19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23" y="1365854"/>
            <a:ext cx="7497754" cy="5127021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960882-1D33-469A-9CE4-6F948ECD84B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77" y="1577132"/>
            <a:ext cx="3980688" cy="1851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58E95C-0A59-45B0-B9EA-9FD92B76F37E}"/>
              </a:ext>
            </a:extLst>
          </p:cNvPr>
          <p:cNvSpPr/>
          <p:nvPr/>
        </p:nvSpPr>
        <p:spPr>
          <a:xfrm>
            <a:off x="3374136" y="3008376"/>
            <a:ext cx="978408" cy="1701419"/>
          </a:xfrm>
          <a:prstGeom prst="rect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BBDC654-7C77-43D3-86AF-99580A29109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298" y="3833921"/>
            <a:ext cx="3816350" cy="807085"/>
          </a:xfrm>
          <a:prstGeom prst="rect">
            <a:avLst/>
          </a:prstGeom>
          <a:noFill/>
          <a:ln w="31750">
            <a:solidFill>
              <a:srgbClr val="7030A0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49546C0-78E6-44F8-AE50-B258F4F63753}"/>
              </a:ext>
            </a:extLst>
          </p:cNvPr>
          <p:cNvSpPr/>
          <p:nvPr/>
        </p:nvSpPr>
        <p:spPr>
          <a:xfrm>
            <a:off x="9198864" y="1621189"/>
            <a:ext cx="239266" cy="564227"/>
          </a:xfrm>
          <a:prstGeom prst="rect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6C6330-B659-45BC-9792-F0DFCC291CB5}"/>
              </a:ext>
            </a:extLst>
          </p:cNvPr>
          <p:cNvSpPr/>
          <p:nvPr/>
        </p:nvSpPr>
        <p:spPr>
          <a:xfrm>
            <a:off x="9843515" y="1598901"/>
            <a:ext cx="239265" cy="564227"/>
          </a:xfrm>
          <a:prstGeom prst="rect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59643BC-21EC-4915-84AF-E7C0599DB5B2}"/>
              </a:ext>
            </a:extLst>
          </p:cNvPr>
          <p:cNvSpPr/>
          <p:nvPr/>
        </p:nvSpPr>
        <p:spPr>
          <a:xfrm>
            <a:off x="10190988" y="1624648"/>
            <a:ext cx="598932" cy="56076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E47BB7C-5446-486B-891C-F77676F11236}"/>
              </a:ext>
            </a:extLst>
          </p:cNvPr>
          <p:cNvSpPr/>
          <p:nvPr/>
        </p:nvSpPr>
        <p:spPr>
          <a:xfrm>
            <a:off x="9476233" y="1646525"/>
            <a:ext cx="269748" cy="56076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D9D82-36C7-4E50-991F-2BC0750BDB86}"/>
              </a:ext>
            </a:extLst>
          </p:cNvPr>
          <p:cNvSpPr/>
          <p:nvPr/>
        </p:nvSpPr>
        <p:spPr>
          <a:xfrm>
            <a:off x="11343131" y="1621189"/>
            <a:ext cx="269748" cy="56076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41C697A-D446-48B0-B45A-C31BA535C30E}"/>
              </a:ext>
            </a:extLst>
          </p:cNvPr>
          <p:cNvSpPr/>
          <p:nvPr/>
        </p:nvSpPr>
        <p:spPr>
          <a:xfrm>
            <a:off x="9316911" y="3957079"/>
            <a:ext cx="404622" cy="68392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859263-881F-4593-81F5-06FFC45E1E6E}"/>
              </a:ext>
            </a:extLst>
          </p:cNvPr>
          <p:cNvSpPr/>
          <p:nvPr/>
        </p:nvSpPr>
        <p:spPr>
          <a:xfrm>
            <a:off x="10624457" y="4907190"/>
            <a:ext cx="784208" cy="338554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New design elements</a:t>
            </a:r>
            <a:endParaRPr lang="en-DE" sz="900" dirty="0">
              <a:solidFill>
                <a:schemeClr val="tx1"/>
              </a:solidFill>
            </a:endParaRP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12C40B0-908D-420E-B904-57EFD064D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265282"/>
              </p:ext>
            </p:extLst>
          </p:nvPr>
        </p:nvGraphicFramePr>
        <p:xfrm>
          <a:off x="8157921" y="5775543"/>
          <a:ext cx="3185210" cy="708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4340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36236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4293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92154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72468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97074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100%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107%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100%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108%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4492C37F-380C-4299-B69D-2F5E6049E475}"/>
              </a:ext>
            </a:extLst>
          </p:cNvPr>
          <p:cNvSpPr txBox="1"/>
          <p:nvPr/>
        </p:nvSpPr>
        <p:spPr>
          <a:xfrm>
            <a:off x="7755760" y="5371556"/>
            <a:ext cx="4360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(SIMD for DW conv) 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045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78" y="365125"/>
            <a:ext cx="113763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NN in-loop filters using early cropping </a:t>
            </a:r>
            <a:endParaRPr lang="en-DE" dirty="0"/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797071"/>
              </p:ext>
            </p:extLst>
          </p:nvPr>
        </p:nvGraphicFramePr>
        <p:xfrm>
          <a:off x="250678" y="1862506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:a16="http://schemas.microsoft.com/office/drawing/2014/main" id="{EBC28FF3-1B87-480C-B1B9-98038273657D}"/>
              </a:ext>
            </a:extLst>
          </p:cNvPr>
          <p:cNvSpPr txBox="1"/>
          <p:nvPr/>
        </p:nvSpPr>
        <p:spPr>
          <a:xfrm>
            <a:off x="40228" y="3518213"/>
            <a:ext cx="3042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8" name="Picture 107" descr="A diagram of a computer&#10;&#10;Description automatically generated">
            <a:extLst>
              <a:ext uri="{FF2B5EF4-FFF2-40B4-BE49-F238E27FC236}">
                <a16:creationId xmlns:a16="http://schemas.microsoft.com/office/drawing/2014/main" id="{94D4D2FD-D4AC-4B4A-B8D0-D820F85D12B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082279" y="1180214"/>
            <a:ext cx="8955246" cy="5522683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8538580" y="1690688"/>
            <a:ext cx="246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15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176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graphicFrame>
        <p:nvGraphicFramePr>
          <p:cNvPr id="98" name="Table 97">
            <a:extLst>
              <a:ext uri="{FF2B5EF4-FFF2-40B4-BE49-F238E27FC236}">
                <a16:creationId xmlns:a16="http://schemas.microsoft.com/office/drawing/2014/main" id="{E457CF67-6174-443C-A878-0B266F4888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51053"/>
              </p:ext>
            </p:extLst>
          </p:nvPr>
        </p:nvGraphicFramePr>
        <p:xfrm>
          <a:off x="154475" y="3913031"/>
          <a:ext cx="3141617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7395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67832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53162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67833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99730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33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78" y="365125"/>
            <a:ext cx="113763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NN in-loop filters using early cropping </a:t>
            </a:r>
            <a:endParaRPr lang="en-DE" dirty="0"/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5144"/>
              </p:ext>
            </p:extLst>
          </p:nvPr>
        </p:nvGraphicFramePr>
        <p:xfrm>
          <a:off x="250678" y="1862506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:a16="http://schemas.microsoft.com/office/drawing/2014/main" id="{EBC28FF3-1B87-480C-B1B9-98038273657D}"/>
              </a:ext>
            </a:extLst>
          </p:cNvPr>
          <p:cNvSpPr txBox="1"/>
          <p:nvPr/>
        </p:nvSpPr>
        <p:spPr>
          <a:xfrm>
            <a:off x="40228" y="3518213"/>
            <a:ext cx="3165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 descr="A diagram of a computer&#10;&#10;Description automatically generated">
            <a:extLst>
              <a:ext uri="{FF2B5EF4-FFF2-40B4-BE49-F238E27FC236}">
                <a16:creationId xmlns:a16="http://schemas.microsoft.com/office/drawing/2014/main" id="{124C0FFB-9A62-4FA2-B3CE-007E29FB0C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063729" y="1170380"/>
            <a:ext cx="8955246" cy="5522683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8694738" y="1690688"/>
            <a:ext cx="246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112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graphicFrame>
        <p:nvGraphicFramePr>
          <p:cNvPr id="98" name="Table 97">
            <a:extLst>
              <a:ext uri="{FF2B5EF4-FFF2-40B4-BE49-F238E27FC236}">
                <a16:creationId xmlns:a16="http://schemas.microsoft.com/office/drawing/2014/main" id="{E457CF67-6174-443C-A878-0B266F4888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906404"/>
              </p:ext>
            </p:extLst>
          </p:nvPr>
        </p:nvGraphicFramePr>
        <p:xfrm>
          <a:off x="154475" y="3913031"/>
          <a:ext cx="3165481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871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81887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78465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7832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53422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09</a:t>
                      </a: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105</a:t>
                      </a: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13</a:t>
                      </a: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654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</a:t>
            </a:r>
            <a:r>
              <a:rPr 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66059" cy="6133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 err="1">
                <a:solidFill>
                  <a:schemeClr val="tx1"/>
                </a:solidFill>
                <a:highlight>
                  <a:srgbClr val="FFFF00"/>
                </a:highlight>
              </a:rPr>
              <a:t>Qpslice</a:t>
            </a:r>
            <a:endParaRPr lang="en-US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</a:t>
            </a:r>
            <a:r>
              <a:rPr 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EE1-1.4 – Reduced complexity input feature extraction for LOP &amp; VLOP 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306410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08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333499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D069D5E9-9FA1-4414-8374-1138EC281011}"/>
              </a:ext>
            </a:extLst>
          </p:cNvPr>
          <p:cNvCxnSpPr>
            <a:stCxn id="58" idx="2"/>
            <a:endCxn id="6" idx="1"/>
          </p:cNvCxnSpPr>
          <p:nvPr/>
        </p:nvCxnSpPr>
        <p:spPr>
          <a:xfrm rot="10800000" flipH="1" flipV="1">
            <a:off x="3251126" y="1896168"/>
            <a:ext cx="67962" cy="2035589"/>
          </a:xfrm>
          <a:prstGeom prst="bentConnector3">
            <a:avLst>
              <a:gd name="adj1" fmla="val -23636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7FF2B551-9EC9-4E47-8B78-56A48B746E22}"/>
              </a:ext>
            </a:extLst>
          </p:cNvPr>
          <p:cNvCxnSpPr>
            <a:stCxn id="58" idx="2"/>
            <a:endCxn id="7" idx="1"/>
          </p:cNvCxnSpPr>
          <p:nvPr/>
        </p:nvCxnSpPr>
        <p:spPr>
          <a:xfrm rot="10800000" flipH="1" flipV="1">
            <a:off x="3251125" y="1896168"/>
            <a:ext cx="67961" cy="2679049"/>
          </a:xfrm>
          <a:prstGeom prst="bentConnector3">
            <a:avLst>
              <a:gd name="adj1" fmla="val -23636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222E5456-49B0-4D6D-9F3D-971E8FFAB676}"/>
              </a:ext>
            </a:extLst>
          </p:cNvPr>
          <p:cNvCxnSpPr>
            <a:stCxn id="58" idx="2"/>
            <a:endCxn id="82" idx="1"/>
          </p:cNvCxnSpPr>
          <p:nvPr/>
        </p:nvCxnSpPr>
        <p:spPr>
          <a:xfrm rot="10800000" flipH="1" flipV="1">
            <a:off x="3251125" y="1896169"/>
            <a:ext cx="75857" cy="3854622"/>
          </a:xfrm>
          <a:prstGeom prst="bentConnector3">
            <a:avLst>
              <a:gd name="adj1" fmla="val -20963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4E121EF-B50D-4E26-960E-B4C918E7338E}"/>
              </a:ext>
            </a:extLst>
          </p:cNvPr>
          <p:cNvSpPr/>
          <p:nvPr/>
        </p:nvSpPr>
        <p:spPr>
          <a:xfrm>
            <a:off x="224992" y="4044475"/>
            <a:ext cx="25225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EE1-1.4.1 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bypass DCT for BS, QP and IPB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EE1-1.4.2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Additionally combine </a:t>
            </a:r>
            <a:r>
              <a:rPr lang="en-US" sz="14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QPslice</a:t>
            </a:r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&amp; </a:t>
            </a:r>
            <a:r>
              <a:rPr lang="en-US" sz="14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QPbase</a:t>
            </a:r>
            <a:endParaRPr lang="LID4096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CB4503-26FC-4330-A27C-CA2DF4F04258}"/>
              </a:ext>
            </a:extLst>
          </p:cNvPr>
          <p:cNvSpPr/>
          <p:nvPr/>
        </p:nvSpPr>
        <p:spPr>
          <a:xfrm>
            <a:off x="578497" y="5886750"/>
            <a:ext cx="1747229" cy="48278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7030A0"/>
                </a:solidFill>
              </a:rPr>
              <a:t>No complete results provided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5598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EE1-1.5.1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954233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98235FA-A3E1-4D55-BCF6-BE9D78F4F7C4}"/>
              </a:ext>
            </a:extLst>
          </p:cNvPr>
          <p:cNvSpPr txBox="1"/>
          <p:nvPr/>
        </p:nvSpPr>
        <p:spPr>
          <a:xfrm>
            <a:off x="7691520" y="178408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125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1AADBF-BE04-4AF5-9B8A-1E0A42D06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796" y="4751299"/>
            <a:ext cx="6122780" cy="209708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A39A94B-AA47-4611-A07A-4C8DB44DD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865171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D210B86-BA9F-41E7-84D1-187034E07A31}"/>
              </a:ext>
            </a:extLst>
          </p:cNvPr>
          <p:cNvSpPr txBox="1"/>
          <p:nvPr/>
        </p:nvSpPr>
        <p:spPr>
          <a:xfrm>
            <a:off x="137735" y="4143364"/>
            <a:ext cx="3042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15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(1/2)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75" y="1825625"/>
            <a:ext cx="10964778" cy="435133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EE1-1: LOP and VLOP in-loop filter </a:t>
            </a:r>
            <a:endParaRPr lang="en-DE" dirty="0"/>
          </a:p>
          <a:p>
            <a:pPr lvl="1"/>
            <a:r>
              <a:rPr lang="en-US" dirty="0"/>
              <a:t>EE1-1.1 – </a:t>
            </a:r>
            <a:r>
              <a:rPr lang="en-CA" dirty="0"/>
              <a:t>Partial Convolution and Over-Parameterization </a:t>
            </a:r>
            <a:endParaRPr lang="en-DE" dirty="0"/>
          </a:p>
          <a:p>
            <a:pPr lvl="2"/>
            <a:r>
              <a:rPr lang="en-US" sz="2800" dirty="0"/>
              <a:t>Report: </a:t>
            </a:r>
            <a:r>
              <a:rPr lang="en-US" u="sng" dirty="0">
                <a:hlinkClick r:id="rId2"/>
              </a:rPr>
              <a:t>JVET-AJ0080</a:t>
            </a:r>
            <a:r>
              <a:rPr lang="en-US" u="sng" dirty="0"/>
              <a:t>, </a:t>
            </a:r>
            <a:r>
              <a:rPr lang="en-US" sz="2800" dirty="0"/>
              <a:t>cross-check: </a:t>
            </a:r>
            <a:r>
              <a:rPr lang="en-US" u="sng" dirty="0">
                <a:hlinkClick r:id="rId3"/>
              </a:rPr>
              <a:t>JVET-AJ0150</a:t>
            </a:r>
            <a:endParaRPr lang="en-DE" sz="2800" dirty="0"/>
          </a:p>
          <a:p>
            <a:pPr lvl="1"/>
            <a:r>
              <a:rPr lang="en-US" dirty="0"/>
              <a:t>EE1-1.2 – </a:t>
            </a:r>
            <a:r>
              <a:rPr lang="en-CA" dirty="0"/>
              <a:t>LOP with residual groups and Attention</a:t>
            </a:r>
            <a:endParaRPr lang="en-DE" dirty="0"/>
          </a:p>
          <a:p>
            <a:pPr lvl="2" fontAlgn="base" hangingPunct="0"/>
            <a:r>
              <a:rPr lang="en-US" sz="2800" dirty="0"/>
              <a:t>Report:</a:t>
            </a:r>
            <a:r>
              <a:rPr lang="en-US" u="sng" dirty="0">
                <a:hlinkClick r:id="rId4"/>
              </a:rPr>
              <a:t>JVET-AJ0165</a:t>
            </a:r>
            <a:r>
              <a:rPr lang="en-US" sz="2800" dirty="0"/>
              <a:t>, cross-check </a:t>
            </a:r>
            <a:r>
              <a:rPr lang="en-US" u="sng" dirty="0">
                <a:hlinkClick r:id="rId5"/>
              </a:rPr>
              <a:t>JVET-AJ0327</a:t>
            </a:r>
            <a:endParaRPr lang="en-DE" sz="2800" dirty="0"/>
          </a:p>
          <a:p>
            <a:pPr lvl="1" fontAlgn="base" hangingPunct="0"/>
            <a:r>
              <a:rPr lang="en-US" dirty="0"/>
              <a:t>EE-1.3 - NN in-loop filters using early cropping </a:t>
            </a:r>
            <a:endParaRPr lang="en-DE" dirty="0"/>
          </a:p>
          <a:p>
            <a:pPr lvl="2" fontAlgn="base" hangingPunct="0"/>
            <a:r>
              <a:rPr lang="en-US" dirty="0"/>
              <a:t>Report: </a:t>
            </a:r>
            <a:r>
              <a:rPr lang="en-US" sz="1600" u="sng" dirty="0">
                <a:hlinkClick r:id="rId6"/>
              </a:rPr>
              <a:t>JVET-AJ0054</a:t>
            </a:r>
            <a:r>
              <a:rPr lang="en-US" dirty="0"/>
              <a:t>, cross-check: </a:t>
            </a:r>
            <a:r>
              <a:rPr lang="en-US" sz="1600" u="sng" dirty="0">
                <a:hlinkClick r:id="rId7"/>
              </a:rPr>
              <a:t>JVET-AJ0133</a:t>
            </a:r>
            <a:endParaRPr lang="en-DE" dirty="0"/>
          </a:p>
          <a:p>
            <a:pPr lvl="1" fontAlgn="base" hangingPunct="0"/>
            <a:r>
              <a:rPr lang="en-US" dirty="0"/>
              <a:t>EE-1.4 – Reduced complexity input feature extraction for LOP &amp; VLOP </a:t>
            </a:r>
            <a:endParaRPr lang="en-DE" dirty="0"/>
          </a:p>
          <a:p>
            <a:pPr lvl="2"/>
            <a:r>
              <a:rPr lang="en-US" sz="2800" dirty="0"/>
              <a:t>Report: </a:t>
            </a:r>
            <a:r>
              <a:rPr lang="en-US" u="sng" dirty="0">
                <a:hlinkClick r:id="rId8"/>
              </a:rPr>
              <a:t>JVET-AJ0066</a:t>
            </a:r>
            <a:r>
              <a:rPr lang="en-US" sz="2800" dirty="0"/>
              <a:t> cross-check:</a:t>
            </a:r>
            <a:r>
              <a:rPr lang="en-US" u="sng" dirty="0"/>
              <a:t> </a:t>
            </a:r>
            <a:r>
              <a:rPr lang="en-US" u="sng" dirty="0">
                <a:hlinkClick r:id="rId9"/>
              </a:rPr>
              <a:t>JVET-AJ0163</a:t>
            </a:r>
            <a:endParaRPr lang="en-DE" sz="2800" dirty="0"/>
          </a:p>
          <a:p>
            <a:pPr lvl="1" fontAlgn="base" hangingPunct="0"/>
            <a:r>
              <a:rPr lang="en-US" dirty="0"/>
              <a:t>EE-1.5 - Multiscale blocks in LOP3 and VLOP2 filter</a:t>
            </a:r>
            <a:endParaRPr lang="en-DE" dirty="0"/>
          </a:p>
          <a:p>
            <a:pPr lvl="2"/>
            <a:r>
              <a:rPr lang="en-US" sz="2800" dirty="0"/>
              <a:t>Report:</a:t>
            </a:r>
            <a:r>
              <a:rPr lang="en-US" u="sng" dirty="0"/>
              <a:t> </a:t>
            </a:r>
            <a:r>
              <a:rPr lang="en-US" u="sng" dirty="0">
                <a:hlinkClick r:id="rId10"/>
              </a:rPr>
              <a:t>JVET-AJ0182</a:t>
            </a:r>
            <a:r>
              <a:rPr lang="en-US" sz="2800" dirty="0"/>
              <a:t> cross-check:</a:t>
            </a:r>
            <a:r>
              <a:rPr lang="en-US" u="sng" dirty="0"/>
              <a:t> </a:t>
            </a:r>
            <a:r>
              <a:rPr lang="en-US" u="sng" dirty="0">
                <a:hlinkClick r:id="rId11"/>
              </a:rPr>
              <a:t>JVET-AJ0206</a:t>
            </a:r>
            <a:endParaRPr lang="en-DE" sz="2800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EE1-1.5.2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/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4BC95C-8C4A-4543-841B-1D999869A01E}"/>
              </a:ext>
            </a:extLst>
          </p:cNvPr>
          <p:cNvSpPr txBox="1"/>
          <p:nvPr/>
        </p:nvSpPr>
        <p:spPr>
          <a:xfrm>
            <a:off x="7882651" y="1753114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145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129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83D84A-3BA5-4327-A9BF-E4FE4E4FE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341" y="4788371"/>
            <a:ext cx="6865597" cy="175795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A800C25-F54A-46C1-B58D-67688BCB0D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136818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-2.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3.2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1B5F3A4-6FE7-4D32-956B-52BCBDB11C05}"/>
              </a:ext>
            </a:extLst>
          </p:cNvPr>
          <p:cNvSpPr txBox="1"/>
          <p:nvPr/>
        </p:nvSpPr>
        <p:spPr>
          <a:xfrm>
            <a:off x="137735" y="4143364"/>
            <a:ext cx="3042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963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EE1-1.5.3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/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6B7109D-7CFA-4216-B63C-2FC0324123A1}"/>
              </a:ext>
            </a:extLst>
          </p:cNvPr>
          <p:cNvSpPr txBox="1"/>
          <p:nvPr/>
        </p:nvSpPr>
        <p:spPr>
          <a:xfrm>
            <a:off x="7932186" y="1780064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27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1AADBF-BE04-4AF5-9B8A-1E0A42D06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796" y="4751299"/>
            <a:ext cx="6122780" cy="209708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074BCFA-2CB5-4C48-AFA2-E8CDB0E074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734890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863B38D-5D59-44C3-A5AF-0AD3F7C20489}"/>
              </a:ext>
            </a:extLst>
          </p:cNvPr>
          <p:cNvSpPr txBox="1"/>
          <p:nvPr/>
        </p:nvSpPr>
        <p:spPr>
          <a:xfrm>
            <a:off x="137735" y="4143364"/>
            <a:ext cx="3165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39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EE1-1.5.1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/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583DB95-EEA5-44A0-8867-5A6C6BEE5AC6}"/>
              </a:ext>
            </a:extLst>
          </p:cNvPr>
          <p:cNvSpPr txBox="1"/>
          <p:nvPr/>
        </p:nvSpPr>
        <p:spPr>
          <a:xfrm>
            <a:off x="7743764" y="1713479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39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83D84A-3BA5-4327-A9BF-E4FE4E4FE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341" y="4788371"/>
            <a:ext cx="6865597" cy="175795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0E31B5C-3995-4F8E-A32C-BE53BDC2BD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619975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EA463C50-C2D2-4C5A-979B-CA6D590FE2F2}"/>
              </a:ext>
            </a:extLst>
          </p:cNvPr>
          <p:cNvSpPr txBox="1"/>
          <p:nvPr/>
        </p:nvSpPr>
        <p:spPr>
          <a:xfrm>
            <a:off x="137735" y="4143364"/>
            <a:ext cx="3165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653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EE1-2: HOP in-loop filter </a:t>
            </a:r>
            <a:endParaRPr lang="en-DE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008212"/>
              </p:ext>
            </p:extLst>
          </p:nvPr>
        </p:nvGraphicFramePr>
        <p:xfrm>
          <a:off x="402657" y="1487488"/>
          <a:ext cx="10681898" cy="1131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4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180904071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02055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Param,M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NNVC10-HOP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JVET-AJ0166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JVET-AJ0124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1DFFBAE-E663-431A-A465-4172D0FB91BD}"/>
              </a:ext>
            </a:extLst>
          </p:cNvPr>
          <p:cNvSpPr/>
          <p:nvPr/>
        </p:nvSpPr>
        <p:spPr>
          <a:xfrm>
            <a:off x="838200" y="5260390"/>
            <a:ext cx="110896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EE1-2.1 – Attention block with transformers</a:t>
            </a:r>
            <a:r>
              <a:rPr lang="en-DE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strike="sngStrik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EE1-2.2 – Block-size invariant implementation of HOP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EE1-2.3 – Block based QP information in NN loop filters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</a:t>
            </a:r>
            <a:r>
              <a:rPr lang="fr-FR" sz="1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InterDigital</a:t>
            </a:r>
            <a:r>
              <a:rPr lang="fr-FR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</a:t>
            </a:r>
            <a:endParaRPr lang="en-DE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9F813F8-490B-4ED8-84DB-BC457ED1E6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045281"/>
              </p:ext>
            </p:extLst>
          </p:nvPr>
        </p:nvGraphicFramePr>
        <p:xfrm>
          <a:off x="1042735" y="3412511"/>
          <a:ext cx="7473458" cy="1146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5917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621644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86721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782294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782294">
                  <a:extLst>
                    <a:ext uri="{9D8B030D-6E8A-4147-A177-3AD203B41FA5}">
                      <a16:colId xmlns:a16="http://schemas.microsoft.com/office/drawing/2014/main" val="1069184989"/>
                    </a:ext>
                  </a:extLst>
                </a:gridCol>
                <a:gridCol w="782294">
                  <a:extLst>
                    <a:ext uri="{9D8B030D-6E8A-4147-A177-3AD203B41FA5}">
                      <a16:colId xmlns:a16="http://schemas.microsoft.com/office/drawing/2014/main" val="2601682955"/>
                    </a:ext>
                  </a:extLst>
                </a:gridCol>
                <a:gridCol w="782294">
                  <a:extLst>
                    <a:ext uri="{9D8B030D-6E8A-4147-A177-3AD203B41FA5}">
                      <a16:colId xmlns:a16="http://schemas.microsoft.com/office/drawing/2014/main" val="260401037"/>
                    </a:ext>
                  </a:extLst>
                </a:gridCol>
              </a:tblGrid>
              <a:tr h="409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141824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141824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HOP3 (avg QP) vs HOP3 (slice)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2.0%</a:t>
                      </a: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2.4%</a:t>
                      </a: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11250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HOP3 block QP(retrained) vs HOP3 (slice)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</a:t>
                      </a:r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</a:t>
                      </a:r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  <a:tr h="141824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HOP5 (avg QP) vs HOP5 (slice)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  <a:endParaRPr lang="en-DE" sz="1200" b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781676"/>
                  </a:ext>
                </a:extLst>
              </a:tr>
              <a:tr h="92082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HOP5 block QP(retrained) vs HOP5 (slice)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</a:t>
                      </a:r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0.5</a:t>
                      </a:r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0.4</a:t>
                      </a:r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0.4%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677731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68F4D8B-C8FF-42B7-9664-7233F3C6693E}"/>
              </a:ext>
            </a:extLst>
          </p:cNvPr>
          <p:cNvSpPr/>
          <p:nvPr/>
        </p:nvSpPr>
        <p:spPr>
          <a:xfrm>
            <a:off x="402657" y="3059668"/>
            <a:ext cx="471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“--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AdaptiveQP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aqr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12 --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MaxCuDQPSubdiv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=2”</a:t>
            </a:r>
            <a:endParaRPr lang="en-D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029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9403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2132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5859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5859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5859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5859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5859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3609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3609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3609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3609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3609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1506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1506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1506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1506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1506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9403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4840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20165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20939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20939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20939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20165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8836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8836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8836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8836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8836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5812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5812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5812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5812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5812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1063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6500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1706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3463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8174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3030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9255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5596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3979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9902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2651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2315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8285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9725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30094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5450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3072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3741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7873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10586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2812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6264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5956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70609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2566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9189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6863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9189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6428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8642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5237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6295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1937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5237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3999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9446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5268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7283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highlight>
                  <a:srgbClr val="FFFF00"/>
                </a:highlight>
                <a:latin typeface="Calibri" panose="020F0502020204030204"/>
              </a:rPr>
              <a:t>23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3900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5965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3714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1612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20271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8942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5918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1969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9760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2134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50491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6580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7541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6667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4410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4047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7784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7616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90612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909259"/>
              </p:ext>
            </p:extLst>
          </p:nvPr>
        </p:nvGraphicFramePr>
        <p:xfrm>
          <a:off x="4040633" y="604943"/>
          <a:ext cx="2483154" cy="487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6199E84-B289-4CCE-A025-81311CA9FA46}"/>
              </a:ext>
            </a:extLst>
          </p:cNvPr>
          <p:cNvSpPr txBox="1"/>
          <p:nvPr/>
        </p:nvSpPr>
        <p:spPr>
          <a:xfrm>
            <a:off x="86109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</a:t>
            </a:r>
            <a:r>
              <a:rPr lang="en-AU" sz="14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8</a:t>
            </a:r>
            <a:endParaRPr lang="en-US" sz="1400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8E054F6-92BD-4BC0-B1E3-3E8C704EA7F3}"/>
              </a:ext>
            </a:extLst>
          </p:cNvPr>
          <p:cNvSpPr txBox="1"/>
          <p:nvPr/>
        </p:nvSpPr>
        <p:spPr>
          <a:xfrm rot="16200000">
            <a:off x="-2953932" y="2717058"/>
            <a:ext cx="7032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HOP in NNVC-10</a:t>
            </a:r>
            <a:endParaRPr lang="en-DE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6475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HOP architecture - 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C30EE2B-9DE5-DD22-6752-720F79842860}"/>
              </a:ext>
            </a:extLst>
          </p:cNvPr>
          <p:cNvSpPr/>
          <p:nvPr/>
        </p:nvSpPr>
        <p:spPr>
          <a:xfrm>
            <a:off x="9774794" y="3727173"/>
            <a:ext cx="156619" cy="1404983"/>
          </a:xfrm>
          <a:prstGeom prst="downArrow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C6459A-6399-B314-02D6-9C5A63069FAB}"/>
              </a:ext>
            </a:extLst>
          </p:cNvPr>
          <p:cNvSpPr/>
          <p:nvPr/>
        </p:nvSpPr>
        <p:spPr>
          <a:xfrm>
            <a:off x="4675853" y="4241445"/>
            <a:ext cx="506843" cy="12324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7F388D-1276-A2EE-7170-7E8E9BCBDE39}"/>
              </a:ext>
            </a:extLst>
          </p:cNvPr>
          <p:cNvSpPr/>
          <p:nvPr/>
        </p:nvSpPr>
        <p:spPr>
          <a:xfrm>
            <a:off x="3720793" y="4945444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60ECB0-1BDF-5808-C60E-9BA5D5853AB0}"/>
              </a:ext>
            </a:extLst>
          </p:cNvPr>
          <p:cNvSpPr/>
          <p:nvPr/>
        </p:nvSpPr>
        <p:spPr>
          <a:xfrm>
            <a:off x="7364843" y="5179623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24A9B-BA39-266D-427E-80362B855299}"/>
              </a:ext>
            </a:extLst>
          </p:cNvPr>
          <p:cNvSpPr/>
          <p:nvPr/>
        </p:nvSpPr>
        <p:spPr>
          <a:xfrm>
            <a:off x="4719311" y="5620165"/>
            <a:ext cx="506843" cy="11895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3" name="Elbow Connector 148">
            <a:extLst>
              <a:ext uri="{FF2B5EF4-FFF2-40B4-BE49-F238E27FC236}">
                <a16:creationId xmlns:a16="http://schemas.microsoft.com/office/drawing/2014/main" id="{E6F9BE76-3436-9BF9-AC68-0E3427E97750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4102258" y="5409307"/>
            <a:ext cx="617053" cy="805639"/>
          </a:xfrm>
          <a:prstGeom prst="bentConnector3">
            <a:avLst>
              <a:gd name="adj1" fmla="val 4527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4" name="Elbow Connector 149">
            <a:extLst>
              <a:ext uri="{FF2B5EF4-FFF2-40B4-BE49-F238E27FC236}">
                <a16:creationId xmlns:a16="http://schemas.microsoft.com/office/drawing/2014/main" id="{877A964E-12D5-734C-FF93-F22264A650D7}"/>
              </a:ext>
            </a:extLst>
          </p:cNvPr>
          <p:cNvCxnSpPr>
            <a:stCxn id="42" idx="3"/>
            <a:endCxn id="41" idx="1"/>
          </p:cNvCxnSpPr>
          <p:nvPr/>
        </p:nvCxnSpPr>
        <p:spPr>
          <a:xfrm flipV="1">
            <a:off x="5226154" y="5835250"/>
            <a:ext cx="2138689" cy="379696"/>
          </a:xfrm>
          <a:prstGeom prst="bentConnector3">
            <a:avLst>
              <a:gd name="adj1" fmla="val 48688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Elbow Connector 155">
            <a:extLst>
              <a:ext uri="{FF2B5EF4-FFF2-40B4-BE49-F238E27FC236}">
                <a16:creationId xmlns:a16="http://schemas.microsoft.com/office/drawing/2014/main" id="{D4A933F8-37AA-B170-EA95-5F1008118999}"/>
              </a:ext>
            </a:extLst>
          </p:cNvPr>
          <p:cNvCxnSpPr>
            <a:stCxn id="40" idx="3"/>
            <a:endCxn id="39" idx="1"/>
          </p:cNvCxnSpPr>
          <p:nvPr/>
        </p:nvCxnSpPr>
        <p:spPr>
          <a:xfrm flipV="1">
            <a:off x="4102258" y="4857667"/>
            <a:ext cx="573595" cy="551640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6" name="Elbow Connector 160">
            <a:extLst>
              <a:ext uri="{FF2B5EF4-FFF2-40B4-BE49-F238E27FC236}">
                <a16:creationId xmlns:a16="http://schemas.microsoft.com/office/drawing/2014/main" id="{BD153B62-D6F7-ED3E-06F9-8BE655CF9151}"/>
              </a:ext>
            </a:extLst>
          </p:cNvPr>
          <p:cNvCxnSpPr>
            <a:stCxn id="39" idx="3"/>
            <a:endCxn id="41" idx="1"/>
          </p:cNvCxnSpPr>
          <p:nvPr/>
        </p:nvCxnSpPr>
        <p:spPr>
          <a:xfrm>
            <a:off x="5182696" y="4857667"/>
            <a:ext cx="2182147" cy="97758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D4F6689-9C79-1EFD-E6C6-F53E5DD8F6A6}"/>
              </a:ext>
            </a:extLst>
          </p:cNvPr>
          <p:cNvSpPr/>
          <p:nvPr/>
        </p:nvSpPr>
        <p:spPr>
          <a:xfrm>
            <a:off x="5437273" y="4277438"/>
            <a:ext cx="506843" cy="118239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4C808B-8536-608D-77AD-C60318F62D8E}"/>
              </a:ext>
            </a:extLst>
          </p:cNvPr>
          <p:cNvCxnSpPr>
            <a:cxnSpLocks/>
            <a:stCxn id="41" idx="3"/>
            <a:endCxn id="54" idx="1"/>
          </p:cNvCxnSpPr>
          <p:nvPr/>
        </p:nvCxnSpPr>
        <p:spPr>
          <a:xfrm flipV="1">
            <a:off x="7871686" y="5818861"/>
            <a:ext cx="2959581" cy="16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7AC6CE18-C1AA-8D94-3D76-05050BD084DB}"/>
              </a:ext>
            </a:extLst>
          </p:cNvPr>
          <p:cNvSpPr/>
          <p:nvPr/>
        </p:nvSpPr>
        <p:spPr>
          <a:xfrm>
            <a:off x="8216692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D771DD-4329-4D87-A808-B0981C179510}"/>
              </a:ext>
            </a:extLst>
          </p:cNvPr>
          <p:cNvSpPr/>
          <p:nvPr/>
        </p:nvSpPr>
        <p:spPr>
          <a:xfrm>
            <a:off x="8891269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3C10CBC-2E92-6F53-F6BF-79483CBF534E}"/>
              </a:ext>
            </a:extLst>
          </p:cNvPr>
          <p:cNvSpPr/>
          <p:nvPr/>
        </p:nvSpPr>
        <p:spPr>
          <a:xfrm>
            <a:off x="6431663" y="5231241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C714FB-3CE6-B491-C86C-4F7BF6C731B8}"/>
              </a:ext>
            </a:extLst>
          </p:cNvPr>
          <p:cNvSpPr/>
          <p:nvPr/>
        </p:nvSpPr>
        <p:spPr>
          <a:xfrm>
            <a:off x="4279699" y="4067161"/>
            <a:ext cx="6026577" cy="2742566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B49F5-262A-0233-D6C2-2D1BCFBFA564}"/>
              </a:ext>
            </a:extLst>
          </p:cNvPr>
          <p:cNvSpPr/>
          <p:nvPr/>
        </p:nvSpPr>
        <p:spPr>
          <a:xfrm>
            <a:off x="7041458" y="4373118"/>
            <a:ext cx="164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6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42D3CE-74FB-F0E3-C9FD-73B825298BD1}"/>
              </a:ext>
            </a:extLst>
          </p:cNvPr>
          <p:cNvSpPr/>
          <p:nvPr/>
        </p:nvSpPr>
        <p:spPr>
          <a:xfrm>
            <a:off x="10831267" y="5354998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56" name="Flowchart: Or 55">
            <a:extLst>
              <a:ext uri="{FF2B5EF4-FFF2-40B4-BE49-F238E27FC236}">
                <a16:creationId xmlns:a16="http://schemas.microsoft.com/office/drawing/2014/main" id="{849FC18A-CDFE-824E-FF7C-FAC90635E14C}"/>
              </a:ext>
            </a:extLst>
          </p:cNvPr>
          <p:cNvSpPr/>
          <p:nvPr/>
        </p:nvSpPr>
        <p:spPr>
          <a:xfrm>
            <a:off x="10439762" y="5690964"/>
            <a:ext cx="266971" cy="255792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01FA99D-0490-9EF0-AE3B-B0B96784038E}"/>
              </a:ext>
            </a:extLst>
          </p:cNvPr>
          <p:cNvCxnSpPr>
            <a:cxnSpLocks/>
            <a:stCxn id="40" idx="0"/>
            <a:endCxn id="56" idx="0"/>
          </p:cNvCxnSpPr>
          <p:nvPr/>
        </p:nvCxnSpPr>
        <p:spPr>
          <a:xfrm rot="16200000" flipH="1">
            <a:off x="6869627" y="1987343"/>
            <a:ext cx="745520" cy="6661722"/>
          </a:xfrm>
          <a:prstGeom prst="bentConnector3">
            <a:avLst>
              <a:gd name="adj1" fmla="val -11280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F9A24608-B954-E8B9-69CD-6B02677C8E4A}"/>
              </a:ext>
            </a:extLst>
          </p:cNvPr>
          <p:cNvSpPr/>
          <p:nvPr/>
        </p:nvSpPr>
        <p:spPr>
          <a:xfrm>
            <a:off x="9595827" y="5156499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88273BC-B83A-5CE4-EDCE-4D17EA771BA8}"/>
              </a:ext>
            </a:extLst>
          </p:cNvPr>
          <p:cNvSpPr txBox="1"/>
          <p:nvPr/>
        </p:nvSpPr>
        <p:spPr>
          <a:xfrm rot="10800000">
            <a:off x="4396285" y="5196588"/>
            <a:ext cx="461665" cy="20133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srgbClr val="0070C0"/>
                </a:solidFill>
                <a:latin typeface="Calibri" panose="020F0502020204030204"/>
              </a:rPr>
              <a:t>g</a:t>
            </a:r>
            <a:endParaRPr lang="en-US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87F00E-0668-F774-044D-045ADD4CDD5F}"/>
              </a:ext>
            </a:extLst>
          </p:cNvPr>
          <p:cNvSpPr txBox="1"/>
          <p:nvPr/>
        </p:nvSpPr>
        <p:spPr>
          <a:xfrm rot="10800000">
            <a:off x="7949285" y="6237039"/>
            <a:ext cx="461665" cy="20133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srgbClr val="0070C0"/>
                </a:solidFill>
                <a:latin typeface="Calibri" panose="020F0502020204030204"/>
              </a:rPr>
              <a:t>g</a:t>
            </a:r>
            <a:endParaRPr lang="en-US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61" name="Arrow: Curved Up 60">
            <a:extLst>
              <a:ext uri="{FF2B5EF4-FFF2-40B4-BE49-F238E27FC236}">
                <a16:creationId xmlns:a16="http://schemas.microsoft.com/office/drawing/2014/main" id="{A1BEDB04-B43D-D392-EE35-9CDAC83A8425}"/>
              </a:ext>
            </a:extLst>
          </p:cNvPr>
          <p:cNvSpPr/>
          <p:nvPr/>
        </p:nvSpPr>
        <p:spPr>
          <a:xfrm>
            <a:off x="4903700" y="540496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rrow: Curved Up 61">
            <a:extLst>
              <a:ext uri="{FF2B5EF4-FFF2-40B4-BE49-F238E27FC236}">
                <a16:creationId xmlns:a16="http://schemas.microsoft.com/office/drawing/2014/main" id="{7CBD995F-1A21-4F59-A44F-99BD01935521}"/>
              </a:ext>
            </a:extLst>
          </p:cNvPr>
          <p:cNvSpPr/>
          <p:nvPr/>
        </p:nvSpPr>
        <p:spPr>
          <a:xfrm rot="10800000">
            <a:off x="4902246" y="408268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36EA8B18-172F-3FBE-C78C-55DBEB16DF2F}"/>
              </a:ext>
            </a:extLst>
          </p:cNvPr>
          <p:cNvSpPr/>
          <p:nvPr/>
        </p:nvSpPr>
        <p:spPr>
          <a:xfrm>
            <a:off x="8419088" y="6473186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AE95CE36-9011-750F-EE29-69E8B61C5135}"/>
              </a:ext>
            </a:extLst>
          </p:cNvPr>
          <p:cNvSpPr/>
          <p:nvPr/>
        </p:nvSpPr>
        <p:spPr>
          <a:xfrm rot="10800000">
            <a:off x="8402309" y="4950254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EE1-2.2 </a:t>
            </a:r>
            <a:r>
              <a:rPr lang="en-US" dirty="0"/>
              <a:t>Block-size invariant implementation of HOP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628925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2321148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2730"/>
              </p:ext>
            </p:extLst>
          </p:nvPr>
        </p:nvGraphicFramePr>
        <p:xfrm>
          <a:off x="501879" y="2389712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E1-2.2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rgbClr val="0070C0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5BF2ADA-29C7-4C5F-A154-15CB7474A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359307"/>
              </p:ext>
            </p:extLst>
          </p:nvPr>
        </p:nvGraphicFramePr>
        <p:xfrm>
          <a:off x="103246" y="5864201"/>
          <a:ext cx="3425128" cy="708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300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96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7A0965D-FB76-4BF9-993D-15AA6628BBC2}"/>
              </a:ext>
            </a:extLst>
          </p:cNvPr>
          <p:cNvSpPr txBox="1"/>
          <p:nvPr/>
        </p:nvSpPr>
        <p:spPr>
          <a:xfrm>
            <a:off x="0" y="5419744"/>
            <a:ext cx="3073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(HOP)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0AAAC81-CF94-42E4-853C-455A01BBC17F}"/>
                  </a:ext>
                </a:extLst>
              </p:cNvPr>
              <p:cNvSpPr/>
              <p:nvPr/>
            </p:nvSpPr>
            <p:spPr>
              <a:xfrm>
                <a:off x="3686385" y="3760837"/>
                <a:ext cx="8402369" cy="306176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AU" sz="2000" dirty="0">
                    <a:solidFill>
                      <a:schemeClr val="tx1"/>
                    </a:solidFill>
                    <a:latin typeface="Microsoft Sans Serif"/>
                    <a:cs typeface="Microsoft Sans Serif" panose="020B0604020202020204" pitchFamily="34" charset="0"/>
                  </a:rPr>
                  <a:t>Attention Map</a:t>
                </a:r>
              </a:p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sz="2000" dirty="0">
                  <a:solidFill>
                    <a:schemeClr val="tx1"/>
                  </a:solidFill>
                  <a:latin typeface="Microsoft Sans Serif"/>
                  <a:cs typeface="Microsoft Sans Serif" panose="020B0604020202020204" pitchFamily="34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CA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x,y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sup>
                      <m:e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d>
                          <m:dPr>
                            <m:ctrlPr>
                              <a:rPr lang="en-CA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𝐪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CA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CA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𝑻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</m:d>
                        <m:r>
                          <a:rPr lang="en-A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//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h𝑒𝑎𝑑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lang="en-CA">
                            <a:solidFill>
                              <a:schemeClr val="tx1"/>
                            </a:solidFill>
                          </a:rPr>
                          <m:t>and</m:t>
                        </m:r>
                        <m:r>
                          <m:rPr>
                            <m:nor/>
                          </m:rPr>
                          <a:rPr lang="en-CA">
                            <a:solidFill>
                              <a:schemeClr val="tx1"/>
                            </a:solidFill>
                          </a:rPr>
                          <m:t> 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//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h𝑒𝑎𝑑</m:t>
                        </m:r>
                      </m:e>
                    </m:nary>
                  </m:oMath>
                </a14:m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dirty="0">
                  <a:solidFill>
                    <a:schemeClr val="tx1"/>
                  </a:solidFill>
                  <a:latin typeface="Microsoft Sans Serif"/>
                  <a:cs typeface="Microsoft Sans Serif" panose="020B0604020202020204" pitchFamily="34" charset="0"/>
                </a:endParaRPr>
              </a:p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AU" u="sng" dirty="0">
                    <a:solidFill>
                      <a:schemeClr val="tx1"/>
                    </a:solidFill>
                    <a:latin typeface="Microsoft Sans Serif"/>
                    <a:cs typeface="Microsoft Sans Serif" panose="020B0604020202020204" pitchFamily="34" charset="0"/>
                  </a:rPr>
                  <a:t>Attention Map proposed</a:t>
                </a:r>
                <a:endParaRPr lang="en-US" u="sng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=</a:t>
                </a:r>
                <a:r>
                  <a:rPr lang="en-CA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&gt;&gt;2 if  h*w&gt;72x72</a:t>
                </a: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CA" sz="2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x,y</a:t>
                </a:r>
                <a:r>
                  <a:rPr lang="en-CA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sup>
                      <m:e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d>
                          <m:dPr>
                            <m:ctrlPr>
                              <a:rPr lang="en-CA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𝐪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CA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CA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𝑻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en-US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AU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≫</m:t>
                            </m:r>
                            <m:r>
                              <a:rPr lang="en-AU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AU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r>
                  <a:rPr lang="en-CA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//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h𝑒𝑎𝑑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CA" sz="2000">
                        <a:solidFill>
                          <a:schemeClr val="tx1"/>
                        </a:solidFill>
                      </a:rPr>
                      <m:t>and</m:t>
                    </m:r>
                    <m:r>
                      <m:rPr>
                        <m:nor/>
                      </m:rPr>
                      <a:rPr lang="en-CA" sz="2000">
                        <a:solidFill>
                          <a:schemeClr val="tx1"/>
                        </a:solidFill>
                      </a:rPr>
                      <m:t> 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//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h𝑒𝑎𝑑</m:t>
                    </m:r>
                  </m:oMath>
                </a14:m>
                <a:endParaRPr lang="en-CA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Microsoft Sans Serif" panose="020B0604020202020204" pitchFamily="34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/>
                <a:endParaRPr lang="en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0AAAC81-CF94-42E4-853C-455A01BBC1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6385" y="3760837"/>
                <a:ext cx="8402369" cy="3061763"/>
              </a:xfrm>
              <a:prstGeom prst="rect">
                <a:avLst/>
              </a:prstGeom>
              <a:blipFill>
                <a:blip r:embed="rId2"/>
                <a:stretch>
                  <a:fillRect l="-580" t="-3571" b="-4960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F357F037-8ED9-406E-9246-6688FF3E7D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385" y="1574002"/>
            <a:ext cx="7611739" cy="1707356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7A4CBC8-8874-4078-AC56-3EE60E03CFA5}"/>
              </a:ext>
            </a:extLst>
          </p:cNvPr>
          <p:cNvSpPr txBox="1"/>
          <p:nvPr/>
        </p:nvSpPr>
        <p:spPr>
          <a:xfrm>
            <a:off x="8878023" y="2138743"/>
            <a:ext cx="45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endParaRPr 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85806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5057" y="365125"/>
            <a:ext cx="12214497" cy="1325563"/>
          </a:xfrm>
        </p:spPr>
        <p:txBody>
          <a:bodyPr>
            <a:normAutofit/>
          </a:bodyPr>
          <a:lstStyle/>
          <a:p>
            <a:r>
              <a:rPr lang="de-DE" dirty="0"/>
              <a:t>EE1-2.3 </a:t>
            </a:r>
            <a:r>
              <a:rPr lang="en-US" dirty="0"/>
              <a:t>Block based QP information in NN loop filters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093" y="1540943"/>
            <a:ext cx="8173635" cy="4096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97" y="5451475"/>
            <a:ext cx="6121412" cy="1163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628925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2321148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035576"/>
              </p:ext>
            </p:extLst>
          </p:nvPr>
        </p:nvGraphicFramePr>
        <p:xfrm>
          <a:off x="4854423" y="1649278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EE1-2.3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rgbClr val="0070C0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7479D69-2407-4C29-BBB4-81F71789B160}"/>
              </a:ext>
            </a:extLst>
          </p:cNvPr>
          <p:cNvSpPr txBox="1"/>
          <p:nvPr/>
        </p:nvSpPr>
        <p:spPr>
          <a:xfrm>
            <a:off x="157998" y="1971487"/>
            <a:ext cx="27026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Only re-training</a:t>
            </a:r>
          </a:p>
          <a:p>
            <a:r>
              <a:rPr lang="en-US" dirty="0">
                <a:highlight>
                  <a:srgbClr val="FFFF00"/>
                </a:highlight>
              </a:rPr>
              <a:t>With block level QP change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EE1-2.3.1</a:t>
            </a:r>
          </a:p>
          <a:p>
            <a:r>
              <a:rPr lang="en-US" dirty="0">
                <a:highlight>
                  <a:srgbClr val="FFFF00"/>
                </a:highlight>
              </a:rPr>
              <a:t>Test with perceptual QP optimization from VTM , no model change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, feed model with avg QP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EE1-2.3.2</a:t>
            </a:r>
          </a:p>
          <a:p>
            <a:r>
              <a:rPr lang="en-US" dirty="0">
                <a:highlight>
                  <a:srgbClr val="FFFF00"/>
                </a:highlight>
              </a:rPr>
              <a:t>+ retrain model and feed with real block QP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FA203B-2E36-4E22-872A-345ECB8A548D}"/>
              </a:ext>
            </a:extLst>
          </p:cNvPr>
          <p:cNvSpPr txBox="1"/>
          <p:nvPr/>
        </p:nvSpPr>
        <p:spPr>
          <a:xfrm>
            <a:off x="3340845" y="4515633"/>
            <a:ext cx="369332" cy="56122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vert270"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BlockQP</a:t>
            </a:r>
            <a:r>
              <a:rPr lang="en-US" sz="1200" dirty="0"/>
              <a:t> </a:t>
            </a:r>
            <a:r>
              <a:rPr lang="en-US" sz="1200" dirty="0">
                <a:sym typeface="Symbol" panose="05050102010706020507" pitchFamily="18" charset="2"/>
              </a:rPr>
              <a:t>1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4914127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EE1-3: NN-inter prediction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11452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EE1-3.1 – RA/LDB Unified Reference Frame Synthesis for VVC Inter Coding </a:t>
            </a:r>
            <a:r>
              <a:rPr lang="de-DE" sz="1400" dirty="0">
                <a:latin typeface="Times New Roman" panose="02020603050405020304" pitchFamily="18" charset="0"/>
                <a:ea typeface="DengXian" panose="02010600030101010101" pitchFamily="2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(Xidian Univ.)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685847"/>
              </p:ext>
            </p:extLst>
          </p:nvPr>
        </p:nvGraphicFramePr>
        <p:xfrm>
          <a:off x="190499" y="1690688"/>
          <a:ext cx="11811001" cy="8486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Low-delay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22193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NNVC-10.0-LOP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748.7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hlinkClick r:id="rId3"/>
                        </a:rPr>
                        <a:t>JVET-AJ0099</a:t>
                      </a:r>
                      <a:endParaRPr lang="en-US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70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EAC0C-84CD-42BB-AA87-8E46CE050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EE1-3.1 – RA/LDB Unified Reference Frame Synthesis for VVC Inter Coding</a:t>
            </a:r>
            <a:endParaRPr lang="en-DE" dirty="0"/>
          </a:p>
        </p:txBody>
      </p:sp>
      <p:pic>
        <p:nvPicPr>
          <p:cNvPr id="6" name="图片 25">
            <a:extLst>
              <a:ext uri="{FF2B5EF4-FFF2-40B4-BE49-F238E27FC236}">
                <a16:creationId xmlns:a16="http://schemas.microsoft.com/office/drawing/2014/main" id="{8618E9FC-0AB9-4352-9CE7-C531F21646E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74" y="1725335"/>
            <a:ext cx="3717235" cy="3290179"/>
          </a:xfrm>
          <a:prstGeom prst="rect">
            <a:avLst/>
          </a:prstGeom>
          <a:noFill/>
        </p:spPr>
      </p:pic>
      <p:pic>
        <p:nvPicPr>
          <p:cNvPr id="7" name="图片 3">
            <a:extLst>
              <a:ext uri="{FF2B5EF4-FFF2-40B4-BE49-F238E27FC236}">
                <a16:creationId xmlns:a16="http://schemas.microsoft.com/office/drawing/2014/main" id="{48332DD3-061E-4F2F-81EA-333B10AC1C8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38918" y="1614552"/>
            <a:ext cx="2105965" cy="1927632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BE9D0B64-E4C9-4C27-9FDF-11BB56E8E8B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747258" y="1601412"/>
            <a:ext cx="3374307" cy="1830221"/>
          </a:xfrm>
          <a:prstGeom prst="rect">
            <a:avLst/>
          </a:prstGeom>
          <a:noFill/>
          <a:ln w="31750">
            <a:noFill/>
          </a:ln>
        </p:spPr>
      </p:pic>
      <p:pic>
        <p:nvPicPr>
          <p:cNvPr id="9" name="图片 32">
            <a:extLst>
              <a:ext uri="{FF2B5EF4-FFF2-40B4-BE49-F238E27FC236}">
                <a16:creationId xmlns:a16="http://schemas.microsoft.com/office/drawing/2014/main" id="{C329751F-20BC-451E-9AEA-8F6AAF5A74B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973" y="1497108"/>
            <a:ext cx="1703545" cy="1927632"/>
          </a:xfrm>
          <a:prstGeom prst="rect">
            <a:avLst/>
          </a:prstGeom>
          <a:noFill/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AA887D-63FD-428B-8CB9-728B5042D3D6}"/>
              </a:ext>
            </a:extLst>
          </p:cNvPr>
          <p:cNvSpPr/>
          <p:nvPr/>
        </p:nvSpPr>
        <p:spPr>
          <a:xfrm>
            <a:off x="8691222" y="1603039"/>
            <a:ext cx="3472719" cy="1830222"/>
          </a:xfrm>
          <a:prstGeom prst="roundRect">
            <a:avLst>
              <a:gd name="adj" fmla="val 5918"/>
            </a:avLst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1C4D491-9287-4D24-9D58-D9A5E598B5C5}"/>
              </a:ext>
            </a:extLst>
          </p:cNvPr>
          <p:cNvSpPr/>
          <p:nvPr/>
        </p:nvSpPr>
        <p:spPr>
          <a:xfrm>
            <a:off x="4575476" y="1617536"/>
            <a:ext cx="2232851" cy="1946049"/>
          </a:xfrm>
          <a:prstGeom prst="roundRect">
            <a:avLst>
              <a:gd name="adj" fmla="val 5918"/>
            </a:avLst>
          </a:prstGeom>
          <a:solidFill>
            <a:srgbClr val="7030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3501F00-1A58-4DE4-973C-0181B5DD54CC}"/>
              </a:ext>
            </a:extLst>
          </p:cNvPr>
          <p:cNvSpPr/>
          <p:nvPr/>
        </p:nvSpPr>
        <p:spPr>
          <a:xfrm>
            <a:off x="6808325" y="1594644"/>
            <a:ext cx="1918575" cy="1946049"/>
          </a:xfrm>
          <a:prstGeom prst="roundRect">
            <a:avLst>
              <a:gd name="adj" fmla="val 5918"/>
            </a:avLst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031A4A5-A68C-4DCE-AC36-DE34A5569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428495"/>
              </p:ext>
            </p:extLst>
          </p:nvPr>
        </p:nvGraphicFramePr>
        <p:xfrm>
          <a:off x="2138655" y="6161522"/>
          <a:ext cx="1947348" cy="430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116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49116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649116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75103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27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E1-3.1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727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1935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36BDA50-97E5-4DAC-944C-98602D13E6D0}"/>
              </a:ext>
            </a:extLst>
          </p:cNvPr>
          <p:cNvSpPr/>
          <p:nvPr/>
        </p:nvSpPr>
        <p:spPr>
          <a:xfrm>
            <a:off x="3965448" y="3915595"/>
            <a:ext cx="73883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EE1-3.1.1: 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Trained on Vimeo-90K triplet (compressed data by VTM-11.0-NNVC-4.0).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EE1-3.1.2: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Trained on Vimeo-90K triplet (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compressed data by VTM-11.0-NNVC-9.0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EE1-3.1.3: Trained on </a:t>
            </a:r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BVI and TVD datasets </a:t>
            </a: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(using compressed data at lower QP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EE1-3.1.4: Trained on </a:t>
            </a: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BVI and TVD datasets (using </a:t>
            </a:r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uncompressed</a:t>
            </a: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 data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EE1-3.1.5: Try to port code into NNVC-10.0 SW.</a:t>
            </a:r>
            <a:endParaRPr lang="en-US" sz="1400" strike="sngStrik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2C8F56-FF10-4550-938C-F40977F27BB9}"/>
              </a:ext>
            </a:extLst>
          </p:cNvPr>
          <p:cNvSpPr/>
          <p:nvPr/>
        </p:nvSpPr>
        <p:spPr>
          <a:xfrm>
            <a:off x="6568479" y="5730953"/>
            <a:ext cx="30893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DengXian" panose="02010600030101010101" pitchFamily="2" charset="-122"/>
              </a:rPr>
              <a:t>Training set Vimeo-90K triplet</a:t>
            </a:r>
          </a:p>
          <a:p>
            <a:r>
              <a:rPr lang="en-CA" dirty="0">
                <a:latin typeface="Times New Roman" panose="02020603050405020304" pitchFamily="18" charset="0"/>
                <a:ea typeface="DengXian" panose="02010600030101010101" pitchFamily="2" charset="-122"/>
              </a:rPr>
              <a:t>No decoding run time reported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65764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(2/2)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72537" cy="435133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EE1-2: HOP in-loop filter</a:t>
            </a:r>
            <a:endParaRPr lang="en-DE" dirty="0"/>
          </a:p>
          <a:p>
            <a:pPr lvl="1"/>
            <a:r>
              <a:rPr lang="en-US" dirty="0"/>
              <a:t>EE1-2.2 – Block-size invariant implementation of HOP</a:t>
            </a:r>
            <a:endParaRPr lang="en-DE" dirty="0"/>
          </a:p>
          <a:p>
            <a:pPr lvl="2" fontAlgn="base" hangingPunct="0"/>
            <a:r>
              <a:rPr lang="en-US" sz="2800" dirty="0"/>
              <a:t>Repor</a:t>
            </a:r>
            <a:r>
              <a:rPr lang="en-US" u="sng" dirty="0"/>
              <a:t>t:</a:t>
            </a:r>
            <a:r>
              <a:rPr lang="en-US" u="sng" dirty="0">
                <a:hlinkClick r:id="rId2"/>
              </a:rPr>
              <a:t>JVET-AJ0166</a:t>
            </a:r>
            <a:r>
              <a:rPr lang="en-US" u="sng" dirty="0"/>
              <a:t> </a:t>
            </a:r>
            <a:r>
              <a:rPr lang="en-US" sz="2800" dirty="0"/>
              <a:t>cross-check: </a:t>
            </a:r>
            <a:r>
              <a:rPr lang="en-US" u="sng" dirty="0">
                <a:hlinkClick r:id="rId3"/>
              </a:rPr>
              <a:t>JVET-AJ0177</a:t>
            </a:r>
            <a:endParaRPr lang="en-DE" sz="2800" dirty="0"/>
          </a:p>
          <a:p>
            <a:pPr lvl="1"/>
            <a:r>
              <a:rPr lang="en-US" dirty="0"/>
              <a:t>EE1-2.3 – Block based QP information in NN loop filters</a:t>
            </a:r>
            <a:endParaRPr lang="en-DE" dirty="0"/>
          </a:p>
          <a:p>
            <a:pPr lvl="2"/>
            <a:r>
              <a:rPr lang="en-US" sz="2800" dirty="0"/>
              <a:t>Report:</a:t>
            </a:r>
            <a:r>
              <a:rPr lang="en-US" u="sng" dirty="0">
                <a:hlinkClick r:id="rId4"/>
              </a:rPr>
              <a:t>JVET-AJ0124</a:t>
            </a:r>
            <a:r>
              <a:rPr lang="en-US" u="sng" dirty="0"/>
              <a:t> </a:t>
            </a:r>
            <a:r>
              <a:rPr lang="en-US" sz="2800" dirty="0"/>
              <a:t>cross-check: </a:t>
            </a:r>
            <a:r>
              <a:rPr lang="en-US" u="sng" dirty="0">
                <a:hlinkClick r:id="rId5"/>
              </a:rPr>
              <a:t>JVET-AJ0324</a:t>
            </a:r>
            <a:endParaRPr lang="en-DE" sz="2800" dirty="0"/>
          </a:p>
          <a:p>
            <a:pPr lvl="0"/>
            <a:r>
              <a:rPr lang="en-US" dirty="0"/>
              <a:t>EE1-3: NN-inter prediction</a:t>
            </a:r>
            <a:endParaRPr lang="en-DE" dirty="0"/>
          </a:p>
          <a:p>
            <a:pPr lvl="1"/>
            <a:r>
              <a:rPr lang="en-US" dirty="0"/>
              <a:t>E1-3.1 – RA/LDB Unified Reference Frame Synthesis for VVC Inter Coding </a:t>
            </a:r>
            <a:endParaRPr lang="en-DE" dirty="0"/>
          </a:p>
          <a:p>
            <a:pPr lvl="2"/>
            <a:r>
              <a:rPr lang="en-US" dirty="0"/>
              <a:t>Report: </a:t>
            </a:r>
            <a:r>
              <a:rPr lang="en-US" sz="1600" u="sng" dirty="0">
                <a:hlinkClick r:id="rId6"/>
              </a:rPr>
              <a:t>JVET-AJ0099</a:t>
            </a:r>
            <a:r>
              <a:rPr lang="en-US" dirty="0"/>
              <a:t> cross-check: Nokia </a:t>
            </a:r>
            <a:endParaRPr lang="en-DE" dirty="0"/>
          </a:p>
          <a:p>
            <a:pPr lvl="0"/>
            <a:r>
              <a:rPr lang="en-US" dirty="0"/>
              <a:t>EE1-4: NN-based super resolution</a:t>
            </a:r>
            <a:endParaRPr lang="en-DE" dirty="0"/>
          </a:p>
          <a:p>
            <a:pPr lvl="1"/>
            <a:r>
              <a:rPr lang="en-US" dirty="0"/>
              <a:t>EE1-4.1 – Wavelet transform for super-resolution loss function</a:t>
            </a:r>
            <a:endParaRPr lang="en-DE" dirty="0"/>
          </a:p>
          <a:p>
            <a:pPr lvl="2" fontAlgn="base" hangingPunct="0"/>
            <a:r>
              <a:rPr lang="en-US" dirty="0"/>
              <a:t>Report:</a:t>
            </a:r>
            <a:r>
              <a:rPr lang="en-US" sz="1600" u="sng" dirty="0">
                <a:hlinkClick r:id="rId7"/>
              </a:rPr>
              <a:t>JVET-AJ0056</a:t>
            </a:r>
            <a:r>
              <a:rPr lang="en-US" dirty="0"/>
              <a:t>, cross-check: </a:t>
            </a:r>
            <a:r>
              <a:rPr lang="en-US" sz="1600" u="sng" dirty="0">
                <a:hlinkClick r:id="rId8"/>
              </a:rPr>
              <a:t>JVET-AJ0291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3262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EE1-4: NN-super-resolution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29548" y="3429000"/>
            <a:ext cx="6136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EE1-4.1 – Wavelet transform for super-resolution loss function,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(HUST)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Not clear what the anchor is, decoding run time is missed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361533"/>
              </p:ext>
            </p:extLst>
          </p:nvPr>
        </p:nvGraphicFramePr>
        <p:xfrm>
          <a:off x="190499" y="1690688"/>
          <a:ext cx="11811001" cy="1306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26.4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JVET-AJ0056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EE1-4.1.2 (DWT loss)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26.4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JVET-AJ0056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62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NNVC-10 NNSR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91069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9099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" y="365125"/>
            <a:ext cx="11847494" cy="1325563"/>
          </a:xfrm>
        </p:spPr>
        <p:txBody>
          <a:bodyPr/>
          <a:lstStyle/>
          <a:p>
            <a:r>
              <a:rPr lang="en-US" dirty="0"/>
              <a:t>EE1-4.1. Wavelet transform for super-resolution loss function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761750"/>
              </p:ext>
            </p:extLst>
          </p:nvPr>
        </p:nvGraphicFramePr>
        <p:xfrm>
          <a:off x="262210" y="1628627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D0549B-4A7B-4592-BB29-0E5F6AD1FAA8}"/>
              </a:ext>
            </a:extLst>
          </p:cNvPr>
          <p:cNvSpPr txBox="1"/>
          <p:nvPr/>
        </p:nvSpPr>
        <p:spPr>
          <a:xfrm>
            <a:off x="378873" y="3403600"/>
            <a:ext cx="165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Only re-training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35486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/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1BDE07-6ABF-4F32-982C-27DE762057C1}"/>
              </a:ext>
            </a:extLst>
          </p:cNvPr>
          <p:cNvSpPr txBox="1"/>
          <p:nvPr/>
        </p:nvSpPr>
        <p:spPr>
          <a:xfrm>
            <a:off x="10465240" y="39608"/>
            <a:ext cx="164314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For comparison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19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7939"/>
              </p:ext>
            </p:extLst>
          </p:nvPr>
        </p:nvGraphicFramePr>
        <p:xfrm>
          <a:off x="4517041" y="548640"/>
          <a:ext cx="7385150" cy="591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NNVC-9.1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8291%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6863%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5844%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3691%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5427%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NNVC-9.1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LOP3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LOP4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522172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3194%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3005%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2395%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546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</a:t>
            </a:r>
            <a:r>
              <a:rPr lang="en-US" dirty="0">
                <a:solidFill>
                  <a:srgbClr val="0070C0"/>
                </a:solidFill>
              </a:rPr>
              <a:t>HOP</a:t>
            </a:r>
            <a:endParaRPr lang="en-DE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8787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NNLF- HOP5 (option)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NNLF-LOP4 (default),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752838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131372%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117932%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115538%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98690%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87883%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51677%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108842%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92539%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85823%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97164%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93252%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56653%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103774%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79847%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77418%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52916%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87647%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76656%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47074%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64025%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1352900-EA6B-4FEA-A8CA-4E1714E820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741011"/>
              </p:ext>
            </p:extLst>
          </p:nvPr>
        </p:nvGraphicFramePr>
        <p:xfrm>
          <a:off x="2526465" y="4771231"/>
          <a:ext cx="914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Macro-Enabled Worksheet" showAsIcon="1" r:id="rId3" imgW="914400" imgH="792360" progId="Excel.SheetMacroEnabled.12">
                  <p:embed/>
                </p:oleObj>
              </mc:Choice>
              <mc:Fallback>
                <p:oleObj name="Macro-Enabled Worksheet" showAsIcon="1" r:id="rId3" imgW="914400" imgH="792360" progId="Excel.SheetMacroEnabled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1352900-EA6B-4FEA-A8CA-4E1714E820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6465" y="4771231"/>
                        <a:ext cx="9144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552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</a:t>
            </a:r>
            <a:r>
              <a:rPr lang="en-US" dirty="0">
                <a:solidFill>
                  <a:srgbClr val="0070C0"/>
                </a:solidFill>
              </a:rPr>
              <a:t>VLOP</a:t>
            </a:r>
            <a:endParaRPr lang="en-DE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8787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NNLF- VLOP (option)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NNLF-LOP4 (default), 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205354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99CE0F9-C2B7-4F06-A7C2-06855B8A8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179661"/>
              </p:ext>
            </p:extLst>
          </p:nvPr>
        </p:nvGraphicFramePr>
        <p:xfrm>
          <a:off x="3023937" y="4771230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Macro-Enabled Worksheet" showAsIcon="1" r:id="rId3" imgW="914400" imgH="792360" progId="Excel.SheetMacroEnabled.12">
                  <p:embed/>
                </p:oleObj>
              </mc:Choice>
              <mc:Fallback>
                <p:oleObj name="Macro-Enabled Worksheet" showAsIcon="1" r:id="rId3" imgW="914400" imgH="792360" progId="Excel.SheetMacroEnabled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99CE0F9-C2B7-4F06-A7C2-06855B8A8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3937" y="4771230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4006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C09C-4455-4760-B8BA-6D2C4729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tools combination performance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18993-6ED2-4813-81B4-EF64B7A93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778238"/>
              </p:ext>
            </p:extLst>
          </p:nvPr>
        </p:nvGraphicFramePr>
        <p:xfrm>
          <a:off x="420081" y="1765645"/>
          <a:ext cx="11658706" cy="41698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364">
                  <a:extLst>
                    <a:ext uri="{9D8B030D-6E8A-4147-A177-3AD203B41FA5}">
                      <a16:colId xmlns:a16="http://schemas.microsoft.com/office/drawing/2014/main" val="753420356"/>
                    </a:ext>
                  </a:extLst>
                </a:gridCol>
                <a:gridCol w="948315">
                  <a:extLst>
                    <a:ext uri="{9D8B030D-6E8A-4147-A177-3AD203B41FA5}">
                      <a16:colId xmlns:a16="http://schemas.microsoft.com/office/drawing/2014/main" val="2720183533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98571615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74502021"/>
                    </a:ext>
                  </a:extLst>
                </a:gridCol>
                <a:gridCol w="520645">
                  <a:extLst>
                    <a:ext uri="{9D8B030D-6E8A-4147-A177-3AD203B41FA5}">
                      <a16:colId xmlns:a16="http://schemas.microsoft.com/office/drawing/2014/main" val="2889504463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07956336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6246477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31207118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122123169"/>
                    </a:ext>
                  </a:extLst>
                </a:gridCol>
                <a:gridCol w="520645">
                  <a:extLst>
                    <a:ext uri="{9D8B030D-6E8A-4147-A177-3AD203B41FA5}">
                      <a16:colId xmlns:a16="http://schemas.microsoft.com/office/drawing/2014/main" val="3403810015"/>
                    </a:ext>
                  </a:extLst>
                </a:gridCol>
                <a:gridCol w="722558">
                  <a:extLst>
                    <a:ext uri="{9D8B030D-6E8A-4147-A177-3AD203B41FA5}">
                      <a16:colId xmlns:a16="http://schemas.microsoft.com/office/drawing/2014/main" val="256655198"/>
                    </a:ext>
                  </a:extLst>
                </a:gridCol>
                <a:gridCol w="1062506">
                  <a:extLst>
                    <a:ext uri="{9D8B030D-6E8A-4147-A177-3AD203B41FA5}">
                      <a16:colId xmlns:a16="http://schemas.microsoft.com/office/drawing/2014/main" val="1830342926"/>
                    </a:ext>
                  </a:extLst>
                </a:gridCol>
                <a:gridCol w="1166851">
                  <a:extLst>
                    <a:ext uri="{9D8B030D-6E8A-4147-A177-3AD203B41FA5}">
                      <a16:colId xmlns:a16="http://schemas.microsoft.com/office/drawing/2014/main" val="1844324155"/>
                    </a:ext>
                  </a:extLst>
                </a:gridCol>
                <a:gridCol w="1101670">
                  <a:extLst>
                    <a:ext uri="{9D8B030D-6E8A-4147-A177-3AD203B41FA5}">
                      <a16:colId xmlns:a16="http://schemas.microsoft.com/office/drawing/2014/main" val="4040370588"/>
                    </a:ext>
                  </a:extLst>
                </a:gridCol>
              </a:tblGrid>
              <a:tr h="1592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Param (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Mprm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664372"/>
                  </a:ext>
                </a:extLst>
              </a:tr>
              <a:tr h="41316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164138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278431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NNVC-10.0(LOP3)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34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22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16.9+</a:t>
                      </a:r>
                      <a:r>
                        <a:rPr lang="en-DE" sz="1400" b="1" u="none" strike="noStrike" kern="12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0.2+1.3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00595172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NNVC-9.1(LOP3)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78811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NNVC-8.0(LOP2)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6290629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NNVC-7.1(LOP1)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91492223"/>
                  </a:ext>
                </a:extLst>
              </a:tr>
              <a:tr h="212247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HOP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857031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NNVC-10.0(HOP)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767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466+4.8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1.4+1.3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4429342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NNVC-9.1(HOP4)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853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483.6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949738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NNVC-8.0(HOP3)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1092 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1900257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VLOP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6497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NNVC-10.0(VLOP)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+</a:t>
                      </a:r>
                      <a:r>
                        <a:rPr lang="en-DE" sz="1400" b="1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06+1.3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6955285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NNVC-9.1(VLOP)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19522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 &amp; adaptive resolution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793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 (NNSR)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16.9+4.8+4.7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0.2+1.3+0.02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JVET-AI0074</a:t>
                      </a:r>
                      <a:endParaRPr lang="en-US" sz="1400" u="sng" strike="noStrike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28006596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RPR(*)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246327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NNSR(*)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3221548"/>
                  </a:ext>
                </a:extLst>
              </a:tr>
            </a:tbl>
          </a:graphicData>
        </a:graphic>
      </p:graphicFrame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7666C51A-05F5-412B-B22C-1E0AE25E6A24}"/>
              </a:ext>
            </a:extLst>
          </p:cNvPr>
          <p:cNvSpPr/>
          <p:nvPr/>
        </p:nvSpPr>
        <p:spPr>
          <a:xfrm>
            <a:off x="9560560" y="310978"/>
            <a:ext cx="2260600" cy="110744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Complexity </a:t>
            </a:r>
            <a:r>
              <a:rPr lang="en-US"/>
              <a:t>numbers: NN-Filter</a:t>
            </a:r>
            <a:r>
              <a:rPr lang="en-US" dirty="0" err="1"/>
              <a:t>+</a:t>
            </a:r>
            <a:r>
              <a:rPr lang="en-US" err="1"/>
              <a:t>NN-Inta</a:t>
            </a:r>
            <a:r>
              <a:rPr lang="en-US"/>
              <a:t>+NNSR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5117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921AA9-3ECD-4056-9B48-B147E74598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1A5B9-F81E-4BCE-B940-9983D63C40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7897</Words>
  <Application>Microsoft Office PowerPoint</Application>
  <PresentationFormat>Widescreen</PresentationFormat>
  <Paragraphs>2715</Paragraphs>
  <Slides>32</Slides>
  <Notes>2</Notes>
  <HiddenSlides>2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DengXian</vt:lpstr>
      <vt:lpstr>宋体</vt:lpstr>
      <vt:lpstr>宋体</vt:lpstr>
      <vt:lpstr>Aptos Narrow</vt:lpstr>
      <vt:lpstr>Arial</vt:lpstr>
      <vt:lpstr>Calibri</vt:lpstr>
      <vt:lpstr>Calibri Light</vt:lpstr>
      <vt:lpstr>Cambria</vt:lpstr>
      <vt:lpstr>Cambria Math</vt:lpstr>
      <vt:lpstr>Courier New</vt:lpstr>
      <vt:lpstr>Microsoft Sans Serif</vt:lpstr>
      <vt:lpstr>Symbol</vt:lpstr>
      <vt:lpstr>Times New Roman</vt:lpstr>
      <vt:lpstr>Wingdings</vt:lpstr>
      <vt:lpstr>Office Theme</vt:lpstr>
      <vt:lpstr>Macro-Enabled Worksheet</vt:lpstr>
      <vt:lpstr>JVET-AJ2023: Exploration Experiments on Neural Network-based Video Coding (EE1)</vt:lpstr>
      <vt:lpstr>List of EE1 tests (1/2)</vt:lpstr>
      <vt:lpstr>List of EE1 tests (2/2)</vt:lpstr>
      <vt:lpstr>EE1 anchor</vt:lpstr>
      <vt:lpstr>EE1 anchor</vt:lpstr>
      <vt:lpstr>EE1 anchor</vt:lpstr>
      <vt:lpstr>EE1 HOP</vt:lpstr>
      <vt:lpstr>EE1 VLOP</vt:lpstr>
      <vt:lpstr>NNVC tools combination performance</vt:lpstr>
      <vt:lpstr>EE1-1: LOP and VLOP in-loop filter </vt:lpstr>
      <vt:lpstr>LOP and VLOP NN-filters (NNVC-10)</vt:lpstr>
      <vt:lpstr>EE1-1.1  – Partial Convolution and Over-Parameterization</vt:lpstr>
      <vt:lpstr>Over-Parameterization</vt:lpstr>
      <vt:lpstr>Partial Convolution</vt:lpstr>
      <vt:lpstr>EE1-1.2 – Simplified residual groups with attention </vt:lpstr>
      <vt:lpstr>EE1-1.3 – NN in-loop filters using early cropping </vt:lpstr>
      <vt:lpstr>EE1-1.3 – NN in-loop filters using early cropping </vt:lpstr>
      <vt:lpstr>EE1-1.4 – Reduced complexity input feature extraction for LOP &amp; VLOP </vt:lpstr>
      <vt:lpstr>EE1-1.5.1 – LOP filter with multiscale blocks </vt:lpstr>
      <vt:lpstr>EE1-1.5.2 – LOP filter with multiscale blocks </vt:lpstr>
      <vt:lpstr>EE1-1.5.3 – LOP filter with multiscale blocks </vt:lpstr>
      <vt:lpstr>EE1-1.5.1 – LOP filter with multiscale blocks </vt:lpstr>
      <vt:lpstr>EE1-2: HOP in-loop filter </vt:lpstr>
      <vt:lpstr>PowerPoint Presentation</vt:lpstr>
      <vt:lpstr>HOP architecture - Attention block</vt:lpstr>
      <vt:lpstr>EE1-2.2 Block-size invariant implementation of HOP</vt:lpstr>
      <vt:lpstr>EE1-2.3 Block based QP information in NN loop filters</vt:lpstr>
      <vt:lpstr>EE1-3: NN-inter prediction</vt:lpstr>
      <vt:lpstr>EE1-3.1 – RA/LDB Unified Reference Frame Synthesis for VVC Inter Coding</vt:lpstr>
      <vt:lpstr>EE1-4: NN-super-resolution</vt:lpstr>
      <vt:lpstr>NNVC-10 NNSR</vt:lpstr>
      <vt:lpstr>EE1-4.1. Wavelet transform for super-resolution loss function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464</cp:revision>
  <dcterms:created xsi:type="dcterms:W3CDTF">2023-04-21T07:22:16Z</dcterms:created>
  <dcterms:modified xsi:type="dcterms:W3CDTF">2024-10-31T19:45:17Z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  <property fmtid="{D5CDD505-2E9C-101B-9397-08002B2CF9AE}" pid="6" name="MSIP_Label_4d2f777e-4347-4fc6-823a-b44ab313546a_Enabled">
    <vt:lpwstr>true</vt:lpwstr>
  </property>
  <property fmtid="{D5CDD505-2E9C-101B-9397-08002B2CF9AE}" pid="7" name="MSIP_Label_4d2f777e-4347-4fc6-823a-b44ab313546a_SetDate">
    <vt:lpwstr>2024-07-11T02:32:16Z</vt:lpwstr>
  </property>
  <property fmtid="{D5CDD505-2E9C-101B-9397-08002B2CF9AE}" pid="8" name="MSIP_Label_4d2f777e-4347-4fc6-823a-b44ab313546a_Method">
    <vt:lpwstr>Standard</vt:lpwstr>
  </property>
  <property fmtid="{D5CDD505-2E9C-101B-9397-08002B2CF9AE}" pid="9" name="MSIP_Label_4d2f777e-4347-4fc6-823a-b44ab313546a_Name">
    <vt:lpwstr>Non-Public</vt:lpwstr>
  </property>
  <property fmtid="{D5CDD505-2E9C-101B-9397-08002B2CF9AE}" pid="10" name="MSIP_Label_4d2f777e-4347-4fc6-823a-b44ab313546a_SiteId">
    <vt:lpwstr>e351b779-f6d5-4e50-8568-80e922d180ae</vt:lpwstr>
  </property>
  <property fmtid="{D5CDD505-2E9C-101B-9397-08002B2CF9AE}" pid="11" name="MSIP_Label_4d2f777e-4347-4fc6-823a-b44ab313546a_ActionId">
    <vt:lpwstr>d2d415a8-da43-404b-b1f2-179746458103</vt:lpwstr>
  </property>
  <property fmtid="{D5CDD505-2E9C-101B-9397-08002B2CF9AE}" pid="12" name="MSIP_Label_4d2f777e-4347-4fc6-823a-b44ab313546a_ContentBits">
    <vt:lpwstr>0</vt:lpwstr>
  </property>
</Properties>
</file>