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6" r:id="rId3"/>
    <p:sldId id="269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1" r:id="rId14"/>
    <p:sldId id="272" r:id="rId15"/>
    <p:sldId id="270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216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106D0-509F-4A89-9721-B595AD052D08}" type="datetimeFigureOut">
              <a:rPr lang="de-DE" smtClean="0"/>
              <a:t>17.07.2024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D2A2C-BE7B-40E8-8B37-D35CE6F2BC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5875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88319B-9B9B-3250-F604-A413B5FEE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4E9F2F-12F5-E8E2-A7BA-BD90E94FA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36B89E-07CF-EA9A-886B-362CF6983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B22683-C432-1E36-3C88-82847537B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698BEC-B80D-8973-BC00-65272B1D5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51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F5C8EC-0A2C-A885-AC73-C2F0A4D49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CFAE7F7-F5A7-98B8-0A49-FE6C7D6A10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33C51-103D-2164-0F3F-7DDD30975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3302B8-E150-1850-F172-F44AEA601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B1EA73-4E3D-D17F-D738-0669695D5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283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B09F4EA-2FE3-D658-D481-A1A4F83ABA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D5A7685-E952-3302-B0E2-372A6EB1C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D08EC7-F052-F34B-7809-F716A62D6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174FDB-794E-4DAC-161A-2A15DF97F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44FD5E-B185-2727-E88F-7B4E28D38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67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3CB7AB-8C85-B08C-C2EC-8AEF6C04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594C96-CE54-682F-9F4F-14E92201F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E90028-5A5A-3BA4-B337-CFF0C938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7F876E-90A6-362D-5E70-19348915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88FF4-4050-8C0B-A70C-E7BDB28D3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281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FC61-2B30-95FF-0615-5822CA990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E241AA-0F43-86CB-450E-78AEBEDE7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6B1DBD-FAE0-1EED-667A-AA70C1A55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FBAC8F7-1A09-C85C-5EEE-141918C02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AB134E-BEC5-6D94-4015-A0CC8D94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6593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0CE2E3-FF51-C882-7EAD-6C931573D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2F28BB-7520-8313-F1D2-A008326E9C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0730BF9-C816-A122-5856-F0023BD80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C6FD1CB-C9E5-DC1E-0C48-382CA9E61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2685FE4-0578-820E-4186-A450039F2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34652CE-7BDD-7D56-50BD-F4D0FC5F2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8567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FE59-15DF-35A8-B694-B12E9A985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4A38177-4755-0F98-2C6F-5592E8AEC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496E020-18C0-7FC3-2B6D-07DD0489D1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9CC132-9696-7414-D103-C76D6177C7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E392A02-D8F9-4221-44F5-FBAF3F2965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92A408C-F8C1-17D3-AF02-1201DF89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BE2369F-D022-39A6-FEE1-35735211E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15A2973-60E9-D993-44B0-6535E882C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20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0095D0-DAE3-963D-3A1C-768428597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88910C-AD7F-41CB-63D3-D06B7BAE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59FC5B-9CBF-8F31-3CE2-D89352D5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7807ED6-683C-E545-96C8-AD059EDCB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2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4291D55-0C02-4C96-8AF2-E4A63EA4D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180F8C-B7E7-6D2C-DD27-0C9D4420F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826A8D5-2290-1A01-B7B1-F9D6C4B3D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424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2E40D1-2588-E677-2854-E7F126909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6F722B-35D1-77BD-3A2F-64FFDF2AF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ACF7CA-2DF9-C87C-C0D4-D0E522726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9B9C73E-CE02-196B-55AF-D05E73124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5C4761-1D9F-F536-425C-F91EE98CD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53A604-841E-18CF-C280-6B1471C6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516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3E484-48DF-531C-F8B6-6229D73CF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28411F3-2CC9-32DB-7FA9-9551063AD3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55520E9-521D-EBEE-62F9-5F7A01B4E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0983E1B-5049-B431-808C-DB614AA5C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3DD46B6-BB55-1F17-CAED-912FC70F2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9668CA3-50E0-3466-5269-8B43F2175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63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D7CF27C-395A-8C97-FDC5-A82CB8E83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41BFAE-33DD-8792-5ACE-5B5C42328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6B9C21-44B4-0AC8-4D0E-57E532275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5FD1B9-9853-DC50-93CD-168A4BE250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AD3CEB-9B69-1E41-10DC-6D01D3B58F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3587E8-EB01-4214-9631-9C363634FD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23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86347B-4113-6CD3-C8A4-72A18CBF47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de-DE" sz="4800" dirty="0"/>
            </a:br>
            <a:r>
              <a:rPr lang="de-DE" sz="4800" dirty="0" err="1"/>
              <a:t>Preliminary</a:t>
            </a:r>
            <a:r>
              <a:rPr lang="de-DE" sz="4800" dirty="0"/>
              <a:t> </a:t>
            </a:r>
            <a:r>
              <a:rPr lang="de-DE" sz="4800" dirty="0" err="1"/>
              <a:t>results</a:t>
            </a:r>
            <a:r>
              <a:rPr lang="de-DE" sz="4800" dirty="0"/>
              <a:t> </a:t>
            </a:r>
            <a:r>
              <a:rPr lang="de-DE" sz="4800" dirty="0" err="1"/>
              <a:t>of</a:t>
            </a:r>
            <a:r>
              <a:rPr lang="de-DE" sz="4800" dirty="0"/>
              <a:t> expert </a:t>
            </a:r>
            <a:r>
              <a:rPr lang="de-DE" sz="4800" dirty="0" err="1"/>
              <a:t>viewing</a:t>
            </a:r>
            <a:r>
              <a:rPr lang="de-DE" sz="4800" dirty="0"/>
              <a:t> </a:t>
            </a:r>
            <a:r>
              <a:rPr lang="de-DE" sz="4800" dirty="0" err="1"/>
              <a:t>for</a:t>
            </a:r>
            <a:r>
              <a:rPr lang="de-DE" sz="4800" dirty="0"/>
              <a:t> FGC </a:t>
            </a:r>
            <a:r>
              <a:rPr lang="de-DE" sz="4800" dirty="0" err="1"/>
              <a:t>subjective</a:t>
            </a:r>
            <a:r>
              <a:rPr lang="de-DE" sz="4800" dirty="0"/>
              <a:t> </a:t>
            </a:r>
            <a:r>
              <a:rPr lang="de-DE" sz="4800" dirty="0" err="1"/>
              <a:t>test</a:t>
            </a:r>
            <a:r>
              <a:rPr lang="de-DE" sz="4800" dirty="0"/>
              <a:t> </a:t>
            </a:r>
            <a:r>
              <a:rPr lang="de-DE" sz="4800" dirty="0" err="1"/>
              <a:t>category</a:t>
            </a:r>
            <a:r>
              <a:rPr lang="de-DE" sz="4800" dirty="0"/>
              <a:t> 2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B1BB069-D598-BE56-8E8F-C34CD8B1B2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M. Wien (RWTH), P. de Lagrange (</a:t>
            </a:r>
            <a:r>
              <a:rPr lang="de-DE" dirty="0" err="1"/>
              <a:t>InterDigital</a:t>
            </a:r>
            <a:r>
              <a:rPr lang="de-DE" dirty="0"/>
              <a:t>), A. </a:t>
            </a:r>
            <a:r>
              <a:rPr lang="de-DE" dirty="0" err="1"/>
              <a:t>Wieckowski</a:t>
            </a:r>
            <a:r>
              <a:rPr lang="de-DE" dirty="0"/>
              <a:t> (HHI)</a:t>
            </a:r>
          </a:p>
          <a:p>
            <a:r>
              <a:rPr lang="de-DE" dirty="0"/>
              <a:t>JVET-AI0337</a:t>
            </a:r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A974807-FB5B-04AA-CA5D-BA446DC9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D75FE7-0FBB-E121-756B-7F97B9C0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220C4C4-C242-D2FD-3860-EAD6B93B5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250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83C763-FBD2-E908-150A-0A3873B84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1388610-0D6D-0C76-7FAB-242728FF9B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02B6F5B-71B4-C193-A75D-9011B976E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CAFAB33-84C5-B242-4B17-5C2429FF6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FB19C6D-FF5D-2FEE-86BC-E9311E514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10</a:t>
            </a:fld>
            <a:endParaRPr lang="de-DE"/>
          </a:p>
        </p:txBody>
      </p:sp>
      <p:pic>
        <p:nvPicPr>
          <p:cNvPr id="3" name="Picture 37" descr="A picture containing outdoor, sky, cloud, skyline&#10;&#10;Description automatically generated">
            <a:extLst>
              <a:ext uri="{FF2B5EF4-FFF2-40B4-BE49-F238E27FC236}">
                <a16:creationId xmlns:a16="http://schemas.microsoft.com/office/drawing/2014/main" id="{9C1760CF-B898-3F48-B150-0596F2600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115" y="547633"/>
            <a:ext cx="2051685" cy="11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6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5B3192-2082-9A24-6BCA-D82EE849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4B395870-AB66-B7D9-7306-11A6A49383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C0C2F06-6EA9-D016-579C-CD83A2FB8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FD0A21-1E9E-13A8-AC35-3C85850C0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825752B-B527-5B24-4620-E2DE801C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11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6632970-F47E-4336-523C-9243661D3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270" y="569113"/>
            <a:ext cx="2054530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88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5B3192-2082-9A24-6BCA-D82EE849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23787CA-F768-78EB-3224-CE35A16318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C1C79F3-F54B-6B58-52C6-4A2B75FB5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439FA01-4447-0EE7-559F-D369A0701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BF25E9-8E58-22F6-7D69-A54BE8F0A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12</a:t>
            </a:fld>
            <a:endParaRPr lang="de-DE"/>
          </a:p>
        </p:txBody>
      </p:sp>
      <p:pic>
        <p:nvPicPr>
          <p:cNvPr id="3" name="Picture 1" descr="Two men in a room&#10;&#10;Description automatically generated">
            <a:extLst>
              <a:ext uri="{FF2B5EF4-FFF2-40B4-BE49-F238E27FC236}">
                <a16:creationId xmlns:a16="http://schemas.microsoft.com/office/drawing/2014/main" id="{E5819A70-F592-143C-9146-258F209D20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02115" y="570706"/>
            <a:ext cx="2051685" cy="91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8251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32C6E-1E5E-18D8-498A-56AA3F7FF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HD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CADC3AD8-3A3B-1E73-A8AB-D2DAE554B2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397BA9-14A3-8CC8-C9AA-71FFFD4C1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C261A6A-441E-1950-2F64-F13D7B45E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70B968-F394-386E-F005-3F39AACD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13</a:t>
            </a:fld>
            <a:endParaRPr lang="de-DE"/>
          </a:p>
        </p:txBody>
      </p:sp>
      <p:pic>
        <p:nvPicPr>
          <p:cNvPr id="7" name="Picture 139281750">
            <a:extLst>
              <a:ext uri="{FF2B5EF4-FFF2-40B4-BE49-F238E27FC236}">
                <a16:creationId xmlns:a16="http://schemas.microsoft.com/office/drawing/2014/main" id="{772B7E0C-F3B0-13BF-0617-2AFE57CCC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305" y="535623"/>
            <a:ext cx="205549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30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4FADA-5206-54F1-7D2F-EB6B6C331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HD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B9870F49-1461-C83F-6DA7-366CB198A0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0ABE91-3E02-4AB7-18AA-890C46373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9E1BB10-099F-D153-7875-745D7BDAD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6E3FD9-6E75-3003-A2FA-D527850EB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14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6EF2B8F-B75A-1125-12EF-44430BDA6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270" y="538444"/>
            <a:ext cx="2054530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9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EC226-2E90-E277-B8DF-A74572A05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E5905C-C467-C8AA-08CB-1DD224311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Very challenging testing task</a:t>
            </a:r>
          </a:p>
          <a:p>
            <a:r>
              <a:rPr lang="en-US" dirty="0"/>
              <a:t>Test points were selected based on visual evidence, did not fully convey to the viewing test</a:t>
            </a:r>
          </a:p>
          <a:p>
            <a:r>
              <a:rPr lang="en-US" dirty="0"/>
              <a:t>Laboratory conditions may be required for conclusions</a:t>
            </a:r>
          </a:p>
          <a:p>
            <a:r>
              <a:rPr lang="en-US" dirty="0"/>
              <a:t>Range of QP span / testing method to be potentially refined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</a:t>
            </a:r>
          </a:p>
          <a:p>
            <a:pPr lvl="1"/>
            <a:r>
              <a:rPr lang="en-US" dirty="0"/>
              <a:t>HHI for the PCs</a:t>
            </a:r>
          </a:p>
          <a:p>
            <a:pPr lvl="1"/>
            <a:r>
              <a:rPr lang="en-US" dirty="0"/>
              <a:t>Meeting host for displays</a:t>
            </a:r>
          </a:p>
          <a:p>
            <a:pPr lvl="1"/>
            <a:r>
              <a:rPr lang="en-US" dirty="0"/>
              <a:t>Volunteers for participation in the test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24FDA0-010F-E97C-BFA6-D12B2E92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E61E40-ADFF-7E24-9218-942DDA970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F6ED75-0F26-41DA-F6C8-CC8A994D0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75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E188C3-5087-7518-4F09-64D90AA85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preparation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9DA536-B64F-EDD5-AFE9-FA728C49E7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Selection of test points from input JVET-AI0138</a:t>
            </a:r>
          </a:p>
          <a:p>
            <a:pPr lvl="1"/>
            <a:r>
              <a:rPr lang="en-US" dirty="0"/>
              <a:t>Film material</a:t>
            </a:r>
          </a:p>
          <a:p>
            <a:pPr lvl="2"/>
            <a:r>
              <a:rPr lang="en-US" dirty="0" err="1"/>
              <a:t>MarketStreet</a:t>
            </a:r>
            <a:r>
              <a:rPr lang="en-US" dirty="0"/>
              <a:t>, </a:t>
            </a:r>
            <a:r>
              <a:rPr lang="en-US" dirty="0" err="1"/>
              <a:t>AmericanChoice</a:t>
            </a:r>
            <a:r>
              <a:rPr lang="en-US" dirty="0"/>
              <a:t>, </a:t>
            </a:r>
            <a:r>
              <a:rPr lang="en-US" dirty="0" err="1"/>
              <a:t>AmericanMaker</a:t>
            </a:r>
            <a:r>
              <a:rPr lang="en-US" dirty="0"/>
              <a:t>, </a:t>
            </a:r>
            <a:r>
              <a:rPr lang="en-US" dirty="0" err="1"/>
              <a:t>OldTownCross</a:t>
            </a:r>
            <a:r>
              <a:rPr lang="en-US" dirty="0"/>
              <a:t>, </a:t>
            </a:r>
            <a:r>
              <a:rPr lang="en-US" dirty="0" err="1"/>
              <a:t>MagicHour</a:t>
            </a:r>
            <a:endParaRPr lang="en-US" dirty="0"/>
          </a:p>
          <a:p>
            <a:pPr lvl="1"/>
            <a:r>
              <a:rPr lang="en-US" dirty="0"/>
              <a:t>Digitally captured and processed video</a:t>
            </a:r>
          </a:p>
          <a:p>
            <a:pPr lvl="2"/>
            <a:r>
              <a:rPr lang="en-US" dirty="0"/>
              <a:t>MeridianSmoker1, MeridianIntoCar1,  DinnerScene2</a:t>
            </a:r>
          </a:p>
          <a:p>
            <a:pPr lvl="1"/>
            <a:r>
              <a:rPr lang="en-US" dirty="0"/>
              <a:t>“clean” video with known synthetic film grain</a:t>
            </a:r>
          </a:p>
          <a:p>
            <a:pPr lvl="2"/>
            <a:r>
              <a:rPr lang="en-US" dirty="0"/>
              <a:t>TearsOfSteel-004, </a:t>
            </a:r>
            <a:br>
              <a:rPr lang="en-US" dirty="0"/>
            </a:br>
            <a:r>
              <a:rPr lang="en-US" dirty="0"/>
              <a:t>TearsOfSteel-044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DE89D18-30A6-062F-6D2F-5AF9B742D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5625"/>
            <a:ext cx="5791200" cy="4105644"/>
          </a:xfrm>
          <a:prstGeom prst="rect">
            <a:avLst/>
          </a:prstGeom>
        </p:spPr>
      </p:pic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484B719-79E8-0542-3775-84D6DF29A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7025D8-BFEF-5F44-EF1D-0FD270F19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6EB11AE-F0EB-9617-96ED-ABD73ADA0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7839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D6E17-47CE-2FAE-D608-A9EDB3C23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setup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1DB50-DFDF-3D54-B04D-EDB6A9340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99767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2 LCD TV screens (1 Sony, 1 Sharp)</a:t>
            </a:r>
          </a:p>
          <a:p>
            <a:r>
              <a:rPr lang="en-US" dirty="0"/>
              <a:t>10bit playout from viewing PC via HDMI splitter</a:t>
            </a:r>
          </a:p>
          <a:p>
            <a:r>
              <a:rPr lang="en-US" dirty="0"/>
              <a:t>Task: Find differences between original and processed video sequence</a:t>
            </a:r>
          </a:p>
          <a:p>
            <a:pPr lvl="1"/>
            <a:r>
              <a:rPr lang="en-US" dirty="0"/>
              <a:t>Simplified scoring:</a:t>
            </a:r>
          </a:p>
          <a:p>
            <a:pPr lvl="2"/>
            <a:r>
              <a:rPr lang="en-US" dirty="0"/>
              <a:t>0: no difference visible</a:t>
            </a:r>
          </a:p>
          <a:p>
            <a:pPr lvl="2"/>
            <a:r>
              <a:rPr lang="en-US" dirty="0"/>
              <a:t>1: small differences visible</a:t>
            </a:r>
          </a:p>
          <a:p>
            <a:pPr lvl="2"/>
            <a:r>
              <a:rPr lang="en-US" dirty="0"/>
              <a:t>2: visually different</a:t>
            </a:r>
          </a:p>
          <a:p>
            <a:r>
              <a:rPr lang="en-US" dirty="0"/>
              <a:t>Basic test cell (BTC)</a:t>
            </a:r>
            <a:r>
              <a:rPr lang="de-DE" dirty="0"/>
              <a:t>:</a:t>
            </a:r>
          </a:p>
          <a:p>
            <a:pPr lvl="1"/>
            <a:r>
              <a:rPr lang="en-CA" dirty="0"/>
              <a:t>“Original” (1sec) </a:t>
            </a:r>
          </a:p>
          <a:p>
            <a:pPr lvl="1"/>
            <a:r>
              <a:rPr lang="en-CA" dirty="0"/>
              <a:t>[uncompressed sequence] (10sec) </a:t>
            </a:r>
          </a:p>
          <a:p>
            <a:pPr lvl="1"/>
            <a:r>
              <a:rPr lang="en-CA" dirty="0"/>
              <a:t>“PVS” (1sec) </a:t>
            </a:r>
          </a:p>
          <a:p>
            <a:pPr lvl="1"/>
            <a:r>
              <a:rPr lang="en-CA" dirty="0"/>
              <a:t>[PVS] (10sec) </a:t>
            </a:r>
          </a:p>
          <a:p>
            <a:pPr lvl="1"/>
            <a:r>
              <a:rPr lang="en-CA" dirty="0"/>
              <a:t>“Vote &lt;N&gt;” (5sec)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4086F2-D07D-1C58-DE61-7E9C6B16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15F9FD-BE44-36EA-DAED-634ACDC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JVET-AI0337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D020A7-D490-58FE-7128-23CB8C34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C6AD3D7-D415-8DB3-28A3-15796994F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078" y="0"/>
            <a:ext cx="4009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21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E90F85-34DF-3F0F-D1A5-2D8579341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acquisition and processing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00A679-CFB5-0AEA-97B0-A14C64B9C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23 volunteers participated in the viewing sessions</a:t>
            </a:r>
          </a:p>
          <a:p>
            <a:r>
              <a:rPr lang="en-US" dirty="0"/>
              <a:t>Training: 10 BTC (1 example for each sequence, variety of grain and QPs)</a:t>
            </a:r>
          </a:p>
          <a:p>
            <a:r>
              <a:rPr lang="en-US" dirty="0"/>
              <a:t>Three test sessions with 31 BTC each</a:t>
            </a:r>
          </a:p>
          <a:p>
            <a:pPr lvl="1"/>
            <a:r>
              <a:rPr lang="en-US" dirty="0"/>
              <a:t>Stabilization phase of 3 BTC, one original-vs-original BTC</a:t>
            </a:r>
          </a:p>
          <a:p>
            <a:pPr lvl="1"/>
            <a:r>
              <a:rPr lang="en-US" dirty="0"/>
              <a:t>About 17min viewing time</a:t>
            </a:r>
          </a:p>
          <a:p>
            <a:r>
              <a:rPr lang="en-US" dirty="0"/>
              <a:t>Viewing task very challenging</a:t>
            </a:r>
          </a:p>
          <a:p>
            <a:pPr lvl="1"/>
            <a:r>
              <a:rPr lang="en-US" dirty="0"/>
              <a:t>Very subtle differences</a:t>
            </a:r>
          </a:p>
          <a:p>
            <a:pPr lvl="1"/>
            <a:r>
              <a:rPr lang="en-US" dirty="0"/>
              <a:t>LCD characteristics of TV screens</a:t>
            </a:r>
          </a:p>
          <a:p>
            <a:r>
              <a:rPr lang="en-US" dirty="0"/>
              <a:t>Threshold: sum of scores ≥10, no further outlier processing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7977EF-9D33-5A66-FC64-2459E9877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94E5CE-F7AB-25AB-D8E5-20DB2DCD9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68CD73-264E-C56A-9AB0-F74355214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129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CB755B-54D2-2272-AFB7-1CE2AE470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1B03A1BB-1DAC-1009-AAFD-5DDD0F3BF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21A3345-3EF5-8D90-3D8E-341F83F32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EECC1D-FD61-BA8C-293C-25718C7F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47B1D2-43B7-8A66-DD0E-4A7243256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5</a:t>
            </a:fld>
            <a:endParaRPr lang="de-DE"/>
          </a:p>
        </p:txBody>
      </p:sp>
      <p:pic>
        <p:nvPicPr>
          <p:cNvPr id="3" name="Picture 2036367760">
            <a:extLst>
              <a:ext uri="{FF2B5EF4-FFF2-40B4-BE49-F238E27FC236}">
                <a16:creationId xmlns:a16="http://schemas.microsoft.com/office/drawing/2014/main" id="{BC2C6DAF-CB61-CC6D-C30E-FB4F34B91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305" y="535623"/>
            <a:ext cx="205549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00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255CBA-B09D-F06C-ABF6-FBD445D86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EFE84EC-0AEA-CF8C-DE38-AED5D5EB1C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C7C0E6C-E852-FCD5-8FB0-FD70318ED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60A230-2DE6-CB5F-A739-B8297D630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3372378-93A6-87BD-7BC6-374B8C986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6</a:t>
            </a:fld>
            <a:endParaRPr lang="de-DE"/>
          </a:p>
        </p:txBody>
      </p:sp>
      <p:pic>
        <p:nvPicPr>
          <p:cNvPr id="8" name="Picture 32">
            <a:extLst>
              <a:ext uri="{FF2B5EF4-FFF2-40B4-BE49-F238E27FC236}">
                <a16:creationId xmlns:a16="http://schemas.microsoft.com/office/drawing/2014/main" id="{BD6FB38E-A2E6-27C9-244D-5B5912A2C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305" y="535623"/>
            <a:ext cx="205549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055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A363EA-8921-B14B-41DC-74DCD7AAD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0D998458-CB8D-9940-2BE3-7C98EBED4A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BCC55C7-F9F4-E34F-45DD-9E00604C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E45645B-A833-87CF-49A7-A44871807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B08C5E-0F91-0181-9804-291DA816F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7</a:t>
            </a:fld>
            <a:endParaRPr lang="de-DE"/>
          </a:p>
        </p:txBody>
      </p:sp>
      <p:pic>
        <p:nvPicPr>
          <p:cNvPr id="3" name="Picture 1747380189">
            <a:extLst>
              <a:ext uri="{FF2B5EF4-FFF2-40B4-BE49-F238E27FC236}">
                <a16:creationId xmlns:a16="http://schemas.microsoft.com/office/drawing/2014/main" id="{AD409AA0-8816-26E0-8D74-68DB47565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305" y="535623"/>
            <a:ext cx="2055495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04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9024D2-7425-8C30-9A2D-C0FC2DA31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A2661E6-E9F5-C56A-D24A-9DB5C0441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AC7CB6-C2DC-C015-EB13-61709C71B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2E762D0-B27E-69FF-179C-C31C30CC4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7F489C-6E00-860B-40ED-497DAD8A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8</a:t>
            </a:fld>
            <a:endParaRPr lang="de-DE"/>
          </a:p>
        </p:txBody>
      </p:sp>
      <p:pic>
        <p:nvPicPr>
          <p:cNvPr id="3" name="Picture 480948454">
            <a:extLst>
              <a:ext uri="{FF2B5EF4-FFF2-40B4-BE49-F238E27FC236}">
                <a16:creationId xmlns:a16="http://schemas.microsoft.com/office/drawing/2014/main" id="{4C60AE2C-5B05-1CCB-9878-EF69BC5F83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385" y="564197"/>
            <a:ext cx="1923415" cy="108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89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2DEBA3-81BE-4F57-E900-995CCB519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Viewing </a:t>
            </a:r>
            <a:r>
              <a:rPr lang="de-DE" dirty="0" err="1"/>
              <a:t>results</a:t>
            </a:r>
            <a:r>
              <a:rPr lang="de-DE" dirty="0"/>
              <a:t> UHD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F4325AB-4656-BC55-5762-C74A96B441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6524"/>
            <a:ext cx="10515600" cy="37095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5CDE391-38CA-FD8C-8D31-B466544E3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17.07.2024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AB44CB-5C9E-AEF6-69E1-A24A328EE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JVET-AI0337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E6D3B31-3303-2E26-7AD1-BB897780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587E8-EB01-4214-9631-9C363634FDB8}" type="slidenum">
              <a:rPr lang="de-DE" smtClean="0"/>
              <a:t>9</a:t>
            </a:fld>
            <a:endParaRPr lang="de-DE"/>
          </a:p>
        </p:txBody>
      </p:sp>
      <p:pic>
        <p:nvPicPr>
          <p:cNvPr id="8" name="Picture 1383118648" descr="A person in a tie standing at a desk&#10;&#10;Description automatically generated">
            <a:extLst>
              <a:ext uri="{FF2B5EF4-FFF2-40B4-BE49-F238E27FC236}">
                <a16:creationId xmlns:a16="http://schemas.microsoft.com/office/drawing/2014/main" id="{383EFD34-66E6-B86D-5DC9-42C389A5F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385" y="564197"/>
            <a:ext cx="1923415" cy="108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9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</Words>
  <Application>Microsoft Office PowerPoint</Application>
  <PresentationFormat>Breitbild</PresentationFormat>
  <Paragraphs>102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</vt:lpstr>
      <vt:lpstr> Preliminary results of expert viewing for FGC subjective test category 2</vt:lpstr>
      <vt:lpstr>Data preparation</vt:lpstr>
      <vt:lpstr>Test setup</vt:lpstr>
      <vt:lpstr>Data acquisition and processing</vt:lpstr>
      <vt:lpstr>Viewing results UHD</vt:lpstr>
      <vt:lpstr>Viewing results UHD</vt:lpstr>
      <vt:lpstr>Viewing results UHD</vt:lpstr>
      <vt:lpstr>Viewing results UHD</vt:lpstr>
      <vt:lpstr>Viewing results UHD</vt:lpstr>
      <vt:lpstr>Viewing results UHD</vt:lpstr>
      <vt:lpstr>Viewing results UHD</vt:lpstr>
      <vt:lpstr>Viewing results UHD</vt:lpstr>
      <vt:lpstr>Viewing results HD</vt:lpstr>
      <vt:lpstr>Viewing results HD</vt:lpstr>
      <vt:lpstr>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Mathias Wien</dc:creator>
  <cp:lastModifiedBy>Mathias Wien</cp:lastModifiedBy>
  <cp:revision>4</cp:revision>
  <dcterms:created xsi:type="dcterms:W3CDTF">2024-07-17T00:11:50Z</dcterms:created>
  <dcterms:modified xsi:type="dcterms:W3CDTF">2024-07-17T01:29:45Z</dcterms:modified>
</cp:coreProperties>
</file>