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CA066-7B13-43E6-8D2F-D12D6E191BB0}" type="datetimeFigureOut">
              <a:rPr lang="en-US" smtClean="0"/>
              <a:t>11/2/2024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DB97C2-49BD-46EF-821C-D9D2B9E7F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77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B97C2-49BD-46EF-821C-D9D2B9E7F4F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050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0A9A9-259D-0D86-AE5A-03C5D6C66B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9AB506-E816-A1C5-A9FA-2767EE9677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DBEBC1-EB0F-758A-1D92-918284CAE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83C41-A566-4831-9543-2FDFF57027E0}" type="datetime1">
              <a:rPr lang="en-US" smtClean="0"/>
              <a:t>11/2/2024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CAD9E-799E-E752-263C-A2C574574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During the subsequent EE2 phase, a miscalculation of the kMAC/pixel value was identified and this proposal was therefore updated afterwards for clarification.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E648CC-64C2-01BD-FDAF-DE17F67EC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08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A393C-493A-9821-E7DA-E6C3644BF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4C6C51-25BD-28F7-56A5-AD5EC794A6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6B884A-DACB-7688-DEC5-CBC7A27F8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8564-518C-4BB9-96A6-39F0704743DA}" type="datetime1">
              <a:rPr lang="en-US" smtClean="0"/>
              <a:t>11/2/2024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AA41BB-89C0-D84B-E113-B3E3FFD85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During the subsequent EE2 phase, a miscalculation of the kMAC/pixel value was identified and this proposal was therefore updated afterwards for clarification.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B879F6-DCD5-096E-E4C2-3324464CE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513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AA19CB-1ED4-7A68-5B01-AD17728E9F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B981E1-63FE-1212-2C52-0FE4F36AD4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96CC84-0908-2673-30B1-5D0670010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96CA4-552C-411B-818E-792FD8829F38}" type="datetime1">
              <a:rPr lang="en-US" smtClean="0"/>
              <a:t>11/2/2024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F09EFB-8D88-595C-586D-697C04948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During the subsequent EE2 phase, a miscalculation of the kMAC/pixel value was identified and this proposal was therefore updated afterwards for clarification.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D41B0-F284-75AE-83B6-39C47FC96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759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D2B21-1961-9362-C880-139848353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3489C-EA6E-BB83-7E0E-9B12E8006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91E662-1829-0A8F-2F68-3D81B5CAF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D6DD1-6860-4053-93CE-01CA5FF2BD52}" type="datetime1">
              <a:rPr lang="en-US" smtClean="0"/>
              <a:t>11/2/2024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0C379-00DD-CC9A-76A8-02BE1D345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During the subsequent EE2 phase, a miscalculation of the kMAC/pixel value was identified and this proposal was therefore updated afterwards for clarification.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1D90EA-A933-EBE6-C027-FFE0E4A1D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096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D75AA-47D8-7683-00E4-FCD72527B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CB14DD-B052-0BCD-493F-1FD3D75205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6884C6-A2F9-CED1-1EF9-5CBBE1F9A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CA609-CCF1-49E6-8552-E9DAD5A1245E}" type="datetime1">
              <a:rPr lang="en-US" smtClean="0"/>
              <a:t>11/2/2024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C6A47F-E521-93D9-7970-186D36B30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During the subsequent EE2 phase, a miscalculation of the kMAC/pixel value was identified and this proposal was therefore updated afterwards for clarification.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47C23B-779B-1B6E-F7DE-2F933E2B4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359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BFE3E-46AB-610F-2EE7-CF36C854E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B5D8C-B5AA-5E59-E8B2-F6A8C59441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F854A7-D280-9D19-8BE9-4F327F7D19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5B7A3D-C15B-378F-253A-B869A4F3D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543E5-DD0D-4BB2-A09A-2E387B2D2C83}" type="datetime1">
              <a:rPr lang="en-US" smtClean="0"/>
              <a:t>11/2/2024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4E72B3-F26A-C545-8FED-9D09CBA1F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During the subsequent EE2 phase, a miscalculation of the kMAC/pixel value was identified and this proposal was therefore updated afterwards for clarification.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57FC23-512A-DFBD-63BF-99BD0AA82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273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5292E-23A8-BB2B-4EE6-7D4C9D51B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25D1BF-9125-DCDB-1BB2-BC66832009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5CEAC7-B45E-D9B2-3CB4-AF270840C8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A21FD2-9D14-188B-EAAE-F079CB291F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AEAD65-6207-39F9-780E-B2FBDDFDFA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003DBB-F837-0719-A155-925E28CA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602FB-CBBB-40FC-9FA9-5437B23027D0}" type="datetime1">
              <a:rPr lang="en-US" smtClean="0"/>
              <a:t>11/2/2024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0E4CB6-C8AF-032F-1EB0-E9E519F30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During the subsequent EE2 phase, a miscalculation of the kMAC/pixel value was identified and this proposal was therefore updated afterwards for clarification.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A36905-60B5-2733-3CCF-F6E96255A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675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5D68D-A00B-6ED6-E72A-0163335F2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0F0848-D5B4-1CC5-C883-48AC713B3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23C2B-8906-428B-BBFB-818B32DF7DC6}" type="datetime1">
              <a:rPr lang="en-US" smtClean="0"/>
              <a:t>11/2/2024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2518D0-330D-32D2-9750-B04D2E611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During the subsequent EE2 phase, a miscalculation of the kMAC/pixel value was identified and this proposal was therefore updated afterwards for clarification.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6D75FB-3A2D-25DF-0CDB-525402E3E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073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55086F-1C0D-DCF0-6A6C-C8D35823F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08605-5C27-4340-ADE3-45D26BA7ECA9}" type="datetime1">
              <a:rPr lang="en-US" smtClean="0"/>
              <a:t>11/2/2024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C3EB6E-CF7D-A1F3-D93C-8F2C64760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During the subsequent EE2 phase, a miscalculation of the kMAC/pixel value was identified and this proposal was therefore updated afterwards for clarification.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AE9E14-9989-4051-CB04-424DEEB4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93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91466-0439-723B-FBB8-0C5773A7D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9F6A1-4006-83AD-538A-68C34CFEEE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60363B-2B1C-1503-0932-78C45E96F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18F1DA-3F5D-7130-3F6E-C6005D60B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A524C-F4E5-470E-8336-E8DAF3531B25}" type="datetime1">
              <a:rPr lang="en-US" smtClean="0"/>
              <a:t>11/2/2024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41D2B8-AFBC-226D-F4AF-260981F60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During the subsequent EE2 phase, a miscalculation of the kMAC/pixel value was identified and this proposal was therefore updated afterwards for clarification.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BCDC10-234F-FF6B-F412-07BE1738E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483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0120F-32F5-9798-FE97-AC5932945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632B70-D614-AA7D-999D-64E0A71A9C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2382E0-C0F2-4093-1966-A7F6145761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8FC1E-CB29-1996-EDA1-F9FDCE169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4FD7C-84A1-477A-87B4-D74E1E0C6BBF}" type="datetime1">
              <a:rPr lang="en-US" smtClean="0"/>
              <a:t>11/2/2024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4020FC-5197-A6E1-3979-4B51AA043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During the subsequent EE2 phase, a miscalculation of the kMAC/pixel value was identified and this proposal was therefore updated afterwards for clarification.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B5D9EE-620E-1D04-F5ED-33C4E2FBC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128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83C26BF-D985-2644-0337-A9AA0C3EA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3512E6-47D0-4CEE-034E-85F746D91C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AE643-8E6C-29FD-19AA-AFAC617A08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2B9494-2C2D-48E4-A0F1-52F75B8DD80E}" type="datetime1">
              <a:rPr lang="en-US" smtClean="0"/>
              <a:t>11/2/2024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1EB187-813A-278B-7A81-CFA471CC90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During the subsequent EE2 phase, a miscalculation of the kMAC/pixel value was identified and this proposal was therefore updated afterwards for clarification.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795E07-F5D9-87E5-AB3E-73FA707613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495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672F2-CD64-033F-BA3D-8D0B7FA728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99019"/>
            <a:ext cx="9144000" cy="23876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700" dirty="0"/>
              <a:t>JVET-AI0225: </a:t>
            </a:r>
            <a:r>
              <a:rPr lang="en-CA" sz="4700" dirty="0"/>
              <a:t>Neural network-based intra prediction with DIMD mode derivation</a:t>
            </a:r>
            <a:br>
              <a:rPr lang="en-CA" sz="6000" b="1" dirty="0">
                <a:effectLst/>
                <a:latin typeface="+mj-lt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5796B9-282C-669A-5D71-E23A87C30F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7152" y="4114102"/>
            <a:ext cx="8214360" cy="1655762"/>
          </a:xfrm>
        </p:spPr>
        <p:txBody>
          <a:bodyPr>
            <a:normAutofit/>
          </a:bodyPr>
          <a:lstStyle/>
          <a:p>
            <a:pPr algn="l"/>
            <a:r>
              <a:rPr lang="en-US" sz="2800" dirty="0">
                <a:latin typeface="Microsoft Sans Serif (Body)"/>
              </a:rPr>
              <a:t>S. Eadie, P. </a:t>
            </a:r>
            <a:r>
              <a:rPr lang="en-US" sz="2800" dirty="0" err="1">
                <a:latin typeface="Microsoft Sans Serif (Body)"/>
              </a:rPr>
              <a:t>Garus</a:t>
            </a:r>
            <a:r>
              <a:rPr lang="en-US" sz="2800" dirty="0">
                <a:latin typeface="Microsoft Sans Serif (Body)"/>
              </a:rPr>
              <a:t>, T. Ryder, P. Nikitin, M. Coban,              V. Seregin, M. Karczewicz (Qualcomm), F. </a:t>
            </a:r>
            <a:r>
              <a:rPr lang="en-US" sz="2800" dirty="0" err="1">
                <a:latin typeface="Microsoft Sans Serif (Body)"/>
              </a:rPr>
              <a:t>Urban,T</a:t>
            </a:r>
            <a:r>
              <a:rPr lang="en-US" sz="2800" dirty="0">
                <a:latin typeface="Microsoft Sans Serif (Body)"/>
              </a:rPr>
              <a:t>. Dumas, F. Galpin, E. François (Interdigital)</a:t>
            </a:r>
          </a:p>
        </p:txBody>
      </p:sp>
    </p:spTree>
    <p:extLst>
      <p:ext uri="{BB962C8B-B14F-4D97-AF65-F5344CB8AC3E}">
        <p14:creationId xmlns:p14="http://schemas.microsoft.com/office/powerpoint/2010/main" val="2205208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6E09B-0663-AD2C-D37E-638B78638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0261"/>
            <a:ext cx="10515600" cy="1325563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6644D6B-3018-71F9-7116-2E7FFB860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5608"/>
            <a:ext cx="10515600" cy="4741355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Microsoft Sans Serif (Body)"/>
              </a:rPr>
              <a:t>A reduced-complexity NN-based intra prediction mode based on NNVC intra prediction.</a:t>
            </a:r>
          </a:p>
          <a:p>
            <a:r>
              <a:rPr lang="en-US" sz="2400" dirty="0">
                <a:latin typeface="Microsoft Sans Serif (Body)"/>
              </a:rPr>
              <a:t>Intra mode derivation of the NN-based prediction is derived by performing DIMD.</a:t>
            </a:r>
          </a:p>
          <a:p>
            <a:r>
              <a:rPr lang="en-US" sz="2400" dirty="0">
                <a:latin typeface="Microsoft Sans Serif (Body)"/>
              </a:rPr>
              <a:t>Models:</a:t>
            </a:r>
            <a:endParaRPr lang="en-US" sz="2000" dirty="0">
              <a:latin typeface="Microsoft Sans Serif (Body)"/>
            </a:endParaRPr>
          </a:p>
          <a:p>
            <a:pPr lvl="1"/>
            <a:r>
              <a:rPr lang="en-US" dirty="0">
                <a:latin typeface="Microsoft Sans Serif (Body)"/>
              </a:rPr>
              <a:t>Utilize dense matrix multiplication for computations.</a:t>
            </a:r>
          </a:p>
          <a:p>
            <a:pPr lvl="1"/>
            <a:r>
              <a:rPr lang="en-US" dirty="0">
                <a:latin typeface="Microsoft Sans Serif (Body)"/>
              </a:rPr>
              <a:t>Three or four fully connected layers, depending on block size.</a:t>
            </a:r>
          </a:p>
          <a:p>
            <a:pPr lvl="1"/>
            <a:r>
              <a:rPr lang="en-US" dirty="0">
                <a:latin typeface="Microsoft Sans Serif (Body)"/>
              </a:rPr>
              <a:t>Rectified linear activations.</a:t>
            </a:r>
          </a:p>
          <a:p>
            <a:pPr lvl="1"/>
            <a:r>
              <a:rPr lang="en-US" dirty="0">
                <a:latin typeface="Microsoft Sans Serif (Body)"/>
              </a:rPr>
              <a:t>16-bit integer inference using SADL.</a:t>
            </a:r>
          </a:p>
          <a:p>
            <a:pPr lvl="1"/>
            <a:r>
              <a:rPr lang="en-US" dirty="0">
                <a:latin typeface="Microsoft Sans Serif (Body)"/>
              </a:rPr>
              <a:t>Target block shapes: 4x4,8x4,16x4,32x4,8x8,16x8,16x16.</a:t>
            </a:r>
          </a:p>
          <a:p>
            <a:pPr lvl="1"/>
            <a:endParaRPr lang="en-US" sz="2000" dirty="0">
              <a:latin typeface="Microsoft Sans Serif (Body)"/>
            </a:endParaRPr>
          </a:p>
        </p:txBody>
      </p:sp>
    </p:spTree>
    <p:extLst>
      <p:ext uri="{BB962C8B-B14F-4D97-AF65-F5344CB8AC3E}">
        <p14:creationId xmlns:p14="http://schemas.microsoft.com/office/powerpoint/2010/main" val="2249728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4ADB8-1E50-8A77-8D28-5891306C1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1E08E42-0756-5A38-ECF7-A6ABFA801F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581408"/>
              </p:ext>
            </p:extLst>
          </p:nvPr>
        </p:nvGraphicFramePr>
        <p:xfrm>
          <a:off x="8147252" y="1690688"/>
          <a:ext cx="2993137" cy="3200400"/>
        </p:xfrm>
        <a:graphic>
          <a:graphicData uri="http://schemas.openxmlformats.org/drawingml/2006/table">
            <a:tbl>
              <a:tblPr firstRow="1" firstCol="1" bandRow="1"/>
              <a:tblGrid>
                <a:gridCol w="666851">
                  <a:extLst>
                    <a:ext uri="{9D8B030D-6E8A-4147-A177-3AD203B41FA5}">
                      <a16:colId xmlns:a16="http://schemas.microsoft.com/office/drawing/2014/main" val="1933006807"/>
                    </a:ext>
                  </a:extLst>
                </a:gridCol>
                <a:gridCol w="1000406">
                  <a:extLst>
                    <a:ext uri="{9D8B030D-6E8A-4147-A177-3AD203B41FA5}">
                      <a16:colId xmlns:a16="http://schemas.microsoft.com/office/drawing/2014/main" val="2269359748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1850543691"/>
                    </a:ext>
                  </a:extLst>
                </a:gridCol>
              </a:tblGrid>
              <a:tr h="121918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Complexity (MACs/pixel)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5952391"/>
                  </a:ext>
                </a:extLst>
              </a:tr>
              <a:tr h="1595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AH0156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*Proposed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4732828"/>
                  </a:ext>
                </a:extLst>
              </a:tr>
              <a:tr h="1241349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4x4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8x4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16x4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32x4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8x8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16x8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16x16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4837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3773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2848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1789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3030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1865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1138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12096</a:t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7840</a:t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6048</a:t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3600</a:t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12512</a:t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5152</a:t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2400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678971"/>
                  </a:ext>
                </a:extLst>
              </a:tr>
              <a:tr h="308490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32x8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32x16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932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569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7B7B7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2576</a:t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solidFill>
                            <a:srgbClr val="7B7B7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1200</a:t>
                      </a:r>
                      <a:br>
                        <a:rPr lang="en-US" sz="1400" dirty="0">
                          <a:solidFill>
                            <a:srgbClr val="7B7B7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solidFill>
                            <a:srgbClr val="7B7B7B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600</a:t>
                      </a:r>
                      <a:br>
                        <a:rPr lang="en-US" sz="1400" dirty="0">
                          <a:solidFill>
                            <a:srgbClr val="7B7B7B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solidFill>
                            <a:srgbClr val="7B7B7B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</a:t>
                      </a:r>
                      <a:br>
                        <a:rPr lang="en-US" sz="1400" dirty="0">
                          <a:solidFill>
                            <a:srgbClr val="7B7B7B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400" dirty="0">
                          <a:solidFill>
                            <a:srgbClr val="7B7B7B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9588791"/>
                  </a:ext>
                </a:extLst>
              </a:tr>
              <a:tr h="121918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32x32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8534421"/>
                  </a:ext>
                </a:extLst>
              </a:tr>
              <a:tr h="121918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64x64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2298034"/>
                  </a:ext>
                </a:extLst>
              </a:tr>
              <a:tr h="130031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128x128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796752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E0494F4-D2EB-40E2-074A-F7455F953958}"/>
              </a:ext>
            </a:extLst>
          </p:cNvPr>
          <p:cNvSpPr txBox="1"/>
          <p:nvPr/>
        </p:nvSpPr>
        <p:spPr>
          <a:xfrm>
            <a:off x="8006995" y="1352134"/>
            <a:ext cx="3273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Model complexity per block shape</a:t>
            </a:r>
          </a:p>
        </p:txBody>
      </p:sp>
      <p:graphicFrame>
        <p:nvGraphicFramePr>
          <p:cNvPr id="8" name="Content Placeholder 4">
            <a:extLst>
              <a:ext uri="{FF2B5EF4-FFF2-40B4-BE49-F238E27FC236}">
                <a16:creationId xmlns:a16="http://schemas.microsoft.com/office/drawing/2014/main" id="{877F5548-D283-D409-3284-58610D22E54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8326887"/>
              </p:ext>
            </p:extLst>
          </p:nvPr>
        </p:nvGraphicFramePr>
        <p:xfrm>
          <a:off x="838200" y="2151449"/>
          <a:ext cx="5928361" cy="2115570"/>
        </p:xfrm>
        <a:graphic>
          <a:graphicData uri="http://schemas.openxmlformats.org/drawingml/2006/table">
            <a:tbl>
              <a:tblPr firstRow="1" firstCol="1" bandRow="1"/>
              <a:tblGrid>
                <a:gridCol w="738841">
                  <a:extLst>
                    <a:ext uri="{9D8B030D-6E8A-4147-A177-3AD203B41FA5}">
                      <a16:colId xmlns:a16="http://schemas.microsoft.com/office/drawing/2014/main" val="2688867871"/>
                    </a:ext>
                  </a:extLst>
                </a:gridCol>
                <a:gridCol w="708006">
                  <a:extLst>
                    <a:ext uri="{9D8B030D-6E8A-4147-A177-3AD203B41FA5}">
                      <a16:colId xmlns:a16="http://schemas.microsoft.com/office/drawing/2014/main" val="3079701022"/>
                    </a:ext>
                  </a:extLst>
                </a:gridCol>
                <a:gridCol w="708006">
                  <a:extLst>
                    <a:ext uri="{9D8B030D-6E8A-4147-A177-3AD203B41FA5}">
                      <a16:colId xmlns:a16="http://schemas.microsoft.com/office/drawing/2014/main" val="2338844297"/>
                    </a:ext>
                  </a:extLst>
                </a:gridCol>
                <a:gridCol w="708006">
                  <a:extLst>
                    <a:ext uri="{9D8B030D-6E8A-4147-A177-3AD203B41FA5}">
                      <a16:colId xmlns:a16="http://schemas.microsoft.com/office/drawing/2014/main" val="3534255135"/>
                    </a:ext>
                  </a:extLst>
                </a:gridCol>
                <a:gridCol w="589059">
                  <a:extLst>
                    <a:ext uri="{9D8B030D-6E8A-4147-A177-3AD203B41FA5}">
                      <a16:colId xmlns:a16="http://schemas.microsoft.com/office/drawing/2014/main" val="588683345"/>
                    </a:ext>
                  </a:extLst>
                </a:gridCol>
                <a:gridCol w="589059">
                  <a:extLst>
                    <a:ext uri="{9D8B030D-6E8A-4147-A177-3AD203B41FA5}">
                      <a16:colId xmlns:a16="http://schemas.microsoft.com/office/drawing/2014/main" val="1711181694"/>
                    </a:ext>
                  </a:extLst>
                </a:gridCol>
                <a:gridCol w="943692">
                  <a:extLst>
                    <a:ext uri="{9D8B030D-6E8A-4147-A177-3AD203B41FA5}">
                      <a16:colId xmlns:a16="http://schemas.microsoft.com/office/drawing/2014/main" val="3058316158"/>
                    </a:ext>
                  </a:extLst>
                </a:gridCol>
                <a:gridCol w="943692">
                  <a:extLst>
                    <a:ext uri="{9D8B030D-6E8A-4147-A177-3AD203B41FA5}">
                      <a16:colId xmlns:a16="http://schemas.microsoft.com/office/drawing/2014/main" val="1854469615"/>
                    </a:ext>
                  </a:extLst>
                </a:gridCol>
              </a:tblGrid>
              <a:tr h="211557">
                <a:tc rowSpan="3"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 Main 10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0866392"/>
                  </a:ext>
                </a:extLst>
              </a:tr>
              <a:tr h="211557">
                <a:tc vMerge="1"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 ECM-13.0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66218"/>
                  </a:ext>
                </a:extLst>
              </a:tr>
              <a:tr h="211557">
                <a:tc vMerge="1"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EncVmPeak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DecVmPeak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459044"/>
                  </a:ext>
                </a:extLst>
              </a:tr>
              <a:tr h="2115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113.1%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4302863"/>
                  </a:ext>
                </a:extLst>
              </a:tr>
              <a:tr h="2115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105.4%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113.2%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99.7%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810962"/>
                  </a:ext>
                </a:extLst>
              </a:tr>
              <a:tr h="2115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119.2%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0058063"/>
                  </a:ext>
                </a:extLst>
              </a:tr>
              <a:tr h="21155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122.8%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101.1%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7206647"/>
                  </a:ext>
                </a:extLst>
              </a:tr>
              <a:tr h="2115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-1.09%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108.8%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121.8%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8185512"/>
                  </a:ext>
                </a:extLst>
              </a:tr>
              <a:tr h="2115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105.6%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118.3%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100.6%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6264645"/>
                  </a:ext>
                </a:extLst>
              </a:tr>
              <a:tr h="21155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123.8%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101.3%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120139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8F85B75-89BA-94DA-6925-524DFA951A38}"/>
              </a:ext>
            </a:extLst>
          </p:cNvPr>
          <p:cNvSpPr txBox="1">
            <a:spLocks/>
          </p:cNvSpPr>
          <p:nvPr/>
        </p:nvSpPr>
        <p:spPr>
          <a:xfrm>
            <a:off x="2102235" y="1889839"/>
            <a:ext cx="34002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Table 2 : Proposed intra prediction mode over ECM13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7D966F-ACC3-AC94-AAB7-BF79820C4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0897" y="6492875"/>
            <a:ext cx="11146534" cy="228600"/>
          </a:xfrm>
        </p:spPr>
        <p:txBody>
          <a:bodyPr/>
          <a:lstStyle/>
          <a:p>
            <a:pPr algn="l"/>
            <a:r>
              <a:rPr lang="en-US" sz="1000" dirty="0"/>
              <a:t>*During the subsequent EE2 phase, a miscalculation of the </a:t>
            </a:r>
            <a:r>
              <a:rPr lang="en-US" sz="1000" dirty="0" err="1"/>
              <a:t>kMAC</a:t>
            </a:r>
            <a:r>
              <a:rPr lang="en-US" sz="1000" dirty="0"/>
              <a:t>/pixel value was identified and this proposal was therefore updated afterwards for clarification. </a:t>
            </a:r>
          </a:p>
        </p:txBody>
      </p:sp>
    </p:spTree>
    <p:extLst>
      <p:ext uri="{BB962C8B-B14F-4D97-AF65-F5344CB8AC3E}">
        <p14:creationId xmlns:p14="http://schemas.microsoft.com/office/powerpoint/2010/main" val="933377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98D86-A4B0-5D25-D674-7B1C83969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390632" cy="787019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0DAB61-AB9C-0E7A-A51B-C05308FFF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sz="2400" dirty="0">
                <a:latin typeface="Microsoft Sans Serif (Body)"/>
              </a:rPr>
              <a:t>Low-complexity NN intra prediction mode.</a:t>
            </a:r>
          </a:p>
          <a:p>
            <a:r>
              <a:rPr lang="en-US" sz="2400" dirty="0">
                <a:latin typeface="Microsoft Sans Serif (Body)"/>
              </a:rPr>
              <a:t>DIMD based intra mode derivation from prediction block. </a:t>
            </a:r>
          </a:p>
          <a:p>
            <a:r>
              <a:rPr lang="en-CA" sz="2400" dirty="0">
                <a:latin typeface="Microsoft Sans Serif (Body)"/>
              </a:rPr>
              <a:t>AI: {-0.74% Y, -0.57% U, -0.57% V, 105.6% </a:t>
            </a:r>
            <a:r>
              <a:rPr lang="en-CA" sz="2400" dirty="0" err="1">
                <a:latin typeface="Microsoft Sans Serif (Body)"/>
              </a:rPr>
              <a:t>EncT</a:t>
            </a:r>
            <a:r>
              <a:rPr lang="en-CA" sz="2400" dirty="0">
                <a:latin typeface="Microsoft Sans Serif (Body)"/>
              </a:rPr>
              <a:t>, 118.3% </a:t>
            </a:r>
            <a:r>
              <a:rPr lang="en-CA" sz="2400" dirty="0" err="1">
                <a:latin typeface="Microsoft Sans Serif (Body)"/>
              </a:rPr>
              <a:t>DecT</a:t>
            </a:r>
            <a:r>
              <a:rPr lang="en-CA" sz="2400" dirty="0">
                <a:latin typeface="Microsoft Sans Serif (Body)"/>
              </a:rPr>
              <a:t>}.</a:t>
            </a:r>
            <a:endParaRPr lang="en-US" sz="2400" dirty="0">
              <a:latin typeface="Microsoft Sans Serif (Body)"/>
            </a:endParaRPr>
          </a:p>
          <a:p>
            <a:r>
              <a:rPr lang="en-US" sz="2400" dirty="0">
                <a:latin typeface="Microsoft Sans Serif (Body)"/>
              </a:rPr>
              <a:t>It is suggested to study this method in EE2.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4EDB96-E391-E296-7AEC-DBE338906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During the subsequent EE2 phase, a miscalculation of the kMAC/pixel value was identified and this proposal was therefore updated afterwards for clarification. </a:t>
            </a:r>
          </a:p>
        </p:txBody>
      </p:sp>
    </p:spTree>
    <p:extLst>
      <p:ext uri="{BB962C8B-B14F-4D97-AF65-F5344CB8AC3E}">
        <p14:creationId xmlns:p14="http://schemas.microsoft.com/office/powerpoint/2010/main" val="1395890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457</Words>
  <Application>Microsoft Office PowerPoint</Application>
  <PresentationFormat>Widescreen</PresentationFormat>
  <Paragraphs>103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Aptos</vt:lpstr>
      <vt:lpstr>Aptos Display</vt:lpstr>
      <vt:lpstr>Arial</vt:lpstr>
      <vt:lpstr>Microsoft Sans Serif (Body)</vt:lpstr>
      <vt:lpstr>Times New Roman</vt:lpstr>
      <vt:lpstr>Office Theme</vt:lpstr>
      <vt:lpstr>JVET-AI0225: Neural network-based intra prediction with DIMD mode derivation </vt:lpstr>
      <vt:lpstr>Proposal</vt:lpstr>
      <vt:lpstr>Results 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JVET-AI0225</dc:title>
  <dc:creator>Samuel Eadie</dc:creator>
  <cp:lastModifiedBy>Samuel Eadie</cp:lastModifiedBy>
  <cp:revision>8</cp:revision>
  <dcterms:created xsi:type="dcterms:W3CDTF">2024-07-14T01:41:47Z</dcterms:created>
  <dcterms:modified xsi:type="dcterms:W3CDTF">2024-11-02T09:27:48Z</dcterms:modified>
</cp:coreProperties>
</file>