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6" r:id="rId2"/>
    <p:sldId id="257" r:id="rId3"/>
    <p:sldId id="258" r:id="rId4"/>
    <p:sldId id="259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4660"/>
  </p:normalViewPr>
  <p:slideViewPr>
    <p:cSldViewPr snapToGrid="0">
      <p:cViewPr varScale="1">
        <p:scale>
          <a:sx n="105" d="100"/>
          <a:sy n="105" d="100"/>
        </p:scale>
        <p:origin x="83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88CA066-7B13-43E6-8D2F-D12D6E191BB0}" type="datetimeFigureOut">
              <a:rPr lang="en-US" smtClean="0"/>
              <a:t>7/14/2024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ADB97C2-49BD-46EF-821C-D9D2B9E7F4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65772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ADB97C2-49BD-46EF-821C-D9D2B9E7F4FA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705065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80A9A9-259D-0D86-AE5A-03C5D6C66B2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99AB506-E816-A1C5-A9FA-2767EE96777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2DBEBC1-EB0F-758A-1D92-918284CAE7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70E0BA-A26A-4DDE-A00C-3469EFA34E89}" type="datetimeFigureOut">
              <a:rPr lang="en-US" smtClean="0"/>
              <a:t>7/14/2024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91CAD9E-799E-E752-263C-A2C574574B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6E648CC-64C2-01BD-FDAF-DE17F67ECF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E432E8-0F1E-4815-ADE8-7D75CA98E8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6086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9A393C-493A-9821-E7DA-E6C3644BF9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A4C6C51-25BD-28F7-56A5-AD5EC794A6F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36B884A-DACB-7688-DEC5-CBC7A27F89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70E0BA-A26A-4DDE-A00C-3469EFA34E89}" type="datetimeFigureOut">
              <a:rPr lang="en-US" smtClean="0"/>
              <a:t>7/14/2024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6AA41BB-89C0-D84B-E113-B3E3FFD851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7B879F6-DCD5-096E-E4C2-3324464CE2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E432E8-0F1E-4815-ADE8-7D75CA98E8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95135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CBAA19CB-1ED4-7A68-5B01-AD17728E9F5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EB981E1-63FE-1212-2C52-0FE4F36AD45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696CC84-0908-2673-30B1-5D06700102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70E0BA-A26A-4DDE-A00C-3469EFA34E89}" type="datetimeFigureOut">
              <a:rPr lang="en-US" smtClean="0"/>
              <a:t>7/14/2024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7F09EFB-8D88-595C-586D-697C04948E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B8D41B0-F284-75AE-83B6-39C47FC96E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E432E8-0F1E-4815-ADE8-7D75CA98E8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47591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9D2B21-1961-9362-C880-139848353B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343489C-EA6E-BB83-7E0E-9B12E80061F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291E662-1829-0A8F-2F68-3D81B5CAF2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70E0BA-A26A-4DDE-A00C-3469EFA34E89}" type="datetimeFigureOut">
              <a:rPr lang="en-US" smtClean="0"/>
              <a:t>7/14/2024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CE0C379-00DD-CC9A-76A8-02BE1D3457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11D90EA-A933-EBE6-C027-FFE0E4A1D8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E432E8-0F1E-4815-ADE8-7D75CA98E8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20961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5D75AA-47D8-7683-00E4-FCD72527BE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BCB14DD-B052-0BCD-493F-1FD3D75205E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66884C6-A2F9-CED1-1EF9-5CBBE1F9AE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70E0BA-A26A-4DDE-A00C-3469EFA34E89}" type="datetimeFigureOut">
              <a:rPr lang="en-US" smtClean="0"/>
              <a:t>7/14/2024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FC6A47F-E521-93D9-7970-186D36B305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047C23B-779B-1B6E-F7DE-2F933E2B4D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E432E8-0F1E-4815-ADE8-7D75CA98E8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23593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EBFE3E-46AB-610F-2EE7-CF36C854E4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8FB5D8C-B5AA-5E59-E8B2-F6A8C59441A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FF854A7-D280-9D19-8BE9-4F327F7D19E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15B7A3D-C15B-378F-253A-B869A4F3DA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70E0BA-A26A-4DDE-A00C-3469EFA34E89}" type="datetimeFigureOut">
              <a:rPr lang="en-US" smtClean="0"/>
              <a:t>7/14/2024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74E72B3-F26A-C545-8FED-9D09CBA1F2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E57FC23-512A-DFBD-63BF-99BD0AA824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E432E8-0F1E-4815-ADE8-7D75CA98E8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52736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B5292E-23A8-BB2B-4EE6-7D4C9D51B3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025D1BF-9125-DCDB-1BB2-BC66832009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55CEAC7-B45E-D9B2-3CB4-AF270840C8F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8A21FD2-9D14-188B-EAAE-F079CB291F0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AAEAD65-6207-39F9-780E-B2FBDDFDFA9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9003DBB-F837-0719-A155-925E28CA4A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70E0BA-A26A-4DDE-A00C-3469EFA34E89}" type="datetimeFigureOut">
              <a:rPr lang="en-US" smtClean="0"/>
              <a:t>7/14/2024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50E4CB6-C8AF-032F-1EB0-E9E519F300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0A36905-60B5-2733-3CCF-F6E96255AC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E432E8-0F1E-4815-ADE8-7D75CA98E8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46751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A5D68D-A00B-6ED6-E72A-0163335F25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10F0848-D5B4-1CC5-C883-48AC713B31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70E0BA-A26A-4DDE-A00C-3469EFA34E89}" type="datetimeFigureOut">
              <a:rPr lang="en-US" smtClean="0"/>
              <a:t>7/14/2024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02518D0-330D-32D2-9750-B04D2E611D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76D75FB-3A2D-25DF-0CDB-525402E3E4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E432E8-0F1E-4815-ADE8-7D75CA98E8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10735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D55086F-1C0D-DCF0-6A6C-C8D35823F9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70E0BA-A26A-4DDE-A00C-3469EFA34E89}" type="datetimeFigureOut">
              <a:rPr lang="en-US" smtClean="0"/>
              <a:t>7/14/2024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7C3EB6E-CF7D-A1F3-D93C-8F2C64760A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FAE9E14-9989-4051-CB04-424DEEB4A7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E432E8-0F1E-4815-ADE8-7D75CA98E8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99340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791466-0439-723B-FBB8-0C5773A7DF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F09F6A1-4006-83AD-538A-68C34CFEEE8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B60363B-2B1C-1503-0932-78C45E96F2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518F1DA-3F5D-7130-3F6E-C6005D60BB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70E0BA-A26A-4DDE-A00C-3469EFA34E89}" type="datetimeFigureOut">
              <a:rPr lang="en-US" smtClean="0"/>
              <a:t>7/14/2024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441D2B8-AFBC-226D-F4AF-260981F60D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0BCDC10-234F-FF6B-F412-07BE1738E4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E432E8-0F1E-4815-ADE8-7D75CA98E8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44833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820120F-32F5-9798-FE97-AC59329452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3632B70-D614-AA7D-999D-64E0A71A9CF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E2382E0-C0F2-4093-1966-A7F61457614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148FC1E-CB29-1996-EDA1-F9FDCE1690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70E0BA-A26A-4DDE-A00C-3469EFA34E89}" type="datetimeFigureOut">
              <a:rPr lang="en-US" smtClean="0"/>
              <a:t>7/14/2024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94020FC-5197-A6E1-3979-4B51AA0437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2B5D9EE-620E-1D04-F5ED-33C4E2FBC9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E432E8-0F1E-4815-ADE8-7D75CA98E8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31289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83C26BF-D985-2644-0337-A9AA0C3EA4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03512E6-47D0-4CEE-034E-85F746D91CB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00AE643-8E6C-29FD-19AA-AFAC617A08E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CA70E0BA-A26A-4DDE-A00C-3469EFA34E89}" type="datetimeFigureOut">
              <a:rPr lang="en-US" smtClean="0"/>
              <a:t>7/14/2024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31EB187-813A-278B-7A81-CFA471CC908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E795E07-F5D9-87E5-AB3E-73FA707613C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37E432E8-0F1E-4815-ADE8-7D75CA98E8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84958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E672F2-CD64-033F-BA3D-8D0B7FA7282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799019"/>
            <a:ext cx="9144000" cy="2387600"/>
          </a:xfrm>
        </p:spPr>
        <p:txBody>
          <a:bodyPr>
            <a:normAutofit fontScale="90000"/>
          </a:bodyPr>
          <a:lstStyle/>
          <a:p>
            <a:pPr algn="l"/>
            <a:r>
              <a:rPr lang="en-US" sz="4700" dirty="0"/>
              <a:t>JVET-AI0225: </a:t>
            </a:r>
            <a:r>
              <a:rPr lang="en-CA" sz="4700" dirty="0"/>
              <a:t>Neural network-based intra prediction with DIMD mode derivation</a:t>
            </a:r>
            <a:br>
              <a:rPr lang="en-CA" sz="6000" b="1" dirty="0">
                <a:effectLst/>
                <a:latin typeface="+mj-lt"/>
                <a:ea typeface="Times New Roman" panose="02020603050405020304" pitchFamily="18" charset="0"/>
              </a:rPr>
            </a:b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25796B9-282C-669A-5D71-E23A87C30F9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97152" y="4114102"/>
            <a:ext cx="8214360" cy="1655762"/>
          </a:xfrm>
        </p:spPr>
        <p:txBody>
          <a:bodyPr>
            <a:normAutofit/>
          </a:bodyPr>
          <a:lstStyle/>
          <a:p>
            <a:pPr algn="l"/>
            <a:r>
              <a:rPr lang="en-US" sz="2800" dirty="0">
                <a:latin typeface="Microsoft Sans Serif (Body)"/>
              </a:rPr>
              <a:t>S. Eadie, P. </a:t>
            </a:r>
            <a:r>
              <a:rPr lang="en-US" sz="2800" dirty="0" err="1">
                <a:latin typeface="Microsoft Sans Serif (Body)"/>
              </a:rPr>
              <a:t>Garus</a:t>
            </a:r>
            <a:r>
              <a:rPr lang="en-US" sz="2800" dirty="0">
                <a:latin typeface="Microsoft Sans Serif (Body)"/>
              </a:rPr>
              <a:t>, T. Ryder, P. Nikitin, M. Coban,              V. Seregin, M. Karczewicz (Qualcomm), F. </a:t>
            </a:r>
            <a:r>
              <a:rPr lang="en-US" sz="2800" dirty="0" err="1">
                <a:latin typeface="Microsoft Sans Serif (Body)"/>
              </a:rPr>
              <a:t>Urban,T</a:t>
            </a:r>
            <a:r>
              <a:rPr lang="en-US" sz="2800" dirty="0">
                <a:latin typeface="Microsoft Sans Serif (Body)"/>
              </a:rPr>
              <a:t>. Dumas, F. Galpin, E. François (Interdigital)</a:t>
            </a:r>
          </a:p>
        </p:txBody>
      </p:sp>
    </p:spTree>
    <p:extLst>
      <p:ext uri="{BB962C8B-B14F-4D97-AF65-F5344CB8AC3E}">
        <p14:creationId xmlns:p14="http://schemas.microsoft.com/office/powerpoint/2010/main" val="220520809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A6E09B-0663-AD2C-D37E-638B78638E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10261"/>
            <a:ext cx="10515600" cy="1325563"/>
          </a:xfrm>
        </p:spPr>
        <p:txBody>
          <a:bodyPr/>
          <a:lstStyle/>
          <a:p>
            <a:r>
              <a:rPr lang="en-US" dirty="0"/>
              <a:t>Proposal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F6644D6B-3018-71F9-7116-2E7FFB86036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35608"/>
            <a:ext cx="10515600" cy="4741355"/>
          </a:xfrm>
        </p:spPr>
        <p:txBody>
          <a:bodyPr>
            <a:normAutofit/>
          </a:bodyPr>
          <a:lstStyle/>
          <a:p>
            <a:r>
              <a:rPr lang="en-US" sz="2400" dirty="0">
                <a:latin typeface="Microsoft Sans Serif (Body)"/>
              </a:rPr>
              <a:t>A reduced-complexity NN-based intra prediction mode based on NNVC intra prediction.</a:t>
            </a:r>
          </a:p>
          <a:p>
            <a:r>
              <a:rPr lang="en-US" sz="2400" dirty="0">
                <a:latin typeface="Microsoft Sans Serif (Body)"/>
              </a:rPr>
              <a:t>Intra mode derivation of the NN-based prediction is derived by performing DIMD.</a:t>
            </a:r>
          </a:p>
          <a:p>
            <a:r>
              <a:rPr lang="en-US" sz="2400" dirty="0">
                <a:latin typeface="Microsoft Sans Serif (Body)"/>
              </a:rPr>
              <a:t>Models:</a:t>
            </a:r>
            <a:endParaRPr lang="en-US" sz="2000" dirty="0">
              <a:latin typeface="Microsoft Sans Serif (Body)"/>
            </a:endParaRPr>
          </a:p>
          <a:p>
            <a:pPr lvl="1"/>
            <a:r>
              <a:rPr lang="en-US" dirty="0">
                <a:latin typeface="Microsoft Sans Serif (Body)"/>
              </a:rPr>
              <a:t>Utilize dense matrix multiplication for computations.</a:t>
            </a:r>
          </a:p>
          <a:p>
            <a:pPr lvl="1"/>
            <a:r>
              <a:rPr lang="en-US" dirty="0">
                <a:latin typeface="Microsoft Sans Serif (Body)"/>
              </a:rPr>
              <a:t>Three or four fully connected layers, depending on block size.</a:t>
            </a:r>
          </a:p>
          <a:p>
            <a:pPr lvl="1"/>
            <a:r>
              <a:rPr lang="en-US" dirty="0">
                <a:latin typeface="Microsoft Sans Serif (Body)"/>
              </a:rPr>
              <a:t>Rectified linear activations.</a:t>
            </a:r>
          </a:p>
          <a:p>
            <a:pPr lvl="1"/>
            <a:r>
              <a:rPr lang="en-US" dirty="0">
                <a:latin typeface="Microsoft Sans Serif (Body)"/>
              </a:rPr>
              <a:t>16-bit integer inference using SADL.</a:t>
            </a:r>
          </a:p>
          <a:p>
            <a:pPr lvl="1"/>
            <a:r>
              <a:rPr lang="en-US" dirty="0">
                <a:latin typeface="Microsoft Sans Serif (Body)"/>
              </a:rPr>
              <a:t>Target block shapes: 4x4,8x4,16x4,32x4,8x8,16x8,16x16.</a:t>
            </a:r>
          </a:p>
          <a:p>
            <a:pPr lvl="1"/>
            <a:endParaRPr lang="en-US" sz="2000" dirty="0">
              <a:latin typeface="Microsoft Sans Serif (Body)"/>
            </a:endParaRPr>
          </a:p>
        </p:txBody>
      </p:sp>
    </p:spTree>
    <p:extLst>
      <p:ext uri="{BB962C8B-B14F-4D97-AF65-F5344CB8AC3E}">
        <p14:creationId xmlns:p14="http://schemas.microsoft.com/office/powerpoint/2010/main" val="22497285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A4ADB8-1E50-8A77-8D28-5891306C1D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Results 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41E08E42-0756-5A38-ECF7-A6ABFA801F4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83493742"/>
              </p:ext>
            </p:extLst>
          </p:nvPr>
        </p:nvGraphicFramePr>
        <p:xfrm>
          <a:off x="7540751" y="1690688"/>
          <a:ext cx="3916680" cy="2987040"/>
        </p:xfrm>
        <a:graphic>
          <a:graphicData uri="http://schemas.openxmlformats.org/drawingml/2006/table">
            <a:tbl>
              <a:tblPr firstRow="1" firstCol="1" bandRow="1"/>
              <a:tblGrid>
                <a:gridCol w="872610">
                  <a:extLst>
                    <a:ext uri="{9D8B030D-6E8A-4147-A177-3AD203B41FA5}">
                      <a16:colId xmlns:a16="http://schemas.microsoft.com/office/drawing/2014/main" val="1933006807"/>
                    </a:ext>
                  </a:extLst>
                </a:gridCol>
                <a:gridCol w="872610">
                  <a:extLst>
                    <a:ext uri="{9D8B030D-6E8A-4147-A177-3AD203B41FA5}">
                      <a16:colId xmlns:a16="http://schemas.microsoft.com/office/drawing/2014/main" val="2269359748"/>
                    </a:ext>
                  </a:extLst>
                </a:gridCol>
                <a:gridCol w="900444">
                  <a:extLst>
                    <a:ext uri="{9D8B030D-6E8A-4147-A177-3AD203B41FA5}">
                      <a16:colId xmlns:a16="http://schemas.microsoft.com/office/drawing/2014/main" val="1850543691"/>
                    </a:ext>
                  </a:extLst>
                </a:gridCol>
                <a:gridCol w="1271016">
                  <a:extLst>
                    <a:ext uri="{9D8B030D-6E8A-4147-A177-3AD203B41FA5}">
                      <a16:colId xmlns:a16="http://schemas.microsoft.com/office/drawing/2014/main" val="1806225380"/>
                    </a:ext>
                  </a:extLst>
                </a:gridCol>
              </a:tblGrid>
              <a:tr h="121918">
                <a:tc rowSpan="2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Complexity (MACs/pixel)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65952391"/>
                  </a:ext>
                </a:extLst>
              </a:tr>
              <a:tr h="159583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AH0156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Proposed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Reduction (%)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94732828"/>
                  </a:ext>
                </a:extLst>
              </a:tr>
              <a:tr h="1241349">
                <a:tc>
                  <a:txBody>
                    <a:bodyPr/>
                    <a:lstStyle/>
                    <a:p>
                      <a:pPr marL="0" algn="l" defTabSz="914400" rtl="0" eaLnBrk="1" fontAlgn="ctr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4x4</a:t>
                      </a:r>
                      <a:b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</a:b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8x4</a:t>
                      </a:r>
                      <a:b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</a:b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16x4</a:t>
                      </a:r>
                      <a:b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</a:b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32x4</a:t>
                      </a:r>
                      <a:b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</a:b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8x8</a:t>
                      </a:r>
                      <a:b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</a:b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16x8</a:t>
                      </a:r>
                      <a:b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</a:b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16x16</a:t>
                      </a: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4837</a:t>
                      </a:r>
                      <a:b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</a:b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3773</a:t>
                      </a:r>
                      <a:b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</a:b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2848</a:t>
                      </a:r>
                      <a:b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</a:b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1789</a:t>
                      </a:r>
                      <a:b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</a:b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3030</a:t>
                      </a:r>
                      <a:b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</a:b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1865</a:t>
                      </a:r>
                      <a:b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</a:b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1138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2355</a:t>
                      </a:r>
                      <a:b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</a:b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2336</a:t>
                      </a:r>
                      <a:b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</a:b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2150</a:t>
                      </a:r>
                      <a:b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</a:b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1445</a:t>
                      </a:r>
                      <a:b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</a:b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2411</a:t>
                      </a:r>
                      <a:b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</a:b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1501</a:t>
                      </a:r>
                      <a:b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</a:b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1046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51.3%</a:t>
                      </a:r>
                      <a:b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</a:b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38.1%</a:t>
                      </a:r>
                      <a:b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</a:b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24.5%</a:t>
                      </a:r>
                      <a:b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</a:b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19.2%</a:t>
                      </a:r>
                      <a:b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</a:b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20.4%</a:t>
                      </a:r>
                      <a:b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</a:b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19.5%</a:t>
                      </a:r>
                      <a:b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</a:b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8.1%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3678971"/>
                  </a:ext>
                </a:extLst>
              </a:tr>
              <a:tr h="308490">
                <a:tc>
                  <a:txBody>
                    <a:bodyPr/>
                    <a:lstStyle/>
                    <a:p>
                      <a:pPr marL="0" algn="l" defTabSz="914400" rtl="0" eaLnBrk="1" fontAlgn="ctr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32x8</a:t>
                      </a:r>
                      <a:b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</a:b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32x16</a:t>
                      </a: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932</a:t>
                      </a:r>
                      <a:b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</a:b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569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751</a:t>
                      </a:r>
                      <a:b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</a:b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523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19.4%</a:t>
                      </a:r>
                      <a:b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</a:b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8.1%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89588791"/>
                  </a:ext>
                </a:extLst>
              </a:tr>
              <a:tr h="121918">
                <a:tc>
                  <a:txBody>
                    <a:bodyPr/>
                    <a:lstStyle/>
                    <a:p>
                      <a:pPr marL="0" algn="l" defTabSz="914400" rtl="0" eaLnBrk="1" fontAlgn="ctr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32x32</a:t>
                      </a: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284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261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8.1%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18534421"/>
                  </a:ext>
                </a:extLst>
              </a:tr>
              <a:tr h="121918">
                <a:tc>
                  <a:txBody>
                    <a:bodyPr/>
                    <a:lstStyle/>
                    <a:p>
                      <a:pPr marL="0" algn="l" defTabSz="914400" rtl="0" eaLnBrk="1" fontAlgn="ctr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64x64</a:t>
                      </a: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71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65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8.5%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72298034"/>
                  </a:ext>
                </a:extLst>
              </a:tr>
              <a:tr h="130031">
                <a:tc>
                  <a:txBody>
                    <a:bodyPr/>
                    <a:lstStyle/>
                    <a:p>
                      <a:pPr marL="0" algn="l" defTabSz="914400" rtl="0" eaLnBrk="1" fontAlgn="ctr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128x128</a:t>
                      </a: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18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16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11.1%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67967522"/>
                  </a:ext>
                </a:extLst>
              </a:tr>
            </a:tbl>
          </a:graphicData>
        </a:graphic>
      </p:graphicFrame>
      <p:sp>
        <p:nvSpPr>
          <p:cNvPr id="9" name="TextBox 8">
            <a:extLst>
              <a:ext uri="{FF2B5EF4-FFF2-40B4-BE49-F238E27FC236}">
                <a16:creationId xmlns:a16="http://schemas.microsoft.com/office/drawing/2014/main" id="{CE0494F4-D2EB-40E2-074A-F7455F953958}"/>
              </a:ext>
            </a:extLst>
          </p:cNvPr>
          <p:cNvSpPr txBox="1"/>
          <p:nvPr/>
        </p:nvSpPr>
        <p:spPr>
          <a:xfrm>
            <a:off x="8006995" y="1352134"/>
            <a:ext cx="327365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Model complexity per block shape</a:t>
            </a:r>
          </a:p>
        </p:txBody>
      </p:sp>
      <p:graphicFrame>
        <p:nvGraphicFramePr>
          <p:cNvPr id="8" name="Content Placeholder 4">
            <a:extLst>
              <a:ext uri="{FF2B5EF4-FFF2-40B4-BE49-F238E27FC236}">
                <a16:creationId xmlns:a16="http://schemas.microsoft.com/office/drawing/2014/main" id="{877F5548-D283-D409-3284-58610D22E54A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408326887"/>
              </p:ext>
            </p:extLst>
          </p:nvPr>
        </p:nvGraphicFramePr>
        <p:xfrm>
          <a:off x="838200" y="2151449"/>
          <a:ext cx="5928361" cy="2115570"/>
        </p:xfrm>
        <a:graphic>
          <a:graphicData uri="http://schemas.openxmlformats.org/drawingml/2006/table">
            <a:tbl>
              <a:tblPr firstRow="1" firstCol="1" bandRow="1"/>
              <a:tblGrid>
                <a:gridCol w="738841">
                  <a:extLst>
                    <a:ext uri="{9D8B030D-6E8A-4147-A177-3AD203B41FA5}">
                      <a16:colId xmlns:a16="http://schemas.microsoft.com/office/drawing/2014/main" val="2688867871"/>
                    </a:ext>
                  </a:extLst>
                </a:gridCol>
                <a:gridCol w="708006">
                  <a:extLst>
                    <a:ext uri="{9D8B030D-6E8A-4147-A177-3AD203B41FA5}">
                      <a16:colId xmlns:a16="http://schemas.microsoft.com/office/drawing/2014/main" val="3079701022"/>
                    </a:ext>
                  </a:extLst>
                </a:gridCol>
                <a:gridCol w="708006">
                  <a:extLst>
                    <a:ext uri="{9D8B030D-6E8A-4147-A177-3AD203B41FA5}">
                      <a16:colId xmlns:a16="http://schemas.microsoft.com/office/drawing/2014/main" val="2338844297"/>
                    </a:ext>
                  </a:extLst>
                </a:gridCol>
                <a:gridCol w="708006">
                  <a:extLst>
                    <a:ext uri="{9D8B030D-6E8A-4147-A177-3AD203B41FA5}">
                      <a16:colId xmlns:a16="http://schemas.microsoft.com/office/drawing/2014/main" val="3534255135"/>
                    </a:ext>
                  </a:extLst>
                </a:gridCol>
                <a:gridCol w="589059">
                  <a:extLst>
                    <a:ext uri="{9D8B030D-6E8A-4147-A177-3AD203B41FA5}">
                      <a16:colId xmlns:a16="http://schemas.microsoft.com/office/drawing/2014/main" val="588683345"/>
                    </a:ext>
                  </a:extLst>
                </a:gridCol>
                <a:gridCol w="589059">
                  <a:extLst>
                    <a:ext uri="{9D8B030D-6E8A-4147-A177-3AD203B41FA5}">
                      <a16:colId xmlns:a16="http://schemas.microsoft.com/office/drawing/2014/main" val="1711181694"/>
                    </a:ext>
                  </a:extLst>
                </a:gridCol>
                <a:gridCol w="943692">
                  <a:extLst>
                    <a:ext uri="{9D8B030D-6E8A-4147-A177-3AD203B41FA5}">
                      <a16:colId xmlns:a16="http://schemas.microsoft.com/office/drawing/2014/main" val="3058316158"/>
                    </a:ext>
                  </a:extLst>
                </a:gridCol>
                <a:gridCol w="943692">
                  <a:extLst>
                    <a:ext uri="{9D8B030D-6E8A-4147-A177-3AD203B41FA5}">
                      <a16:colId xmlns:a16="http://schemas.microsoft.com/office/drawing/2014/main" val="1854469615"/>
                    </a:ext>
                  </a:extLst>
                </a:gridCol>
              </a:tblGrid>
              <a:tr h="211557">
                <a:tc rowSpan="3">
                  <a:txBody>
                    <a:bodyPr/>
                    <a:lstStyle/>
                    <a:p>
                      <a:endParaRPr lang="en-US" sz="12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7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r-FR" sz="11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All Intra Main 10 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10866392"/>
                  </a:ext>
                </a:extLst>
              </a:tr>
              <a:tr h="211557">
                <a:tc vMerge="1">
                  <a:txBody>
                    <a:bodyPr/>
                    <a:lstStyle/>
                    <a:p>
                      <a:endParaRPr lang="en-US" sz="12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7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r-FR" sz="11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Over ECM-13.0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8166218"/>
                  </a:ext>
                </a:extLst>
              </a:tr>
              <a:tr h="211557">
                <a:tc vMerge="1">
                  <a:txBody>
                    <a:bodyPr/>
                    <a:lstStyle/>
                    <a:p>
                      <a:endParaRPr lang="en-US" sz="12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r-FR" sz="1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Y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r-FR" sz="1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U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r-FR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V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r-FR" sz="11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r-FR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r-FR" sz="11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EncVmPeak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r-FR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DecVmPeak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08459044"/>
                  </a:ext>
                </a:extLst>
              </a:tr>
              <a:tr h="21155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r-FR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Class A1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-0.94%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-0.73%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-0.78%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103.3%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113.1%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99.8%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100.3%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84302863"/>
                  </a:ext>
                </a:extLst>
              </a:tr>
              <a:tr h="21155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r-FR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Class A2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-0.51%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-0.26%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-0.33%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105.4%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113.2%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99.7%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100.1%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42810962"/>
                  </a:ext>
                </a:extLst>
              </a:tr>
              <a:tr h="21155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r-FR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Class B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-0.58%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-0.48%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-0.39%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105.5%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119.2%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98.4%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100.5%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40058063"/>
                  </a:ext>
                </a:extLst>
              </a:tr>
              <a:tr h="211557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r-FR" sz="1100">
                          <a:effectLst/>
                          <a:latin typeface="Times New Roman" panose="02020603050405020304" pitchFamily="18" charset="0"/>
                          <a:ea typeface="Arial" panose="020B0604020202020204" pitchFamily="34" charset="0"/>
                        </a:rPr>
                        <a:t>Class C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-0.70%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-0.58%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-0.52%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105.2%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122.8%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100.4%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101.1%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37206647"/>
                  </a:ext>
                </a:extLst>
              </a:tr>
              <a:tr h="21155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r-FR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Class E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-1.09%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-0.88%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-0.99%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108.8%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121.8%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100.4%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101.2%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28185512"/>
                  </a:ext>
                </a:extLst>
              </a:tr>
              <a:tr h="21155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r-FR" sz="11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Overall 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-0.74%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-0.57%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-0.57%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105.6%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118.3%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99.6%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100.6%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06264645"/>
                  </a:ext>
                </a:extLst>
              </a:tr>
              <a:tr h="211557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r-FR" sz="1100">
                          <a:effectLst/>
                          <a:latin typeface="Times New Roman" panose="02020603050405020304" pitchFamily="18" charset="0"/>
                          <a:ea typeface="Arial" panose="020B0604020202020204" pitchFamily="34" charset="0"/>
                        </a:rPr>
                        <a:t>Class D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-0.73%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-0.46%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-0.68%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103.0%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123.8%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100.4%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101.3%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71201394"/>
                  </a:ext>
                </a:extLst>
              </a:tr>
            </a:tbl>
          </a:graphicData>
        </a:graphic>
      </p:graphicFrame>
      <p:sp>
        <p:nvSpPr>
          <p:cNvPr id="10" name="TextBox 9">
            <a:extLst>
              <a:ext uri="{FF2B5EF4-FFF2-40B4-BE49-F238E27FC236}">
                <a16:creationId xmlns:a16="http://schemas.microsoft.com/office/drawing/2014/main" id="{E8F85B75-89BA-94DA-6925-524DFA951A38}"/>
              </a:ext>
            </a:extLst>
          </p:cNvPr>
          <p:cNvSpPr txBox="1">
            <a:spLocks/>
          </p:cNvSpPr>
          <p:nvPr/>
        </p:nvSpPr>
        <p:spPr>
          <a:xfrm>
            <a:off x="2102235" y="1889839"/>
            <a:ext cx="340029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/>
              <a:t>Table 2 : Proposed intra prediction mode over ECM13</a:t>
            </a:r>
          </a:p>
        </p:txBody>
      </p:sp>
    </p:spTree>
    <p:extLst>
      <p:ext uri="{BB962C8B-B14F-4D97-AF65-F5344CB8AC3E}">
        <p14:creationId xmlns:p14="http://schemas.microsoft.com/office/powerpoint/2010/main" val="93337740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498D86-A4B0-5D25-D674-7B1C83969B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390632" cy="787019"/>
          </a:xfrm>
        </p:spPr>
        <p:txBody>
          <a:bodyPr/>
          <a:lstStyle/>
          <a:p>
            <a:r>
              <a:rPr lang="en-US" dirty="0"/>
              <a:t>Conclusion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E0DAB61-AB9C-0E7A-A51B-C05308FFF51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253331"/>
            <a:ext cx="10515600" cy="4351338"/>
          </a:xfrm>
        </p:spPr>
        <p:txBody>
          <a:bodyPr/>
          <a:lstStyle/>
          <a:p>
            <a:r>
              <a:rPr lang="en-US" sz="2400" dirty="0">
                <a:latin typeface="Microsoft Sans Serif (Body)"/>
              </a:rPr>
              <a:t>Low-complexity NN intra prediction mode.</a:t>
            </a:r>
          </a:p>
          <a:p>
            <a:r>
              <a:rPr lang="en-US" sz="2400" dirty="0">
                <a:latin typeface="Microsoft Sans Serif (Body)"/>
              </a:rPr>
              <a:t>DIMD based intra mode derivation from prediction block. </a:t>
            </a:r>
          </a:p>
          <a:p>
            <a:r>
              <a:rPr lang="en-CA" sz="2400" dirty="0">
                <a:latin typeface="Microsoft Sans Serif (Body)"/>
              </a:rPr>
              <a:t>AI: {-0.74% Y, -0.57% U, -0.57% V, 105.6% </a:t>
            </a:r>
            <a:r>
              <a:rPr lang="en-CA" sz="2400" dirty="0" err="1">
                <a:latin typeface="Microsoft Sans Serif (Body)"/>
              </a:rPr>
              <a:t>EncT</a:t>
            </a:r>
            <a:r>
              <a:rPr lang="en-CA" sz="2400" dirty="0">
                <a:latin typeface="Microsoft Sans Serif (Body)"/>
              </a:rPr>
              <a:t>, 118.3% </a:t>
            </a:r>
            <a:r>
              <a:rPr lang="en-CA" sz="2400" dirty="0" err="1">
                <a:latin typeface="Microsoft Sans Serif (Body)"/>
              </a:rPr>
              <a:t>DecT</a:t>
            </a:r>
            <a:r>
              <a:rPr lang="en-CA" sz="2400" dirty="0">
                <a:latin typeface="Microsoft Sans Serif (Body)"/>
              </a:rPr>
              <a:t>}.</a:t>
            </a:r>
            <a:endParaRPr lang="en-US" sz="2400" dirty="0">
              <a:latin typeface="Microsoft Sans Serif (Body)"/>
            </a:endParaRPr>
          </a:p>
          <a:p>
            <a:r>
              <a:rPr lang="en-US" sz="2400" dirty="0">
                <a:latin typeface="Microsoft Sans Serif (Body)"/>
              </a:rPr>
              <a:t>It is suggested to study this method in EE2.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9589062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Metadata/LabelInfo.xml><?xml version="1.0" encoding="utf-8"?>
<clbl:labelList xmlns:clbl="http://schemas.microsoft.com/office/2020/mipLabelMetadata">
  <clbl:label id="{98e9ba89-e1a1-4e38-9007-8bdabc25de1d}" enabled="0" method="" siteId="{98e9ba89-e1a1-4e38-9007-8bdabc25de1d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364</TotalTime>
  <Words>433</Words>
  <Application>Microsoft Office PowerPoint</Application>
  <PresentationFormat>Widescreen</PresentationFormat>
  <Paragraphs>110</Paragraphs>
  <Slides>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0" baseType="lpstr">
      <vt:lpstr>Aptos</vt:lpstr>
      <vt:lpstr>Aptos Display</vt:lpstr>
      <vt:lpstr>Arial</vt:lpstr>
      <vt:lpstr>Microsoft Sans Serif (Body)</vt:lpstr>
      <vt:lpstr>Times New Roman</vt:lpstr>
      <vt:lpstr>Office Theme</vt:lpstr>
      <vt:lpstr>JVET-AI0225: Neural network-based intra prediction with DIMD mode derivation </vt:lpstr>
      <vt:lpstr>Proposal</vt:lpstr>
      <vt:lpstr>Results </vt:lpstr>
      <vt:lpstr>Conclusion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JVET-AI0225</dc:title>
  <dc:creator>Samuel Eadie</dc:creator>
  <cp:lastModifiedBy>Samuel Eadie</cp:lastModifiedBy>
  <cp:revision>6</cp:revision>
  <dcterms:created xsi:type="dcterms:W3CDTF">2024-07-14T01:41:47Z</dcterms:created>
  <dcterms:modified xsi:type="dcterms:W3CDTF">2024-07-14T07:51:14Z</dcterms:modified>
</cp:coreProperties>
</file>