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sldIdLst>
    <p:sldId id="308" r:id="rId3"/>
    <p:sldId id="262" r:id="rId4"/>
    <p:sldId id="263" r:id="rId5"/>
    <p:sldId id="384" r:id="rId6"/>
    <p:sldId id="265" r:id="rId7"/>
    <p:sldId id="382" r:id="rId8"/>
    <p:sldId id="31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01BA122-094D-420B-8787-0FC10D5A05E1}">
          <p14:sldIdLst>
            <p14:sldId id="308"/>
            <p14:sldId id="262"/>
            <p14:sldId id="263"/>
            <p14:sldId id="384"/>
            <p14:sldId id="265"/>
            <p14:sldId id="382"/>
            <p14:sldId id="31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94"/>
  </p:normalViewPr>
  <p:slideViewPr>
    <p:cSldViewPr snapToGrid="0">
      <p:cViewPr varScale="1">
        <p:scale>
          <a:sx n="82" d="100"/>
          <a:sy n="82" d="100"/>
        </p:scale>
        <p:origin x="3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2024/7/14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BD04A0B-DED8-819C-F939-9CD426C4586C}"/>
              </a:ext>
            </a:extLst>
          </p:cNvPr>
          <p:cNvSpPr txBox="1"/>
          <p:nvPr userDrawn="1"/>
        </p:nvSpPr>
        <p:spPr>
          <a:xfrm>
            <a:off x="247382" y="353071"/>
            <a:ext cx="8357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微笑前行</a:t>
            </a:r>
            <a:endParaRPr kumimoji="1" lang="en-US" altLang="zh-CN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  <a:p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Inspiration</a:t>
            </a:r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 </a:t>
            </a:r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Ahead</a:t>
            </a:r>
            <a:endParaRPr kumimoji="1" lang="zh-CN" altLang="en-US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323C97-477B-4031-F83F-66F421F3CC77}"/>
              </a:ext>
            </a:extLst>
          </p:cNvPr>
          <p:cNvSpPr txBox="1"/>
          <p:nvPr userDrawn="1"/>
        </p:nvSpPr>
        <p:spPr>
          <a:xfrm>
            <a:off x="258531" y="4452799"/>
            <a:ext cx="174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Thanks</a:t>
            </a:r>
            <a:endParaRPr kumimoji="1" lang="zh-CN" altLang="en-US" sz="20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cxnSp>
        <p:nvCxnSpPr>
          <p:cNvPr id="2" name="直线连接符 1">
            <a:extLst>
              <a:ext uri="{FF2B5EF4-FFF2-40B4-BE49-F238E27FC236}">
                <a16:creationId xmlns:a16="http://schemas.microsoft.com/office/drawing/2014/main" id="{CCFDAED2-DDA4-7783-1F33-B81EB177461C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95A579F6-05A6-9AA9-7A90-AA125E7618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905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B4B9BB48-2188-71CF-1651-D286FE6E10C0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6FB4AA96-5397-DFD8-E344-17FCD9C6C8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BA02871E-BF4D-580F-1CB0-ECA7F5A648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9212" y="338430"/>
            <a:ext cx="8678193" cy="22676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 </a:t>
            </a:r>
            <a:r>
              <a:rPr kumimoji="1" lang="en-US" altLang="zh-CN"/>
              <a:t>72</a:t>
            </a:r>
            <a:endParaRPr kumimoji="1"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F0E8FD3-473A-12BC-4AA7-81C60C1950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8527" y="4438536"/>
            <a:ext cx="3433923" cy="762114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  <a:lvl2pPr marL="4572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2pPr>
            <a:lvl3pPr marL="9144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3pPr>
            <a:lvl4pPr marL="13716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4pPr>
            <a:lvl5pPr marL="18288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5pPr>
          </a:lstStyle>
          <a:p>
            <a:pPr lvl="0"/>
            <a:r>
              <a:rPr kumimoji="1" lang="zh-CN" altLang="en-US"/>
              <a:t>版本或日期 </a:t>
            </a:r>
            <a:r>
              <a:rPr kumimoji="1" lang="en" altLang="zh-CN"/>
              <a:t>Version or Date OPPO Sans Bold 20</a:t>
            </a:r>
          </a:p>
        </p:txBody>
      </p:sp>
    </p:spTree>
    <p:extLst>
      <p:ext uri="{BB962C8B-B14F-4D97-AF65-F5344CB8AC3E}">
        <p14:creationId xmlns:p14="http://schemas.microsoft.com/office/powerpoint/2010/main" val="10809068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8301" y="2577930"/>
            <a:ext cx="2201333" cy="469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25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2024/7/14</a:t>
            </a:fld>
            <a:endParaRPr kumimoji="0" lang="zh-CN" altLang="en-US" sz="25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8301" y="25449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19100" y="3178175"/>
            <a:ext cx="1371600" cy="18256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019300" y="3178175"/>
            <a:ext cx="2057400" cy="182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305300" y="3178175"/>
            <a:ext cx="1371600" cy="18256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3" r:id="rId13"/>
    <p:sldLayoutId id="2147483679" r:id="rId14"/>
    <p:sldLayoutId id="2147483680" r:id="rId15"/>
  </p:sldLayoutIdLst>
  <p:hf sldNum="0" hdr="0" ftr="0" dt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sldNum="0" hdr="0" ftr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91E3F9E0-07F4-4306-5292-ABA04E48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212" y="1349405"/>
            <a:ext cx="9268772" cy="201745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JVET-AI0168</a:t>
            </a:r>
            <a:b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Non-EE2: Chroma TMRL  </a:t>
            </a:r>
            <a:b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zh-CN" altLang="en-US" sz="36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F08891-815F-44D6-B356-4807E181A7FE}"/>
              </a:ext>
            </a:extLst>
          </p:cNvPr>
          <p:cNvSpPr/>
          <p:nvPr/>
        </p:nvSpPr>
        <p:spPr>
          <a:xfrm>
            <a:off x="239212" y="3491144"/>
            <a:ext cx="5821081" cy="5062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ea typeface="OPPO Sans" pitchFamily="2" charset="-122"/>
                <a:cs typeface="Calibri" panose="020F0502020204030204" pitchFamily="34" charset="0"/>
              </a:rPr>
              <a:t>Hang Huang, Yue Yu, </a:t>
            </a:r>
            <a:r>
              <a:rPr lang="en-US" altLang="zh-CN" sz="2000" b="1" dirty="0" err="1">
                <a:solidFill>
                  <a:schemeClr val="bg1"/>
                </a:solidFill>
                <a:latin typeface="Calibri" panose="020F0502020204030204" pitchFamily="34" charset="0"/>
                <a:ea typeface="OPPO Sans" pitchFamily="2" charset="-122"/>
                <a:cs typeface="Calibri" panose="020F0502020204030204" pitchFamily="34" charset="0"/>
              </a:rPr>
              <a:t>Haoping</a:t>
            </a:r>
            <a:r>
              <a:rPr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ea typeface="OPPO Sans" pitchFamily="2" charset="-122"/>
                <a:cs typeface="Calibri" panose="020F0502020204030204" pitchFamily="34" charset="0"/>
              </a:rPr>
              <a:t> Yu, Dong Wang (OPPO)</a:t>
            </a:r>
          </a:p>
        </p:txBody>
      </p:sp>
    </p:spTree>
    <p:extLst>
      <p:ext uri="{BB962C8B-B14F-4D97-AF65-F5344CB8AC3E}">
        <p14:creationId xmlns:p14="http://schemas.microsoft.com/office/powerpoint/2010/main" val="1964137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Introduction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16585" y="1128394"/>
            <a:ext cx="5928332" cy="4413989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</a:pPr>
            <a:r>
              <a:rPr lang="en-US" altLang="en-CA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  <a:sym typeface="+mn-ea"/>
              </a:rPr>
              <a:t>Template-based multiple reference line intra prediction (TMRL) mode combines reference line and prediction mode and uses a template matching method to construct a list of candidate combinations. </a:t>
            </a:r>
          </a:p>
          <a:p>
            <a:pPr>
              <a:buFont typeface="Arial" panose="020B0604020202020204" pitchFamily="34" charset="0"/>
            </a:pPr>
            <a:endParaRPr lang="en-US" altLang="en-CA" sz="2000" dirty="0">
              <a:solidFill>
                <a:schemeClr val="tx1"/>
              </a:solidFill>
              <a:latin typeface="Arial" panose="020B0604020202020204" pitchFamily="34" charset="0"/>
              <a:ea typeface="OPPO Sans" panose="00020600040101010101" pitchFamily="18" charset="-122"/>
              <a:cs typeface="Arial" panose="020B0604020202020204" pitchFamily="34" charset="0"/>
              <a:sym typeface="+mn-ea"/>
            </a:endParaRPr>
          </a:p>
          <a:p>
            <a:pPr>
              <a:buFont typeface="Arial" panose="020B0604020202020204" pitchFamily="34" charset="0"/>
            </a:pPr>
            <a:r>
              <a:rPr lang="en-US" altLang="en-CA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  <a:sym typeface="+mn-ea"/>
              </a:rPr>
              <a:t>An index to the candidate combination list is coded to indicate which combination of reference line and prediction mode is used in coding the current block.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9F0C68B-4FF4-4E78-A897-1F91BA7A8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2727" y="523828"/>
            <a:ext cx="5299788" cy="52874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Proposed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8254" y="757712"/>
            <a:ext cx="11692910" cy="572120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  <a:sym typeface="+mn-ea"/>
              </a:rPr>
              <a:t>This contribution extends TMRL to chroma as a new chroma prediction mode. The proposed chroma TMRL mode includes the following aspects:</a:t>
            </a:r>
          </a:p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	1. The extended reference line candidate list consists of {1, 3, 5}.</a:t>
            </a:r>
          </a:p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	2. The size of intra-prediction-mode candidate list is 8, and the construction process is described as follows:</a:t>
            </a:r>
          </a:p>
          <a:p>
            <a:pPr marL="920750" lvl="1" indent="-285750"/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the non-CCP chroma intra prediction modes in </a:t>
            </a:r>
          </a:p>
          <a:p>
            <a:pPr lvl="1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    the current ECM including DM, chroma DIMD, DC;</a:t>
            </a:r>
          </a:p>
          <a:p>
            <a:pPr marL="920750" lvl="1" indent="-285750"/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the collocated </a:t>
            </a:r>
            <a:r>
              <a:rPr lang="en-US" altLang="zh-CN" sz="1800" dirty="0" err="1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luma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 modes;</a:t>
            </a:r>
          </a:p>
          <a:p>
            <a:pPr marL="920750" lvl="1" indent="-285750"/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the adjacent chroma modes;</a:t>
            </a:r>
          </a:p>
          <a:p>
            <a:pPr marL="920750" lvl="1" indent="-285750"/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the first added angular mode shifted with {-1, +1, </a:t>
            </a:r>
          </a:p>
          <a:p>
            <a:pPr lvl="1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	-2, +2, …};</a:t>
            </a:r>
          </a:p>
          <a:p>
            <a:pPr lvl="1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It is noted that the CCP mode, planar mode and DBV mode</a:t>
            </a:r>
          </a:p>
          <a:p>
            <a:pPr lvl="1" indent="0">
              <a:buNone/>
            </a:pP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are excluded from the intra-prediction-mode candidate list.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5730CF4-6875-4FCE-94F4-781483275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6775" y="2987869"/>
            <a:ext cx="4948366" cy="307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4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Proposed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8254" y="757712"/>
            <a:ext cx="11692910" cy="5721208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	3.  Construction of the chroma TMRL combination list</a:t>
            </a:r>
          </a:p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	There are 3x8=24 combinations of the reference line and the allowed intra-prediction modes for a block. Then the combination candidates in the list are used to predict the collocated </a:t>
            </a:r>
            <a:r>
              <a:rPr lang="en-US" altLang="zh-CN" sz="2000" dirty="0" err="1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luma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 block and the template of the current chroma block.</a:t>
            </a:r>
          </a:p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	The list is reordered based on the SATD cost of the collocated </a:t>
            </a:r>
            <a:r>
              <a:rPr lang="en-US" altLang="zh-CN" sz="2000" dirty="0" err="1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luma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 block and the template of the current chroma block.</a:t>
            </a:r>
          </a:p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	 Only the first 6 combinations can be allowed for the </a:t>
            </a:r>
          </a:p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</a:rPr>
              <a:t>current chroma block.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F2D601B-CA48-494F-A1B1-D61886849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9258" y="3178100"/>
            <a:ext cx="4791148" cy="2922187"/>
          </a:xfrm>
          <a:prstGeom prst="rect">
            <a:avLst/>
          </a:prstGeom>
        </p:spPr>
      </p:pic>
      <p:sp>
        <p:nvSpPr>
          <p:cNvPr id="9" name="文本占位符 3">
            <a:extLst>
              <a:ext uri="{FF2B5EF4-FFF2-40B4-BE49-F238E27FC236}">
                <a16:creationId xmlns:a16="http://schemas.microsoft.com/office/drawing/2014/main" id="{6726E3B9-4DB0-4124-8C51-833E7E1D2FA2}"/>
              </a:ext>
            </a:extLst>
          </p:cNvPr>
          <p:cNvSpPr txBox="1">
            <a:spLocks/>
          </p:cNvSpPr>
          <p:nvPr/>
        </p:nvSpPr>
        <p:spPr>
          <a:xfrm>
            <a:off x="0" y="4757287"/>
            <a:ext cx="10836663" cy="11848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635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2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952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1270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1587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1905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2222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2540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2857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  <a:sym typeface="+mn-ea"/>
              </a:rPr>
              <a:t>Signaling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  <a:sym typeface="+mn-ea"/>
              </a:rPr>
              <a:t>A flag is signaled to indicate whether the chroma TMRL </a:t>
            </a:r>
          </a:p>
          <a:p>
            <a:pPr lvl="1" indent="0">
              <a:buNone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  <a:sym typeface="+mn-ea"/>
              </a:rPr>
              <a:t>mode is used or not. 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ea typeface="OPPO Sans" panose="00020600040101010101" pitchFamily="18" charset="-122"/>
                <a:cs typeface="Arial" panose="020B0604020202020204" pitchFamily="34" charset="0"/>
                <a:sym typeface="+mn-ea"/>
              </a:rPr>
              <a:t>If the chroma TMRL mode flag is true, an index is further signaled.</a:t>
            </a:r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  <a:ea typeface="OPPO Sans" panose="00020600040101010101" pitchFamily="18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165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Simulation results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42CCABB-8C0D-46FE-8394-CB4C31BD64A2}"/>
              </a:ext>
            </a:extLst>
          </p:cNvPr>
          <p:cNvSpPr/>
          <p:nvPr/>
        </p:nvSpPr>
        <p:spPr>
          <a:xfrm>
            <a:off x="679209" y="1075066"/>
            <a:ext cx="6186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proposed method is implemented on top of ECM-13.0.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441B586-DEAA-4595-A4CC-E301B3B125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004743"/>
              </p:ext>
            </p:extLst>
          </p:nvPr>
        </p:nvGraphicFramePr>
        <p:xfrm>
          <a:off x="3033550" y="1614197"/>
          <a:ext cx="6077834" cy="1985028"/>
        </p:xfrm>
        <a:graphic>
          <a:graphicData uri="http://schemas.openxmlformats.org/drawingml/2006/table">
            <a:tbl>
              <a:tblPr firstRow="1" firstCol="1" bandRow="1"/>
              <a:tblGrid>
                <a:gridCol w="759729">
                  <a:extLst>
                    <a:ext uri="{9D8B030D-6E8A-4147-A177-3AD203B41FA5}">
                      <a16:colId xmlns:a16="http://schemas.microsoft.com/office/drawing/2014/main" val="720209359"/>
                    </a:ext>
                  </a:extLst>
                </a:gridCol>
                <a:gridCol w="622118">
                  <a:extLst>
                    <a:ext uri="{9D8B030D-6E8A-4147-A177-3AD203B41FA5}">
                      <a16:colId xmlns:a16="http://schemas.microsoft.com/office/drawing/2014/main" val="845875526"/>
                    </a:ext>
                  </a:extLst>
                </a:gridCol>
                <a:gridCol w="622118">
                  <a:extLst>
                    <a:ext uri="{9D8B030D-6E8A-4147-A177-3AD203B41FA5}">
                      <a16:colId xmlns:a16="http://schemas.microsoft.com/office/drawing/2014/main" val="3350222090"/>
                    </a:ext>
                  </a:extLst>
                </a:gridCol>
                <a:gridCol w="622118">
                  <a:extLst>
                    <a:ext uri="{9D8B030D-6E8A-4147-A177-3AD203B41FA5}">
                      <a16:colId xmlns:a16="http://schemas.microsoft.com/office/drawing/2014/main" val="2543688894"/>
                    </a:ext>
                  </a:extLst>
                </a:gridCol>
                <a:gridCol w="663688">
                  <a:extLst>
                    <a:ext uri="{9D8B030D-6E8A-4147-A177-3AD203B41FA5}">
                      <a16:colId xmlns:a16="http://schemas.microsoft.com/office/drawing/2014/main" val="922645047"/>
                    </a:ext>
                  </a:extLst>
                </a:gridCol>
                <a:gridCol w="663688">
                  <a:extLst>
                    <a:ext uri="{9D8B030D-6E8A-4147-A177-3AD203B41FA5}">
                      <a16:colId xmlns:a16="http://schemas.microsoft.com/office/drawing/2014/main" val="4074150072"/>
                    </a:ext>
                  </a:extLst>
                </a:gridCol>
                <a:gridCol w="1057171">
                  <a:extLst>
                    <a:ext uri="{9D8B030D-6E8A-4147-A177-3AD203B41FA5}">
                      <a16:colId xmlns:a16="http://schemas.microsoft.com/office/drawing/2014/main" val="1771682656"/>
                    </a:ext>
                  </a:extLst>
                </a:gridCol>
                <a:gridCol w="1067204">
                  <a:extLst>
                    <a:ext uri="{9D8B030D-6E8A-4147-A177-3AD203B41FA5}">
                      <a16:colId xmlns:a16="http://schemas.microsoft.com/office/drawing/2014/main" val="1113103360"/>
                    </a:ext>
                  </a:extLst>
                </a:gridCol>
              </a:tblGrid>
              <a:tr h="261454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947" marR="94947" marT="47474" marB="4747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424890"/>
                  </a:ext>
                </a:extLst>
              </a:tr>
              <a:tr h="261454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ECM-13.0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947" marR="94947" marT="47474" marB="4747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5688451"/>
                  </a:ext>
                </a:extLst>
              </a:tr>
              <a:tr h="182765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9989485"/>
                  </a:ext>
                </a:extLst>
              </a:tr>
              <a:tr h="182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017114"/>
                  </a:ext>
                </a:extLst>
              </a:tr>
              <a:tr h="182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734581"/>
                  </a:ext>
                </a:extLst>
              </a:tr>
              <a:tr h="182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585743"/>
                  </a:ext>
                </a:extLst>
              </a:tr>
              <a:tr h="182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238653"/>
                  </a:ext>
                </a:extLst>
              </a:tr>
              <a:tr h="182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295881"/>
                  </a:ext>
                </a:extLst>
              </a:tr>
              <a:tr h="182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6939457"/>
                  </a:ext>
                </a:extLst>
              </a:tr>
              <a:tr h="1827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406" marR="7740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09702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0B7CFBE8-9857-40C6-ABAA-82F999E5EE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776590"/>
              </p:ext>
            </p:extLst>
          </p:nvPr>
        </p:nvGraphicFramePr>
        <p:xfrm>
          <a:off x="3033550" y="3995114"/>
          <a:ext cx="6070612" cy="1982846"/>
        </p:xfrm>
        <a:graphic>
          <a:graphicData uri="http://schemas.openxmlformats.org/drawingml/2006/table">
            <a:tbl>
              <a:tblPr firstRow="1" firstCol="1" bandRow="1"/>
              <a:tblGrid>
                <a:gridCol w="758737">
                  <a:extLst>
                    <a:ext uri="{9D8B030D-6E8A-4147-A177-3AD203B41FA5}">
                      <a16:colId xmlns:a16="http://schemas.microsoft.com/office/drawing/2014/main" val="3140516837"/>
                    </a:ext>
                  </a:extLst>
                </a:gridCol>
                <a:gridCol w="727958">
                  <a:extLst>
                    <a:ext uri="{9D8B030D-6E8A-4147-A177-3AD203B41FA5}">
                      <a16:colId xmlns:a16="http://schemas.microsoft.com/office/drawing/2014/main" val="2675366593"/>
                    </a:ext>
                  </a:extLst>
                </a:gridCol>
                <a:gridCol w="727958">
                  <a:extLst>
                    <a:ext uri="{9D8B030D-6E8A-4147-A177-3AD203B41FA5}">
                      <a16:colId xmlns:a16="http://schemas.microsoft.com/office/drawing/2014/main" val="2616547686"/>
                    </a:ext>
                  </a:extLst>
                </a:gridCol>
                <a:gridCol w="727958">
                  <a:extLst>
                    <a:ext uri="{9D8B030D-6E8A-4147-A177-3AD203B41FA5}">
                      <a16:colId xmlns:a16="http://schemas.microsoft.com/office/drawing/2014/main" val="3629115561"/>
                    </a:ext>
                  </a:extLst>
                </a:gridCol>
                <a:gridCol w="595537">
                  <a:extLst>
                    <a:ext uri="{9D8B030D-6E8A-4147-A177-3AD203B41FA5}">
                      <a16:colId xmlns:a16="http://schemas.microsoft.com/office/drawing/2014/main" val="3045755198"/>
                    </a:ext>
                  </a:extLst>
                </a:gridCol>
                <a:gridCol w="595537">
                  <a:extLst>
                    <a:ext uri="{9D8B030D-6E8A-4147-A177-3AD203B41FA5}">
                      <a16:colId xmlns:a16="http://schemas.microsoft.com/office/drawing/2014/main" val="4019402809"/>
                    </a:ext>
                  </a:extLst>
                </a:gridCol>
                <a:gridCol w="963453">
                  <a:extLst>
                    <a:ext uri="{9D8B030D-6E8A-4147-A177-3AD203B41FA5}">
                      <a16:colId xmlns:a16="http://schemas.microsoft.com/office/drawing/2014/main" val="1789370608"/>
                    </a:ext>
                  </a:extLst>
                </a:gridCol>
                <a:gridCol w="973474">
                  <a:extLst>
                    <a:ext uri="{9D8B030D-6E8A-4147-A177-3AD203B41FA5}">
                      <a16:colId xmlns:a16="http://schemas.microsoft.com/office/drawing/2014/main" val="2129058606"/>
                    </a:ext>
                  </a:extLst>
                </a:gridCol>
              </a:tblGrid>
              <a:tr h="261319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947" marR="94947" marT="47474" marB="4747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9047249"/>
                  </a:ext>
                </a:extLst>
              </a:tr>
              <a:tr h="261319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ECM-13.0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4947" marR="94947" marT="47474" marB="4747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4646733"/>
                  </a:ext>
                </a:extLst>
              </a:tr>
              <a:tr h="182526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146473"/>
                  </a:ext>
                </a:extLst>
              </a:tr>
              <a:tr h="182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793140"/>
                  </a:ext>
                </a:extLst>
              </a:tr>
              <a:tr h="182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8586065"/>
                  </a:ext>
                </a:extLst>
              </a:tr>
              <a:tr h="182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154212"/>
                  </a:ext>
                </a:extLst>
              </a:tr>
              <a:tr h="182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0377"/>
                  </a:ext>
                </a:extLst>
              </a:tr>
              <a:tr h="182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944193"/>
                  </a:ext>
                </a:extLst>
              </a:tr>
              <a:tr h="182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7041479"/>
                  </a:ext>
                </a:extLst>
              </a:tr>
              <a:tr h="1825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7305" marR="7730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363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638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253" y="376827"/>
            <a:ext cx="11420888" cy="676067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Conclusions</a:t>
            </a:r>
            <a:endParaRPr lang="en-US" sz="3600" dirty="0">
              <a:latin typeface="Calibri" panose="020F0502020204030204" pitchFamily="34" charset="0"/>
              <a:ea typeface="OPPO Sans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8253" y="1366887"/>
            <a:ext cx="11003647" cy="475777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The proposed methods can improve the performance of non-CCP chroma intra prediction with a minor complexity increase.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800" dirty="0">
              <a:solidFill>
                <a:schemeClr val="tx1"/>
              </a:solidFill>
              <a:latin typeface="Calibri" panose="020F0502020204030204" pitchFamily="34" charset="0"/>
              <a:ea typeface="OPPO Sans" panose="00020600040101010101" pitchFamily="18" charset="-122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It is suggested to further study the proposed method in EE2.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3200" dirty="0">
              <a:latin typeface="Calibri" panose="020F0502020204030204" pitchFamily="34" charset="0"/>
              <a:ea typeface="OPPO Sans" panose="00020600040101010101" pitchFamily="18" charset="-122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Thanks to </a:t>
            </a:r>
            <a:r>
              <a:rPr lang="en-US" altLang="zh-CN" sz="2800" dirty="0" err="1">
                <a:solidFill>
                  <a:schemeClr val="tx1"/>
                </a:solidFill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Bytedance</a:t>
            </a: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 </a:t>
            </a:r>
            <a:r>
              <a:rPr lang="en-CA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OPPO Sans" panose="00020600040101010101" pitchFamily="18" charset="-122"/>
                <a:cs typeface="Calibri" panose="020F0502020204030204" pitchFamily="34" charset="0"/>
              </a:rPr>
              <a:t>for cross-checking!</a:t>
            </a:r>
            <a:endParaRPr lang="en-US" altLang="zh-CN" sz="2800" dirty="0">
              <a:solidFill>
                <a:schemeClr val="tx1"/>
              </a:solidFill>
              <a:latin typeface="Calibri" panose="020F0502020204030204" pitchFamily="34" charset="0"/>
              <a:ea typeface="OPPO Sans" panose="00020600040101010101" pitchFamily="18" charset="-122"/>
              <a:cs typeface="Calibri" panose="020F050202020403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5F49DDB-4D80-C25E-971A-CA8684BA50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218863" y="6481763"/>
            <a:ext cx="973137" cy="198437"/>
          </a:xfrm>
        </p:spPr>
        <p:txBody>
          <a:bodyPr/>
          <a:lstStyle/>
          <a:p>
            <a:fld id="{745A082F-C6C3-8245-845A-6C44C9809FBB}" type="slidenum">
              <a:rPr kumimoji="1" lang="zh-CN" altLang="en-US" smtClean="0"/>
              <a:t>7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5373964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1147</TotalTime>
  <Words>706</Words>
  <Application>Microsoft Office PowerPoint</Application>
  <PresentationFormat>宽屏</PresentationFormat>
  <Paragraphs>165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Helvetica Neue</vt:lpstr>
      <vt:lpstr>Helvetica Neue Light</vt:lpstr>
      <vt:lpstr>Helvetica Neue Medium</vt:lpstr>
      <vt:lpstr>OPPO Sans</vt:lpstr>
      <vt:lpstr>OPPO Sans Medium</vt:lpstr>
      <vt:lpstr>OPPOSans B</vt:lpstr>
      <vt:lpstr>OPPOSans M</vt:lpstr>
      <vt:lpstr>OPPOSans R</vt:lpstr>
      <vt:lpstr>等线</vt:lpstr>
      <vt:lpstr>宋体</vt:lpstr>
      <vt:lpstr>Arial</vt:lpstr>
      <vt:lpstr>Calibri</vt:lpstr>
      <vt:lpstr>Helvetica</vt:lpstr>
      <vt:lpstr>Times New Roman</vt:lpstr>
      <vt:lpstr>White 白底</vt:lpstr>
      <vt:lpstr>Black 黑底</vt:lpstr>
      <vt:lpstr>JVET-AI0168 Non-EE2: Chroma TMRL   </vt:lpstr>
      <vt:lpstr>Introduction</vt:lpstr>
      <vt:lpstr>Proposed</vt:lpstr>
      <vt:lpstr>Proposed</vt:lpstr>
      <vt:lpstr>Simulation 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Intra Template-Matching Prediction Fusion JVET-AC0069 </dc:title>
  <dc:creator>张莱(Lai Zhang)</dc:creator>
  <cp:lastModifiedBy>黄航(Chance)</cp:lastModifiedBy>
  <cp:revision>145</cp:revision>
  <dcterms:created xsi:type="dcterms:W3CDTF">2015-05-05T08:02:00Z</dcterms:created>
  <dcterms:modified xsi:type="dcterms:W3CDTF">2024-07-14T01:44:00Z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