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57" r:id="rId3"/>
    <p:sldId id="460" r:id="rId4"/>
    <p:sldId id="481" r:id="rId5"/>
    <p:sldId id="461" r:id="rId6"/>
    <p:sldId id="474" r:id="rId7"/>
    <p:sldId id="258" r:id="rId8"/>
    <p:sldId id="475" r:id="rId9"/>
    <p:sldId id="476" r:id="rId10"/>
    <p:sldId id="482" r:id="rId11"/>
    <p:sldId id="425" r:id="rId12"/>
    <p:sldId id="464" r:id="rId13"/>
    <p:sldId id="463" r:id="rId14"/>
    <p:sldId id="465" r:id="rId15"/>
    <p:sldId id="466" r:id="rId16"/>
    <p:sldId id="467" r:id="rId17"/>
    <p:sldId id="483" r:id="rId18"/>
    <p:sldId id="478" r:id="rId19"/>
    <p:sldId id="479" r:id="rId20"/>
    <p:sldId id="468" r:id="rId21"/>
    <p:sldId id="484" r:id="rId22"/>
    <p:sldId id="486" r:id="rId23"/>
    <p:sldId id="487" r:id="rId24"/>
    <p:sldId id="2142533598" r:id="rId25"/>
    <p:sldId id="480" r:id="rId26"/>
    <p:sldId id="470" r:id="rId27"/>
    <p:sldId id="2142533600" r:id="rId28"/>
    <p:sldId id="444" r:id="rId29"/>
    <p:sldId id="2142533599" r:id="rId30"/>
    <p:sldId id="471" r:id="rId31"/>
    <p:sldId id="472" r:id="rId32"/>
    <p:sldId id="2142533602" r:id="rId33"/>
    <p:sldId id="473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54675D-0DB0-4973-AB06-5B0592174A86}" v="5" dt="2024-07-09T18:10:13.8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45" autoAdjust="0"/>
    <p:restoredTop sz="94651" autoAdjust="0"/>
  </p:normalViewPr>
  <p:slideViewPr>
    <p:cSldViewPr snapToGrid="0">
      <p:cViewPr varScale="1">
        <p:scale>
          <a:sx n="117" d="100"/>
          <a:sy n="117" d="100"/>
        </p:scale>
        <p:origin x="86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Source sample text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4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432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8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480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349" TargetMode="External"/><Relationship Id="rId4" Type="http://schemas.openxmlformats.org/officeDocument/2006/relationships/hyperlink" Target="https://jvet-experts.org/doc_end_user/current_document.php?id=14416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500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416" TargetMode="External"/><Relationship Id="rId3" Type="http://schemas.openxmlformats.org/officeDocument/2006/relationships/hyperlink" Target="mailto:martak@qti.qualcomm.com" TargetMode="External"/><Relationship Id="rId7" Type="http://schemas.openxmlformats.org/officeDocument/2006/relationships/hyperlink" Target="https://jvet-experts.org/doc_end_user/current_document.php?id=14480" TargetMode="External"/><Relationship Id="rId2" Type="http://schemas.openxmlformats.org/officeDocument/2006/relationships/hyperlink" Target="https://jvet-experts.org/doc_end_user/current_document.php?id=1443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yutian.liu@transsion.com" TargetMode="External"/><Relationship Id="rId11" Type="http://schemas.openxmlformats.org/officeDocument/2006/relationships/hyperlink" Target="mailto:per.wennersten@ericsson.com" TargetMode="External"/><Relationship Id="rId5" Type="http://schemas.openxmlformats.org/officeDocument/2006/relationships/hyperlink" Target="mailto:hwguo@uestc.edu.cn" TargetMode="External"/><Relationship Id="rId10" Type="http://schemas.openxmlformats.org/officeDocument/2006/relationships/hyperlink" Target="https://jvet-experts.org/doc_end_user/current_document.php?id=14349" TargetMode="External"/><Relationship Id="rId4" Type="http://schemas.openxmlformats.org/officeDocument/2006/relationships/hyperlink" Target="https://jvet-experts.org/doc_end_user/current_document.php?id=14309" TargetMode="External"/><Relationship Id="rId9" Type="http://schemas.openxmlformats.org/officeDocument/2006/relationships/hyperlink" Target="mailto:honglei.1.zhang@nokia.com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43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31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35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335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martak@qti.qualcomm.com" TargetMode="External"/><Relationship Id="rId2" Type="http://schemas.openxmlformats.org/officeDocument/2006/relationships/hyperlink" Target="https://jvet-experts.org/doc_end_user/documents/35_Sapporo/wg11/JVET-AI0176-v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franck.galpin@interdigital.com" TargetMode="External"/><Relationship Id="rId4" Type="http://schemas.openxmlformats.org/officeDocument/2006/relationships/hyperlink" Target="https://jvet-experts.org/doc_end_user/current_document.php?id=14431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500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523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500" TargetMode="External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517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372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hyperlink" Target="https://jvet-experts.org/doc_end_user/current_document.php?id=14372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mailto:chuan.zhou@vivo.com" TargetMode="External"/><Relationship Id="rId7" Type="http://schemas.openxmlformats.org/officeDocument/2006/relationships/hyperlink" Target="mailto:franck.galpin@interdigital.com" TargetMode="External"/><Relationship Id="rId2" Type="http://schemas.openxmlformats.org/officeDocument/2006/relationships/hyperlink" Target="https://jvet-experts.org/doc_end_user/current_document.php?id=1431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372" TargetMode="External"/><Relationship Id="rId5" Type="http://schemas.openxmlformats.org/officeDocument/2006/relationships/hyperlink" Target="mailto:lizhang.idm@bytedance.com" TargetMode="External"/><Relationship Id="rId4" Type="http://schemas.openxmlformats.org/officeDocument/2006/relationships/hyperlink" Target="https://jvet-experts.org/doc_end_user/current_document.php?id=14335" TargetMode="External"/><Relationship Id="rId9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59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JVET-AI2023: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NNVC-LOP filter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348521"/>
              </p:ext>
            </p:extLst>
          </p:nvPr>
        </p:nvGraphicFramePr>
        <p:xfrm>
          <a:off x="433137" y="1690688"/>
          <a:ext cx="10796331" cy="2080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872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14933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27159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0.5%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0.7%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0.5%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26.8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05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JVET-AI0173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EE1-1.2.1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EE1-1.2.2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EE1-1.2.3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-1.6%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-2.6%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8593899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EE1-1.2.3(int)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-2.5%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430044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EE1-1.3.a, fl32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16.6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0.055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JVET-AI0221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21848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89679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EE1-1.1 – trainable ‘DCT’ for LOP filter </a:t>
            </a:r>
            <a:endParaRPr lang="en-DE" dirty="0"/>
          </a:p>
          <a:p>
            <a:pPr hangingPunct="0"/>
            <a:r>
              <a:rPr lang="en-US" dirty="0"/>
              <a:t>EE1-1.2.1 – over parametrization (training hint)  </a:t>
            </a:r>
            <a:endParaRPr lang="en-DE" dirty="0"/>
          </a:p>
          <a:p>
            <a:pPr hangingPunct="0"/>
            <a:r>
              <a:rPr lang="en-US" dirty="0"/>
              <a:t>EE1-1.2.2 – partial convolution (total number of convolutions 94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74)  </a:t>
            </a:r>
            <a:endParaRPr lang="en-DE" dirty="0"/>
          </a:p>
          <a:p>
            <a:pPr hangingPunct="0"/>
            <a:r>
              <a:rPr lang="en-US" dirty="0"/>
              <a:t>EE1-1.2.3 – over parametrization and – partial convolution  </a:t>
            </a:r>
            <a:endParaRPr lang="en-DE" dirty="0"/>
          </a:p>
          <a:p>
            <a:pPr hangingPunct="0"/>
            <a:r>
              <a:rPr lang="en-US" dirty="0"/>
              <a:t>EE1-1.3.a  – new architecture for LOP filter  (full float32 results made </a:t>
            </a:r>
            <a:r>
              <a:rPr lang="en-US"/>
              <a:t>available on 07.09.2024</a:t>
            </a:r>
            <a:r>
              <a:rPr lang="en-US" dirty="0"/>
              <a:t>).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600253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LOP3 NN-filter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193797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6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EE1-1.1 – LOP with trainable DCT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443633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F634C59F-63AF-4845-9C9D-E9659ECD432F}"/>
              </a:ext>
            </a:extLst>
          </p:cNvPr>
          <p:cNvSpPr txBox="1"/>
          <p:nvPr/>
        </p:nvSpPr>
        <p:spPr>
          <a:xfrm>
            <a:off x="219414" y="3661307"/>
            <a:ext cx="22480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LDB results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MS-SSIM reported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cross-check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5146E9E-95FE-473E-907B-81C816D4A479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AEEF87C-ABC9-4CD5-8D2C-188EE95B6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832264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</a:t>
                      </a: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6992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582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EE1-1.2.1 –</a:t>
            </a:r>
            <a:r>
              <a:rPr lang="en-CA" dirty="0"/>
              <a:t> 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011674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</a:tbl>
          </a:graphicData>
        </a:graphic>
      </p:graphicFrame>
      <p:sp>
        <p:nvSpPr>
          <p:cNvPr id="98" name="Rectangle 97">
            <a:extLst>
              <a:ext uri="{FF2B5EF4-FFF2-40B4-BE49-F238E27FC236}">
                <a16:creationId xmlns:a16="http://schemas.microsoft.com/office/drawing/2014/main" id="{C0844FEF-64CE-4B1E-B0B2-43EA2F77DBA2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6BE730-2764-4E9E-A2B0-1BC8CCDDE8A5}"/>
              </a:ext>
            </a:extLst>
          </p:cNvPr>
          <p:cNvGrpSpPr/>
          <p:nvPr/>
        </p:nvGrpSpPr>
        <p:grpSpPr>
          <a:xfrm>
            <a:off x="93589" y="2592933"/>
            <a:ext cx="3025555" cy="1167010"/>
            <a:chOff x="93589" y="2592933"/>
            <a:chExt cx="3025555" cy="1167010"/>
          </a:xfrm>
          <a:noFill/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4EEAE4F-517D-4FAE-B878-656B6EE6A951}"/>
                </a:ext>
              </a:extLst>
            </p:cNvPr>
            <p:cNvSpPr/>
            <p:nvPr/>
          </p:nvSpPr>
          <p:spPr>
            <a:xfrm>
              <a:off x="489345" y="2592933"/>
              <a:ext cx="2235309" cy="1163051"/>
            </a:xfrm>
            <a:prstGeom prst="rect">
              <a:avLst/>
            </a:prstGeom>
            <a:grp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1" name="Rectangle 97">
              <a:extLst>
                <a:ext uri="{FF2B5EF4-FFF2-40B4-BE49-F238E27FC236}">
                  <a16:creationId xmlns:a16="http://schemas.microsoft.com/office/drawing/2014/main" id="{94312568-EBF0-4BE2-B5CC-87A28F51B494}"/>
                </a:ext>
              </a:extLst>
            </p:cNvPr>
            <p:cNvSpPr/>
            <p:nvPr/>
          </p:nvSpPr>
          <p:spPr>
            <a:xfrm>
              <a:off x="562082" y="2814221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 (p*C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)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2AF5DBE5-99E5-4054-BD4F-DEFA7A312C47}"/>
                </a:ext>
              </a:extLst>
            </p:cNvPr>
            <p:cNvSpPr/>
            <p:nvPr/>
          </p:nvSpPr>
          <p:spPr>
            <a:xfrm>
              <a:off x="970369" y="2820327"/>
              <a:ext cx="345862" cy="724865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1 </a:t>
              </a:r>
              <a:r>
                <a:rPr lang="en-US" altLang="zh-CN" sz="825" dirty="0">
                  <a:solidFill>
                    <a:srgbClr val="FF0000"/>
                  </a:solidFill>
                </a:rPr>
                <a:t>(p*C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)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baseline="-25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8" name="Rectangle 103">
              <a:extLst>
                <a:ext uri="{FF2B5EF4-FFF2-40B4-BE49-F238E27FC236}">
                  <a16:creationId xmlns:a16="http://schemas.microsoft.com/office/drawing/2014/main" id="{B1224B44-226A-4AF1-BC28-95827B8A1FEA}"/>
                </a:ext>
              </a:extLst>
            </p:cNvPr>
            <p:cNvSpPr/>
            <p:nvPr/>
          </p:nvSpPr>
          <p:spPr>
            <a:xfrm>
              <a:off x="2177527" y="2822585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342F2F4-B697-4D73-843D-E58ABACBA9BC}"/>
                </a:ext>
              </a:extLst>
            </p:cNvPr>
            <p:cNvSpPr/>
            <p:nvPr/>
          </p:nvSpPr>
          <p:spPr>
            <a:xfrm>
              <a:off x="235903" y="3538679"/>
              <a:ext cx="1375199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Training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0" name="Rectangle 110">
              <a:extLst>
                <a:ext uri="{FF2B5EF4-FFF2-40B4-BE49-F238E27FC236}">
                  <a16:creationId xmlns:a16="http://schemas.microsoft.com/office/drawing/2014/main" id="{2470F738-F883-461A-95E1-B3564881CACD}"/>
                </a:ext>
              </a:extLst>
            </p:cNvPr>
            <p:cNvSpPr/>
            <p:nvPr/>
          </p:nvSpPr>
          <p:spPr>
            <a:xfrm>
              <a:off x="1649092" y="3540652"/>
              <a:ext cx="143566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Inference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cxnSp>
          <p:nvCxnSpPr>
            <p:cNvPr id="111" name="Straight Arrow Connector 111">
              <a:extLst>
                <a:ext uri="{FF2B5EF4-FFF2-40B4-BE49-F238E27FC236}">
                  <a16:creationId xmlns:a16="http://schemas.microsoft.com/office/drawing/2014/main" id="{3A9BA0CC-C3FF-4921-9449-CBC9BB2815BA}"/>
                </a:ext>
              </a:extLst>
            </p:cNvPr>
            <p:cNvCxnSpPr>
              <a:cxnSpLocks/>
            </p:cNvCxnSpPr>
            <p:nvPr/>
          </p:nvCxnSpPr>
          <p:spPr>
            <a:xfrm>
              <a:off x="1361766" y="3172511"/>
              <a:ext cx="740097" cy="6275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13">
              <a:extLst>
                <a:ext uri="{FF2B5EF4-FFF2-40B4-BE49-F238E27FC236}">
                  <a16:creationId xmlns:a16="http://schemas.microsoft.com/office/drawing/2014/main" id="{2B27C803-C02C-4699-B7EC-FA4AAADFAB58}"/>
                </a:ext>
              </a:extLst>
            </p:cNvPr>
            <p:cNvSpPr/>
            <p:nvPr/>
          </p:nvSpPr>
          <p:spPr>
            <a:xfrm>
              <a:off x="1386208" y="3002768"/>
              <a:ext cx="699615" cy="34624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Layer fusion</a:t>
              </a:r>
            </a:p>
          </p:txBody>
        </p:sp>
        <p:sp>
          <p:nvSpPr>
            <p:cNvPr id="113" name="Rectangle 114">
              <a:extLst>
                <a:ext uri="{FF2B5EF4-FFF2-40B4-BE49-F238E27FC236}">
                  <a16:creationId xmlns:a16="http://schemas.microsoft.com/office/drawing/2014/main" id="{EE52CA61-B8F0-422A-864B-C6571D28261F}"/>
                </a:ext>
              </a:extLst>
            </p:cNvPr>
            <p:cNvSpPr/>
            <p:nvPr/>
          </p:nvSpPr>
          <p:spPr>
            <a:xfrm>
              <a:off x="453764" y="2606083"/>
              <a:ext cx="235698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Over-Parameterization Block (OP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, 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altLang="zh-CN" sz="825" dirty="0">
                  <a:solidFill>
                    <a:srgbClr val="FF0000"/>
                  </a:solidFill>
                </a:rPr>
                <a:t> , p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115">
              <a:extLst>
                <a:ext uri="{FF2B5EF4-FFF2-40B4-BE49-F238E27FC236}">
                  <a16:creationId xmlns:a16="http://schemas.microsoft.com/office/drawing/2014/main" id="{FD911BD8-E8CD-4E77-9A3D-40B9AF615212}"/>
                </a:ext>
              </a:extLst>
            </p:cNvPr>
            <p:cNvSpPr/>
            <p:nvPr/>
          </p:nvSpPr>
          <p:spPr>
            <a:xfrm>
              <a:off x="93589" y="2876019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116">
              <a:extLst>
                <a:ext uri="{FF2B5EF4-FFF2-40B4-BE49-F238E27FC236}">
                  <a16:creationId xmlns:a16="http://schemas.microsoft.com/office/drawing/2014/main" id="{FF9FDB59-CF3E-455E-B0CE-80DA9AEE32AA}"/>
                </a:ext>
              </a:extLst>
            </p:cNvPr>
            <p:cNvSpPr/>
            <p:nvPr/>
          </p:nvSpPr>
          <p:spPr>
            <a:xfrm>
              <a:off x="2840346" y="2887140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Connector 118">
              <a:extLst>
                <a:ext uri="{FF2B5EF4-FFF2-40B4-BE49-F238E27FC236}">
                  <a16:creationId xmlns:a16="http://schemas.microsoft.com/office/drawing/2014/main" id="{A26B7D26-95C9-4313-AC15-575D66866FBC}"/>
                </a:ext>
              </a:extLst>
            </p:cNvPr>
            <p:cNvCxnSpPr>
              <a:stCxn id="114" idx="3"/>
              <a:endCxn id="101" idx="1"/>
            </p:cNvCxnSpPr>
            <p:nvPr/>
          </p:nvCxnSpPr>
          <p:spPr>
            <a:xfrm>
              <a:off x="372387" y="3178135"/>
              <a:ext cx="189695" cy="652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Straight Arrow Connector 122">
              <a:extLst>
                <a:ext uri="{FF2B5EF4-FFF2-40B4-BE49-F238E27FC236}">
                  <a16:creationId xmlns:a16="http://schemas.microsoft.com/office/drawing/2014/main" id="{02FCE589-89D3-49BF-A782-2028DEBA4F3F}"/>
                </a:ext>
              </a:extLst>
            </p:cNvPr>
            <p:cNvCxnSpPr>
              <a:stCxn id="108" idx="3"/>
              <a:endCxn id="115" idx="1"/>
            </p:cNvCxnSpPr>
            <p:nvPr/>
          </p:nvCxnSpPr>
          <p:spPr>
            <a:xfrm>
              <a:off x="2523388" y="3187150"/>
              <a:ext cx="316958" cy="210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833E129-7C24-42D5-80D0-CC886C7231EB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aphicFrame>
        <p:nvGraphicFramePr>
          <p:cNvPr id="119" name="Table 118">
            <a:extLst>
              <a:ext uri="{FF2B5EF4-FFF2-40B4-BE49-F238E27FC236}">
                <a16:creationId xmlns:a16="http://schemas.microsoft.com/office/drawing/2014/main" id="{17B2234B-8488-42A7-9E33-B2CF492FE3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930421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36" name="TextBox 135">
            <a:extLst>
              <a:ext uri="{FF2B5EF4-FFF2-40B4-BE49-F238E27FC236}">
                <a16:creationId xmlns:a16="http://schemas.microsoft.com/office/drawing/2014/main" id="{30C70290-C1F8-441E-802C-832CAF6C7D52}"/>
              </a:ext>
            </a:extLst>
          </p:cNvPr>
          <p:cNvSpPr txBox="1"/>
          <p:nvPr/>
        </p:nvSpPr>
        <p:spPr>
          <a:xfrm>
            <a:off x="302574" y="6492875"/>
            <a:ext cx="2248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p=?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72888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318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</a:t>
            </a:r>
            <a:r>
              <a:rPr lang="en-US" sz="1000" dirty="0"/>
              <a:t>= ? 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3</a:t>
            </a:r>
            <a:r>
              <a:rPr lang="en-US" sz="1000" dirty="0"/>
              <a:t>= ?  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EE1-1.2.2 –  </a:t>
            </a:r>
            <a:r>
              <a:rPr lang="en-CA" dirty="0"/>
              <a:t>Partial Convolution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CA89781-96A9-4BD1-BCF1-5CC51E760773}"/>
              </a:ext>
            </a:extLst>
          </p:cNvPr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33D7C59-6066-4CB6-989D-D937A5EAA0AD}"/>
              </a:ext>
            </a:extLst>
          </p:cNvPr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AF8E8A16-5827-4BA6-9FE4-8450BF221AF7}"/>
              </a:ext>
            </a:extLst>
          </p:cNvPr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5CC8570-0CF2-4BF6-9B66-1338649F4FC6}"/>
              </a:ext>
            </a:extLst>
          </p:cNvPr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11" name="Table 110">
            <a:extLst>
              <a:ext uri="{FF2B5EF4-FFF2-40B4-BE49-F238E27FC236}">
                <a16:creationId xmlns:a16="http://schemas.microsoft.com/office/drawing/2014/main" id="{23561040-97D2-4E3E-924A-D48AC1A0B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538711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</a:tbl>
          </a:graphicData>
        </a:graphic>
      </p:graphicFrame>
      <p:sp>
        <p:nvSpPr>
          <p:cNvPr id="112" name="Rectangle 111">
            <a:extLst>
              <a:ext uri="{FF2B5EF4-FFF2-40B4-BE49-F238E27FC236}">
                <a16:creationId xmlns:a16="http://schemas.microsoft.com/office/drawing/2014/main" id="{B25F387E-ECF1-41A8-8097-C8E99A26477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1D147274-7AB9-422B-82CF-878CA89651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295152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7F9C1E6-87ED-45E6-B456-8F891CB0F733}"/>
              </a:ext>
            </a:extLst>
          </p:cNvPr>
          <p:cNvSpPr txBox="1"/>
          <p:nvPr/>
        </p:nvSpPr>
        <p:spPr>
          <a:xfrm>
            <a:off x="126747" y="4075069"/>
            <a:ext cx="3011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Number of convolution layers </a:t>
            </a:r>
          </a:p>
          <a:p>
            <a:pPr algn="ctr"/>
            <a:r>
              <a:rPr lang="en-US" dirty="0"/>
              <a:t>94 </a:t>
            </a:r>
            <a:r>
              <a:rPr lang="en-US" dirty="0">
                <a:sym typeface="Wingdings" panose="05000000000000000000" pitchFamily="2" charset="2"/>
              </a:rPr>
              <a:t> 74</a:t>
            </a:r>
            <a:endParaRPr lang="en-DE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C5CC651-BA2E-4817-A517-EB5C6156055C}"/>
              </a:ext>
            </a:extLst>
          </p:cNvPr>
          <p:cNvGrpSpPr/>
          <p:nvPr/>
        </p:nvGrpSpPr>
        <p:grpSpPr>
          <a:xfrm>
            <a:off x="251287" y="2569408"/>
            <a:ext cx="2644049" cy="1195319"/>
            <a:chOff x="251287" y="2569408"/>
            <a:chExt cx="2644049" cy="1195319"/>
          </a:xfrm>
        </p:grpSpPr>
        <p:sp>
          <p:nvSpPr>
            <p:cNvPr id="91" name="Rectangle 223">
              <a:extLst>
                <a:ext uri="{FF2B5EF4-FFF2-40B4-BE49-F238E27FC236}">
                  <a16:creationId xmlns:a16="http://schemas.microsoft.com/office/drawing/2014/main" id="{FF640F46-8927-471A-9F0D-994E3C4357CE}"/>
                </a:ext>
              </a:extLst>
            </p:cNvPr>
            <p:cNvSpPr/>
            <p:nvPr/>
          </p:nvSpPr>
          <p:spPr>
            <a:xfrm>
              <a:off x="582012" y="2601676"/>
              <a:ext cx="1968755" cy="116305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3" name="Rectangle 224">
              <a:extLst>
                <a:ext uri="{FF2B5EF4-FFF2-40B4-BE49-F238E27FC236}">
                  <a16:creationId xmlns:a16="http://schemas.microsoft.com/office/drawing/2014/main" id="{CE4A62AB-8784-4FFD-9872-4E742DC764DA}"/>
                </a:ext>
              </a:extLst>
            </p:cNvPr>
            <p:cNvSpPr/>
            <p:nvPr/>
          </p:nvSpPr>
          <p:spPr>
            <a:xfrm>
              <a:off x="530084" y="2569408"/>
              <a:ext cx="2086454" cy="219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Partial Convolution Block (PC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,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 k</a:t>
              </a:r>
              <a:endParaRPr lang="en-US" sz="825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225">
              <a:extLst>
                <a:ext uri="{FF2B5EF4-FFF2-40B4-BE49-F238E27FC236}">
                  <a16:creationId xmlns:a16="http://schemas.microsoft.com/office/drawing/2014/main" id="{7C40465D-ADB3-489D-BC84-5AC27239D8D3}"/>
                </a:ext>
              </a:extLst>
            </p:cNvPr>
            <p:cNvSpPr/>
            <p:nvPr/>
          </p:nvSpPr>
          <p:spPr>
            <a:xfrm>
              <a:off x="251287" y="2980141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226">
              <a:extLst>
                <a:ext uri="{FF2B5EF4-FFF2-40B4-BE49-F238E27FC236}">
                  <a16:creationId xmlns:a16="http://schemas.microsoft.com/office/drawing/2014/main" id="{CC52FB5F-FC16-4F3E-B2E3-0236CD4D51A5}"/>
                </a:ext>
              </a:extLst>
            </p:cNvPr>
            <p:cNvSpPr/>
            <p:nvPr/>
          </p:nvSpPr>
          <p:spPr>
            <a:xfrm>
              <a:off x="2616538" y="2986719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Arrow Connector 227">
              <a:extLst>
                <a:ext uri="{FF2B5EF4-FFF2-40B4-BE49-F238E27FC236}">
                  <a16:creationId xmlns:a16="http://schemas.microsoft.com/office/drawing/2014/main" id="{980C7EA1-E692-4DC5-A29A-A20A9B0FB215}"/>
                </a:ext>
              </a:extLst>
            </p:cNvPr>
            <p:cNvCxnSpPr>
              <a:cxnSpLocks/>
              <a:stCxn id="114" idx="3"/>
              <a:endCxn id="115" idx="1"/>
            </p:cNvCxnSpPr>
            <p:nvPr/>
          </p:nvCxnSpPr>
          <p:spPr>
            <a:xfrm>
              <a:off x="530084" y="3282257"/>
              <a:ext cx="2086454" cy="65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Elbow Connector 159">
              <a:extLst>
                <a:ext uri="{FF2B5EF4-FFF2-40B4-BE49-F238E27FC236}">
                  <a16:creationId xmlns:a16="http://schemas.microsoft.com/office/drawing/2014/main" id="{3DA8C06C-0F7D-4E19-A9D8-D4F1CC09A98E}"/>
                </a:ext>
              </a:extLst>
            </p:cNvPr>
            <p:cNvCxnSpPr>
              <a:cxnSpLocks/>
              <a:stCxn id="114" idx="3"/>
              <a:endCxn id="120" idx="0"/>
            </p:cNvCxnSpPr>
            <p:nvPr/>
          </p:nvCxnSpPr>
          <p:spPr>
            <a:xfrm flipV="1">
              <a:off x="530085" y="3002295"/>
              <a:ext cx="1460206" cy="279962"/>
            </a:xfrm>
            <a:prstGeom prst="bentConnector4">
              <a:avLst>
                <a:gd name="adj1" fmla="val 29053"/>
                <a:gd name="adj2" fmla="val 16915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ctangle 229">
              <a:extLst>
                <a:ext uri="{FF2B5EF4-FFF2-40B4-BE49-F238E27FC236}">
                  <a16:creationId xmlns:a16="http://schemas.microsoft.com/office/drawing/2014/main" id="{449F0C78-DEBE-4229-938C-00FFE8AA75BA}"/>
                </a:ext>
              </a:extLst>
            </p:cNvPr>
            <p:cNvSpPr/>
            <p:nvPr/>
          </p:nvSpPr>
          <p:spPr>
            <a:xfrm>
              <a:off x="1155488" y="2954546"/>
              <a:ext cx="482828" cy="65458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altLang="zh-CN" sz="825" dirty="0">
                  <a:solidFill>
                    <a:prstClr val="black"/>
                  </a:solidFill>
                </a:rPr>
                <a:t>CONV 3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 3</a:t>
              </a:r>
              <a:r>
                <a:rPr lang="en-US" altLang="zh-CN" sz="825" dirty="0">
                  <a:solidFill>
                    <a:prstClr val="black"/>
                  </a:solidFill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altLang="zh-CN" sz="825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120" name="Rectangle 230">
              <a:extLst>
                <a:ext uri="{FF2B5EF4-FFF2-40B4-BE49-F238E27FC236}">
                  <a16:creationId xmlns:a16="http://schemas.microsoft.com/office/drawing/2014/main" id="{9D83F33B-B323-4423-BC0A-5595A41550F8}"/>
                </a:ext>
              </a:extLst>
            </p:cNvPr>
            <p:cNvSpPr/>
            <p:nvPr/>
          </p:nvSpPr>
          <p:spPr>
            <a:xfrm>
              <a:off x="1850891" y="3002296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 err="1">
                  <a:solidFill>
                    <a:prstClr val="black"/>
                  </a:solidFill>
                  <a:latin typeface="Calibri" panose="020F0502020204030204"/>
                </a:rPr>
                <a:t>Concat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矩形 114">
              <a:extLst>
                <a:ext uri="{FF2B5EF4-FFF2-40B4-BE49-F238E27FC236}">
                  <a16:creationId xmlns:a16="http://schemas.microsoft.com/office/drawing/2014/main" id="{2F3D6F72-730D-4ADD-88AE-8934A4D3DB64}"/>
                </a:ext>
              </a:extLst>
            </p:cNvPr>
            <p:cNvSpPr/>
            <p:nvPr/>
          </p:nvSpPr>
          <p:spPr>
            <a:xfrm>
              <a:off x="1234275" y="2643530"/>
              <a:ext cx="616616" cy="220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30" dirty="0">
                  <a:solidFill>
                    <a:srgbClr val="FF0000"/>
                  </a:solidFill>
                </a:rPr>
                <a:t>(1-k) * C</a:t>
              </a:r>
              <a:r>
                <a:rPr lang="en-US" altLang="zh-CN" sz="830" baseline="-25000" dirty="0">
                  <a:solidFill>
                    <a:srgbClr val="FF0000"/>
                  </a:solidFill>
                </a:rPr>
                <a:t>1</a:t>
              </a:r>
              <a:endParaRPr lang="zh-CN" altLang="en-US" sz="830" baseline="-25000" dirty="0"/>
            </a:p>
          </p:txBody>
        </p:sp>
      </p:grpSp>
      <p:sp>
        <p:nvSpPr>
          <p:cNvPr id="122" name="Rectangle 121">
            <a:extLst>
              <a:ext uri="{FF2B5EF4-FFF2-40B4-BE49-F238E27FC236}">
                <a16:creationId xmlns:a16="http://schemas.microsoft.com/office/drawing/2014/main" id="{88315E71-2D2A-4A3A-887C-A65D5CFBA897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DDC3B51-A3AC-4C98-9989-4B88B6B5B119}"/>
              </a:ext>
            </a:extLst>
          </p:cNvPr>
          <p:cNvSpPr txBox="1"/>
          <p:nvPr/>
        </p:nvSpPr>
        <p:spPr>
          <a:xfrm>
            <a:off x="302574" y="6492875"/>
            <a:ext cx="2248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k=?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86794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</a:t>
            </a:r>
            <a:r>
              <a:rPr lang="en-US" sz="1000" dirty="0"/>
              <a:t>= ? 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3</a:t>
            </a:r>
            <a:r>
              <a:rPr lang="en-US" sz="1000" dirty="0"/>
              <a:t>= ?  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EE1-1.2.3  – </a:t>
            </a:r>
            <a:r>
              <a:rPr lang="en-CA" dirty="0"/>
              <a:t>Partial Convolution and 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/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A2C37456-BB41-41B4-8B92-1BA0497DF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00395"/>
              </p:ext>
            </p:extLst>
          </p:nvPr>
        </p:nvGraphicFramePr>
        <p:xfrm>
          <a:off x="262210" y="1619483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939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4354771"/>
                  </a:ext>
                </a:extLst>
              </a:tr>
            </a:tbl>
          </a:graphicData>
        </a:graphic>
      </p:graphicFrame>
      <p:sp>
        <p:nvSpPr>
          <p:cNvPr id="91" name="Rectangle 90">
            <a:extLst>
              <a:ext uri="{FF2B5EF4-FFF2-40B4-BE49-F238E27FC236}">
                <a16:creationId xmlns:a16="http://schemas.microsoft.com/office/drawing/2014/main" id="{0DD3CE99-04C2-41FF-8B5F-3EC86E05C3E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123" name="Table 122">
            <a:extLst>
              <a:ext uri="{FF2B5EF4-FFF2-40B4-BE49-F238E27FC236}">
                <a16:creationId xmlns:a16="http://schemas.microsoft.com/office/drawing/2014/main" id="{CA7ABF33-C98D-46EA-93C2-DD4668E5D9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407458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24" name="TextBox 123">
            <a:extLst>
              <a:ext uri="{FF2B5EF4-FFF2-40B4-BE49-F238E27FC236}">
                <a16:creationId xmlns:a16="http://schemas.microsoft.com/office/drawing/2014/main" id="{B13C434E-7C88-420A-8984-56200DA4B65A}"/>
              </a:ext>
            </a:extLst>
          </p:cNvPr>
          <p:cNvSpPr txBox="1"/>
          <p:nvPr/>
        </p:nvSpPr>
        <p:spPr>
          <a:xfrm>
            <a:off x="219413" y="3661307"/>
            <a:ext cx="2617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Full results are not availabe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cross-check not yet uploaded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Integerrized model 0.1% drop (all intra)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1675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EE1-1.3 – On Low Complexity Operational Point for In-Loop Filtering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015533"/>
              </p:ext>
            </p:extLst>
          </p:nvPr>
        </p:nvGraphicFramePr>
        <p:xfrm>
          <a:off x="262210" y="1619483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8287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55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F634C59F-63AF-4845-9C9D-E9659ECD432F}"/>
              </a:ext>
            </a:extLst>
          </p:cNvPr>
          <p:cNvSpPr txBox="1"/>
          <p:nvPr/>
        </p:nvSpPr>
        <p:spPr>
          <a:xfrm>
            <a:off x="262210" y="6006307"/>
            <a:ext cx="2998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Not test results (07.07)!!!!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PyTorch (not SADL)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  <p:pic>
        <p:nvPicPr>
          <p:cNvPr id="90" name="Picture 89" descr="A screenshot of a computer&#10;&#10;Description automatically generated">
            <a:extLst>
              <a:ext uri="{FF2B5EF4-FFF2-40B4-BE49-F238E27FC236}">
                <a16:creationId xmlns:a16="http://schemas.microsoft.com/office/drawing/2014/main" id="{3CAE0818-BDBC-411B-8830-8C3F95FA091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376" y="2305878"/>
            <a:ext cx="5231958" cy="3360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Picture 90" descr="A black background with white rectangles and red text&#10;&#10;Description automatically generated">
            <a:extLst>
              <a:ext uri="{FF2B5EF4-FFF2-40B4-BE49-F238E27FC236}">
                <a16:creationId xmlns:a16="http://schemas.microsoft.com/office/drawing/2014/main" id="{4ED672D9-7BF0-4409-ADF4-57AE903BA16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593" y="1155493"/>
            <a:ext cx="1908175" cy="13398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24C374-6813-40D1-B341-ACDB3A6BF42D}"/>
              </a:ext>
            </a:extLst>
          </p:cNvPr>
          <p:cNvSpPr/>
          <p:nvPr/>
        </p:nvSpPr>
        <p:spPr>
          <a:xfrm>
            <a:off x="9707729" y="259567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Residual Group </a:t>
            </a:r>
            <a:endParaRPr lang="en-DE" dirty="0"/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72779961-D861-4A45-9F3D-C4014D729A4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865" y="2965010"/>
            <a:ext cx="3493135" cy="1637030"/>
          </a:xfrm>
          <a:prstGeom prst="rect">
            <a:avLst/>
          </a:prstGeom>
          <a:noFill/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8E8CF9DC-B375-4940-B3A6-C7BC40B4AF14}"/>
              </a:ext>
            </a:extLst>
          </p:cNvPr>
          <p:cNvSpPr/>
          <p:nvPr/>
        </p:nvSpPr>
        <p:spPr>
          <a:xfrm>
            <a:off x="9658548" y="460204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Attention Block</a:t>
            </a:r>
            <a:endParaRPr lang="en-DE" dirty="0"/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5B991D07-6BD3-4EE0-B012-353B9E1F272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320" y="5205361"/>
            <a:ext cx="2998470" cy="1074420"/>
          </a:xfrm>
          <a:prstGeom prst="rect">
            <a:avLst/>
          </a:prstGeom>
          <a:noFill/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99B19126-0225-4B07-A4C3-DA36C32B21F8}"/>
              </a:ext>
            </a:extLst>
          </p:cNvPr>
          <p:cNvSpPr/>
          <p:nvPr/>
        </p:nvSpPr>
        <p:spPr>
          <a:xfrm>
            <a:off x="9568780" y="6407356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Back Bone Block</a:t>
            </a:r>
            <a:endParaRPr lang="en-DE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910A49-91EC-4253-B250-68E3DC81B5B8}"/>
              </a:ext>
            </a:extLst>
          </p:cNvPr>
          <p:cNvSpPr/>
          <p:nvPr/>
        </p:nvSpPr>
        <p:spPr>
          <a:xfrm>
            <a:off x="3609893" y="2780344"/>
            <a:ext cx="437322" cy="102037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60045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NNVC-VLOP filter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963426"/>
              </p:ext>
            </p:extLst>
          </p:nvPr>
        </p:nvGraphicFramePr>
        <p:xfrm>
          <a:off x="433137" y="1690688"/>
          <a:ext cx="10796331" cy="1508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872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14933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36879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NNVC9.1-VLOP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1929695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EE1-1.3b, fl32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JVET-AI0221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5.48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JVET-AI0157</a:t>
                      </a:r>
                      <a:endParaRPr lang="en-US" sz="1200" u="none" strike="noStrike" kern="120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JVET-AI0107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593558" y="4307305"/>
            <a:ext cx="92340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EE1-1.3.b  – new architecture for VLOP filter  (full results float32 made available on 07.09.2024).</a:t>
            </a:r>
            <a:endParaRPr lang="en-DE" dirty="0"/>
          </a:p>
          <a:p>
            <a:pPr hangingPunct="0"/>
            <a:r>
              <a:rPr lang="en-US" dirty="0"/>
              <a:t>EE1-1.4   – content adaptive VLOP.</a:t>
            </a:r>
            <a:endParaRPr lang="en-DE" dirty="0"/>
          </a:p>
          <a:p>
            <a:pPr hangingPunct="0"/>
            <a:r>
              <a:rPr lang="en-US" dirty="0"/>
              <a:t>EE1-1.5   – VLOP with LOP architecture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69191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VLOP NN-filter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693240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pic>
        <p:nvPicPr>
          <p:cNvPr id="96" name="Picture 95" descr="A diagram of a computer">
            <a:extLst>
              <a:ext uri="{FF2B5EF4-FFF2-40B4-BE49-F238E27FC236}">
                <a16:creationId xmlns:a16="http://schemas.microsoft.com/office/drawing/2014/main" id="{BCBB727A-991A-4049-AC9A-122E481A535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53" y="1377003"/>
            <a:ext cx="8520579" cy="50509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3482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EE1-1.4 Content adaptive VLOP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03167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5.48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547384"/>
                  </a:ext>
                </a:extLst>
              </a:tr>
            </a:tbl>
          </a:graphicData>
        </a:graphic>
      </p:graphicFrame>
      <p:pic>
        <p:nvPicPr>
          <p:cNvPr id="96" name="Picture 95" descr="A diagram of a computer">
            <a:extLst>
              <a:ext uri="{FF2B5EF4-FFF2-40B4-BE49-F238E27FC236}">
                <a16:creationId xmlns:a16="http://schemas.microsoft.com/office/drawing/2014/main" id="{BCBB727A-991A-4049-AC9A-122E481A535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53" y="1377003"/>
            <a:ext cx="8520579" cy="505095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DB76FEB-C03B-4A85-BB13-E4BCC5F29D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751405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0E92D923-1F3F-4260-93CD-A1A29644E6DF}"/>
              </a:ext>
            </a:extLst>
          </p:cNvPr>
          <p:cNvSpPr/>
          <p:nvPr/>
        </p:nvSpPr>
        <p:spPr>
          <a:xfrm>
            <a:off x="332295" y="2803361"/>
            <a:ext cx="2575536" cy="1645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Training time (for 1 model – 1 segment)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A1 &amp; A2: from 15 min to 3.5h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>
              <a:lnSpc>
                <a:spcPct val="107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B: from 8 min to 0.5 h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>
              <a:lnSpc>
                <a:spcPct val="107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C: from 3 min to 10 min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>
              <a:lnSpc>
                <a:spcPct val="107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D: from 3 min to 8 min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F: from 8 min to 40 min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6C2226-28B6-4780-BB80-3B651598D303}"/>
              </a:ext>
            </a:extLst>
          </p:cNvPr>
          <p:cNvSpPr/>
          <p:nvPr/>
        </p:nvSpPr>
        <p:spPr>
          <a:xfrm>
            <a:off x="645281" y="6123543"/>
            <a:ext cx="2569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Cross-check (Ericsson)</a:t>
            </a:r>
          </a:p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JVET-AI0241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66531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(1/3)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EE1-1: LOP (VLOP) in-loop filter </a:t>
            </a:r>
            <a:endParaRPr lang="en-DE" dirty="0"/>
          </a:p>
          <a:p>
            <a:pPr lvl="1"/>
            <a:r>
              <a:rPr lang="en-US" dirty="0"/>
              <a:t>EE1-1.1: LOP input adjustment with trainable components</a:t>
            </a:r>
          </a:p>
          <a:p>
            <a:pPr lvl="2"/>
            <a:r>
              <a:rPr lang="en-US" dirty="0">
                <a:hlinkClick r:id="rId2"/>
              </a:rPr>
              <a:t>JVET-AI0173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EE1-1.2: Partial Convolution and Over-Parameterization </a:t>
            </a:r>
            <a:r>
              <a:rPr lang="en-CA" dirty="0"/>
              <a:t> </a:t>
            </a:r>
            <a:endParaRPr lang="en-DE" dirty="0"/>
          </a:p>
          <a:p>
            <a:pPr lvl="2"/>
            <a:r>
              <a:rPr lang="en-US" dirty="0">
                <a:hlinkClick r:id="rId4"/>
              </a:rPr>
              <a:t>JVET-AI0068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(UESTC)</a:t>
            </a:r>
            <a:r>
              <a:rPr lang="en-US" dirty="0"/>
              <a:t>,  </a:t>
            </a:r>
            <a:r>
              <a:rPr lang="en-US" dirty="0">
                <a:hlinkClick r:id="rId6"/>
              </a:rPr>
              <a:t>(</a:t>
            </a:r>
            <a:r>
              <a:rPr lang="en-US" dirty="0" err="1">
                <a:hlinkClick r:id="rId6"/>
              </a:rPr>
              <a:t>Transsion</a:t>
            </a:r>
            <a:r>
              <a:rPr lang="en-US" dirty="0">
                <a:hlinkClick r:id="rId6"/>
              </a:rPr>
              <a:t>)</a:t>
            </a:r>
            <a:endParaRPr lang="en-US" dirty="0"/>
          </a:p>
          <a:p>
            <a:pPr lvl="1"/>
            <a:r>
              <a:rPr lang="en-US" dirty="0"/>
              <a:t>EE1-1.3: On Low Complexity Operational Point for In-Loop Filtering</a:t>
            </a:r>
          </a:p>
          <a:p>
            <a:pPr lvl="2"/>
            <a:r>
              <a:rPr lang="en-US" dirty="0">
                <a:hlinkClick r:id="rId7"/>
              </a:rPr>
              <a:t>JVET-AI0221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EE1-1.4: Content-adaptive VLOP-filter</a:t>
            </a:r>
          </a:p>
          <a:p>
            <a:pPr lvl="2"/>
            <a:r>
              <a:rPr lang="en-US" dirty="0">
                <a:hlinkClick r:id="rId8"/>
              </a:rPr>
              <a:t>JVET-AI0157</a:t>
            </a:r>
            <a:r>
              <a:rPr lang="en-US" dirty="0"/>
              <a:t>, </a:t>
            </a:r>
            <a:r>
              <a:rPr lang="en-US" dirty="0">
                <a:hlinkClick r:id="rId9"/>
              </a:rPr>
              <a:t>(Nokia)</a:t>
            </a:r>
            <a:r>
              <a:rPr lang="en-US" dirty="0"/>
              <a:t>,  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EE1-1.5: VLOP using LOP3 architecture</a:t>
            </a:r>
            <a:endParaRPr lang="en-DE" dirty="0"/>
          </a:p>
          <a:p>
            <a:pPr lvl="2"/>
            <a:r>
              <a:rPr lang="en-US" dirty="0">
                <a:hlinkClick r:id="rId10"/>
              </a:rPr>
              <a:t>JVET-AI0107</a:t>
            </a:r>
            <a:r>
              <a:rPr lang="en-US" dirty="0"/>
              <a:t> </a:t>
            </a:r>
            <a:r>
              <a:rPr lang="en-US" dirty="0">
                <a:hlinkClick r:id="rId11"/>
              </a:rPr>
              <a:t>(Ericsson)</a:t>
            </a:r>
            <a:r>
              <a:rPr lang="en-US" dirty="0"/>
              <a:t>,  </a:t>
            </a:r>
            <a:r>
              <a:rPr lang="en-US" dirty="0">
                <a:hlinkClick r:id="rId3"/>
              </a:rPr>
              <a:t>(Qualcomm)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EE1-1.5 VLOP with LOP architecture</a:t>
            </a:r>
            <a:endParaRPr lang="en-DE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072785B-9C92-461F-9410-5A5D61AD29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039540"/>
              </p:ext>
            </p:extLst>
          </p:nvPr>
        </p:nvGraphicFramePr>
        <p:xfrm>
          <a:off x="158843" y="2096561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5.18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60.7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40E31B7-B7DF-4D2A-95D9-3F1F9BEBCA47}"/>
              </a:ext>
            </a:extLst>
          </p:cNvPr>
          <p:cNvCxnSpPr>
            <a:stCxn id="24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3ABC4F4B-DA3F-4FE8-AF8F-A3A184262A6B}"/>
              </a:ext>
            </a:extLst>
          </p:cNvPr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5D12922-2CD6-410F-8537-276B6FDAF978}"/>
              </a:ext>
            </a:extLst>
          </p:cNvPr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A1DADB-AD8D-46AC-9189-F7471634E832}"/>
              </a:ext>
            </a:extLst>
          </p:cNvPr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0BD8DD-BB1C-43CF-A24F-0AFFFDAA4CD9}"/>
              </a:ext>
            </a:extLst>
          </p:cNvPr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CA7EC9-8F1F-4A23-8D6E-4E60E864DF85}"/>
              </a:ext>
            </a:extLst>
          </p:cNvPr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957B6EB-5CE2-4F58-B20E-900AC065EF05}"/>
              </a:ext>
            </a:extLst>
          </p:cNvPr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B6A300-46EE-4DDD-9FEF-01F1E3C22558}"/>
              </a:ext>
            </a:extLst>
          </p:cNvPr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83B225E-9838-488F-BBBD-33941142CDC0}"/>
              </a:ext>
            </a:extLst>
          </p:cNvPr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977F16-DA4E-4EEB-A909-B726BF01F28D}"/>
              </a:ext>
            </a:extLst>
          </p:cNvPr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7BC2AF-7FCE-402D-8AEE-6F482B2B9D30}"/>
              </a:ext>
            </a:extLst>
          </p:cNvPr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2716094-0D5B-4D34-8066-E1598845C093}"/>
              </a:ext>
            </a:extLst>
          </p:cNvPr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5C6BBE1-F59C-4079-A416-31C734FDAC9A}"/>
              </a:ext>
            </a:extLst>
          </p:cNvPr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1AE42F3-2C27-4E8B-99F7-728EF607DB6B}"/>
              </a:ext>
            </a:extLst>
          </p:cNvPr>
          <p:cNvCxnSpPr>
            <a:stCxn id="14" idx="3"/>
            <a:endCxn id="1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B3D933E-CDD6-499D-96D4-84973D369658}"/>
              </a:ext>
            </a:extLst>
          </p:cNvPr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ADF5AE6-9122-4D90-BABD-3B100F7552A2}"/>
              </a:ext>
            </a:extLst>
          </p:cNvPr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3E2B6F1-6E5D-4B27-BF7B-3F4F14890C2B}"/>
              </a:ext>
            </a:extLst>
          </p:cNvPr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5907685-3551-463B-8D15-9D05D038A22E}"/>
              </a:ext>
            </a:extLst>
          </p:cNvPr>
          <p:cNvCxnSpPr>
            <a:stCxn id="1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1">
            <a:extLst>
              <a:ext uri="{FF2B5EF4-FFF2-40B4-BE49-F238E27FC236}">
                <a16:creationId xmlns:a16="http://schemas.microsoft.com/office/drawing/2014/main" id="{96DC140B-0616-49B6-8E92-B188AC6A3EE2}"/>
              </a:ext>
            </a:extLst>
          </p:cNvPr>
          <p:cNvCxnSpPr>
            <a:cxnSpLocks/>
            <a:stCxn id="19" idx="3"/>
            <a:endCxn id="24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2">
            <a:extLst>
              <a:ext uri="{FF2B5EF4-FFF2-40B4-BE49-F238E27FC236}">
                <a16:creationId xmlns:a16="http://schemas.microsoft.com/office/drawing/2014/main" id="{F547A129-BF49-4531-AC2C-682B34A044D5}"/>
              </a:ext>
            </a:extLst>
          </p:cNvPr>
          <p:cNvCxnSpPr>
            <a:cxnSpLocks/>
            <a:stCxn id="20" idx="3"/>
            <a:endCxn id="24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3">
            <a:extLst>
              <a:ext uri="{FF2B5EF4-FFF2-40B4-BE49-F238E27FC236}">
                <a16:creationId xmlns:a16="http://schemas.microsoft.com/office/drawing/2014/main" id="{BE81AA7F-0756-43F4-97A1-A7E278CE29ED}"/>
              </a:ext>
            </a:extLst>
          </p:cNvPr>
          <p:cNvCxnSpPr>
            <a:cxnSpLocks/>
            <a:stCxn id="21" idx="3"/>
            <a:endCxn id="24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4">
            <a:extLst>
              <a:ext uri="{FF2B5EF4-FFF2-40B4-BE49-F238E27FC236}">
                <a16:creationId xmlns:a16="http://schemas.microsoft.com/office/drawing/2014/main" id="{5FC27E80-015C-40E6-8076-D35F2BB72FAF}"/>
              </a:ext>
            </a:extLst>
          </p:cNvPr>
          <p:cNvCxnSpPr>
            <a:cxnSpLocks/>
            <a:stCxn id="22" idx="3"/>
            <a:endCxn id="24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5">
            <a:extLst>
              <a:ext uri="{FF2B5EF4-FFF2-40B4-BE49-F238E27FC236}">
                <a16:creationId xmlns:a16="http://schemas.microsoft.com/office/drawing/2014/main" id="{07D22EC4-0610-4407-8BE6-56C3D5D21065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F338F3BA-570A-4EC2-B39D-4E1D7A0CF42E}"/>
              </a:ext>
            </a:extLst>
          </p:cNvPr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B90A5C6-8699-49D0-BFAC-393FDBC8D545}"/>
              </a:ext>
            </a:extLst>
          </p:cNvPr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F0D7C99-B110-4916-A904-E06D6D6C1DE0}"/>
              </a:ext>
            </a:extLst>
          </p:cNvPr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0715908-E822-476C-9932-47357CA483AE}"/>
              </a:ext>
            </a:extLst>
          </p:cNvPr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40" name="Elbow Connector 54">
            <a:extLst>
              <a:ext uri="{FF2B5EF4-FFF2-40B4-BE49-F238E27FC236}">
                <a16:creationId xmlns:a16="http://schemas.microsoft.com/office/drawing/2014/main" id="{82984BF8-36F7-41B5-AEB1-CC72966A18CA}"/>
              </a:ext>
            </a:extLst>
          </p:cNvPr>
          <p:cNvCxnSpPr>
            <a:cxnSpLocks/>
            <a:stCxn id="76" idx="3"/>
            <a:endCxn id="38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E761AAF-4117-49B6-8045-24650E149242}"/>
              </a:ext>
            </a:extLst>
          </p:cNvPr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B0BCCC3-D85A-4BE8-B6CC-DE890F6ED8A0}"/>
              </a:ext>
            </a:extLst>
          </p:cNvPr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43" name="Elbow Connector 58">
            <a:extLst>
              <a:ext uri="{FF2B5EF4-FFF2-40B4-BE49-F238E27FC236}">
                <a16:creationId xmlns:a16="http://schemas.microsoft.com/office/drawing/2014/main" id="{DDA31EFF-E227-494F-B255-040FBC073C7A}"/>
              </a:ext>
            </a:extLst>
          </p:cNvPr>
          <p:cNvCxnSpPr>
            <a:stCxn id="41" idx="3"/>
            <a:endCxn id="1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1C3BF10E-B455-4212-BBA0-700D271CE47D}"/>
              </a:ext>
            </a:extLst>
          </p:cNvPr>
          <p:cNvCxnSpPr>
            <a:stCxn id="42" idx="3"/>
            <a:endCxn id="1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38095D90-3D7E-41C7-9C97-3B62C7149B3A}"/>
              </a:ext>
            </a:extLst>
          </p:cNvPr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46" name="Left Brace 45">
            <a:extLst>
              <a:ext uri="{FF2B5EF4-FFF2-40B4-BE49-F238E27FC236}">
                <a16:creationId xmlns:a16="http://schemas.microsoft.com/office/drawing/2014/main" id="{F9510F7A-0709-4017-B057-FE6D62D2F20C}"/>
              </a:ext>
            </a:extLst>
          </p:cNvPr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07C6371-DC1F-470F-8019-94937F99B1D0}"/>
              </a:ext>
            </a:extLst>
          </p:cNvPr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A7C94D7-B056-499E-AA93-C12F987F67E7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0BFC973-E301-45F6-A8E0-2FC1E69B2A2D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79D1533-7469-4BA7-8158-4709E0A866A1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2C60DAF-D9EF-41BB-9B11-B3001857A96A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F61DB86-1D13-4C20-AF91-A6F5EEFE25BE}"/>
              </a:ext>
            </a:extLst>
          </p:cNvPr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98C2E84-9683-4ED6-83DB-E7103F3D87AF}"/>
              </a:ext>
            </a:extLst>
          </p:cNvPr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4931A97-354E-4770-9A6F-46F5D5020E93}"/>
              </a:ext>
            </a:extLst>
          </p:cNvPr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7DEFE4B-559F-4C6A-A0B0-BF00AAA48681}"/>
              </a:ext>
            </a:extLst>
          </p:cNvPr>
          <p:cNvCxnSpPr>
            <a:stCxn id="53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86">
            <a:extLst>
              <a:ext uri="{FF2B5EF4-FFF2-40B4-BE49-F238E27FC236}">
                <a16:creationId xmlns:a16="http://schemas.microsoft.com/office/drawing/2014/main" id="{F3569717-3D26-4931-8C51-390DC51BBF8D}"/>
              </a:ext>
            </a:extLst>
          </p:cNvPr>
          <p:cNvCxnSpPr>
            <a:cxnSpLocks/>
            <a:stCxn id="54" idx="3"/>
            <a:endCxn id="24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46FC7317-C936-4478-BCD6-013E4EA8E5EB}"/>
              </a:ext>
            </a:extLst>
          </p:cNvPr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58" name="Elbow Connector 2">
            <a:extLst>
              <a:ext uri="{FF2B5EF4-FFF2-40B4-BE49-F238E27FC236}">
                <a16:creationId xmlns:a16="http://schemas.microsoft.com/office/drawing/2014/main" id="{EDAD34A3-24AE-46F1-AC35-898B595B3023}"/>
              </a:ext>
            </a:extLst>
          </p:cNvPr>
          <p:cNvCxnSpPr>
            <a:cxnSpLocks/>
            <a:stCxn id="48" idx="0"/>
            <a:endCxn id="95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EFEB6A4-BD16-4857-8F3B-3FBE77254681}"/>
                  </a:ext>
                </a:extLst>
              </p:cNvPr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EFEB6A4-BD16-4857-8F3B-3FBE772546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B9453C15-3F3A-4DF5-B504-E7BC046D7586}"/>
                  </a:ext>
                </a:extLst>
              </p:cNvPr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B9453C15-3F3A-4DF5-B504-E7BC046D75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1" name="Elbow Connector 98">
            <a:extLst>
              <a:ext uri="{FF2B5EF4-FFF2-40B4-BE49-F238E27FC236}">
                <a16:creationId xmlns:a16="http://schemas.microsoft.com/office/drawing/2014/main" id="{D10B2398-FCF6-42D2-A8AE-210F1A927DA6}"/>
              </a:ext>
            </a:extLst>
          </p:cNvPr>
          <p:cNvCxnSpPr>
            <a:stCxn id="41" idx="1"/>
            <a:endCxn id="60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115">
            <a:extLst>
              <a:ext uri="{FF2B5EF4-FFF2-40B4-BE49-F238E27FC236}">
                <a16:creationId xmlns:a16="http://schemas.microsoft.com/office/drawing/2014/main" id="{0D2ECEF2-835B-446B-A4B7-BFD79C75E0D0}"/>
              </a:ext>
            </a:extLst>
          </p:cNvPr>
          <p:cNvCxnSpPr>
            <a:cxnSpLocks/>
            <a:stCxn id="42" idx="1"/>
            <a:endCxn id="59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3CE175E-BE3E-466C-8CB4-4FF697398FB6}"/>
              </a:ext>
            </a:extLst>
          </p:cNvPr>
          <p:cNvCxnSpPr>
            <a:stCxn id="48" idx="3"/>
            <a:endCxn id="51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334D3767-9EEB-4B40-B76A-4C889648D176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081C1A7-EBB4-4D78-A90C-01FEE9BC3458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F6552A4-3F65-488E-9424-08FF95743A86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070EDB3A-5269-4296-9203-2CFFE7BF3760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72A09D0-43B3-4F91-B4AD-2E4A677F6773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9" name="Left Brace 68">
            <a:extLst>
              <a:ext uri="{FF2B5EF4-FFF2-40B4-BE49-F238E27FC236}">
                <a16:creationId xmlns:a16="http://schemas.microsoft.com/office/drawing/2014/main" id="{954FD99C-817D-4C73-9A80-B7AAC17134F2}"/>
              </a:ext>
            </a:extLst>
          </p:cNvPr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C267D26-28F7-47DB-B4B3-AB37755AFD46}"/>
              </a:ext>
            </a:extLst>
          </p:cNvPr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71" name="Elbow Connector 159">
            <a:extLst>
              <a:ext uri="{FF2B5EF4-FFF2-40B4-BE49-F238E27FC236}">
                <a16:creationId xmlns:a16="http://schemas.microsoft.com/office/drawing/2014/main" id="{EF4B3EFE-48CC-476F-82B7-9A0E07CD022F}"/>
              </a:ext>
            </a:extLst>
          </p:cNvPr>
          <p:cNvCxnSpPr>
            <a:cxnSpLocks/>
            <a:stCxn id="37" idx="3"/>
            <a:endCxn id="76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C31A3A72-A8D6-4445-A595-6864D7C75F42}"/>
              </a:ext>
            </a:extLst>
          </p:cNvPr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EAAC409-2638-4AD5-BFDA-BEBEA592551E}"/>
              </a:ext>
            </a:extLst>
          </p:cNvPr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DD76365-EE4C-4E7F-B243-BDE6D693F2D3}"/>
              </a:ext>
            </a:extLst>
          </p:cNvPr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00E1B3C-581C-480A-9A99-8EEABFD13AA2}"/>
              </a:ext>
            </a:extLst>
          </p:cNvPr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E47C05C-8E68-4A64-81B2-DBEBEA89FF48}"/>
              </a:ext>
            </a:extLst>
          </p:cNvPr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B2E6907-62B5-47B8-9F27-8257098ACAD9}"/>
              </a:ext>
            </a:extLst>
          </p:cNvPr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0122259-622D-4157-88EE-67DA77D6D6F7}"/>
              </a:ext>
            </a:extLst>
          </p:cNvPr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39F7DB6-037A-46E7-8C0B-46DED955DA4C}"/>
              </a:ext>
            </a:extLst>
          </p:cNvPr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38F963D-3507-44E6-B0F1-6CA7E686B7BD}"/>
              </a:ext>
            </a:extLst>
          </p:cNvPr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81" name="Elbow Connector 165">
            <a:extLst>
              <a:ext uri="{FF2B5EF4-FFF2-40B4-BE49-F238E27FC236}">
                <a16:creationId xmlns:a16="http://schemas.microsoft.com/office/drawing/2014/main" id="{680AA836-78A4-40E5-BBE4-D115DEF672BB}"/>
              </a:ext>
            </a:extLst>
          </p:cNvPr>
          <p:cNvCxnSpPr>
            <a:stCxn id="37" idx="3"/>
            <a:endCxn id="60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9C0A72EC-8F78-4627-8256-40A27374F0FF}"/>
              </a:ext>
            </a:extLst>
          </p:cNvPr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07BADD4-49E9-45BD-998E-A07AE432CD9F}"/>
              </a:ext>
            </a:extLst>
          </p:cNvPr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D704D64-23B0-4BD2-A824-E403C60C6B4B}"/>
              </a:ext>
            </a:extLst>
          </p:cNvPr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C48381E-CDE2-4948-A96D-7DA426EECF4B}"/>
              </a:ext>
            </a:extLst>
          </p:cNvPr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28DAAEF7-3CA9-4B10-BA05-4BD63B28AF4A}"/>
              </a:ext>
            </a:extLst>
          </p:cNvPr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092B491-DAB2-4CC0-B711-E4BB604FDC73}"/>
              </a:ext>
            </a:extLst>
          </p:cNvPr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929518B2-8CB2-42D7-8647-073DC6F2E107}"/>
              </a:ext>
            </a:extLst>
          </p:cNvPr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61D27A7-A7ED-41F3-98B4-388D8427D5A3}"/>
              </a:ext>
            </a:extLst>
          </p:cNvPr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8BF05C8-6A86-40D3-801A-074A7FB7D18E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2F16187-E39E-4336-9E22-3F16457333D3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83198E5-2182-4AAA-8D49-FA348D7C6D6C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B95FD0F7-95B5-4F42-B1E4-B1314C299C91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3565B21-4C7F-4AF2-BE75-998201CF4017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336C5A7-EDAB-438E-8344-79571DB1B212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336C5A7-EDAB-438E-8344-79571DB1B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6" name="Rectangle 95">
            <a:extLst>
              <a:ext uri="{FF2B5EF4-FFF2-40B4-BE49-F238E27FC236}">
                <a16:creationId xmlns:a16="http://schemas.microsoft.com/office/drawing/2014/main" id="{3304FEDB-2521-4BBB-A4D7-7F1A229C4982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2E4BAED7-FE4B-4E80-B6FC-829383EA6A94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BC24D138-0378-4B46-8928-49C1AAC58131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14B4848D-13CD-4B51-B19B-5EE0534C5B8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73D0194D-84CB-4254-AE12-8FCE2E81F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379098"/>
              </p:ext>
            </p:extLst>
          </p:nvPr>
        </p:nvGraphicFramePr>
        <p:xfrm>
          <a:off x="332295" y="4837877"/>
          <a:ext cx="2575536" cy="10558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2404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4468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NNVC-HOP filter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384381"/>
              </p:ext>
            </p:extLst>
          </p:nvPr>
        </p:nvGraphicFramePr>
        <p:xfrm>
          <a:off x="433137" y="1690688"/>
          <a:ext cx="10796331" cy="1508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872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14933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36879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NNVC9.1-HOP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484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1929695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EE1-2.1.1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JVET-AI0176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JVET-AI0176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HOP4+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474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64842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EE1-2.1.1  – transformers in all BBBs.</a:t>
            </a:r>
            <a:endParaRPr lang="en-DE" dirty="0"/>
          </a:p>
          <a:p>
            <a:pPr hangingPunct="0"/>
            <a:r>
              <a:rPr lang="en-US" dirty="0"/>
              <a:t>EE1-2.1.2  – transformers in two BBBs.</a:t>
            </a:r>
            <a:endParaRPr lang="en-DE" dirty="0"/>
          </a:p>
          <a:p>
            <a:pPr hangingPunct="0"/>
            <a:r>
              <a:rPr lang="en-US" dirty="0"/>
              <a:t> ‘HOP4+’ design is recommended during AhG11&amp;14 teleconference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41374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C6756B-F077-4AD0-82D0-C5BF2A1CC01A}"/>
              </a:ext>
            </a:extLst>
          </p:cNvPr>
          <p:cNvCxnSpPr>
            <a:cxnSpLocks/>
            <a:stCxn id="21" idx="1"/>
            <a:endCxn id="50" idx="1"/>
          </p:cNvCxnSpPr>
          <p:nvPr/>
        </p:nvCxnSpPr>
        <p:spPr>
          <a:xfrm>
            <a:off x="3838788" y="3363752"/>
            <a:ext cx="5619245" cy="3968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F0497CD-B0ED-48CD-9ECE-E461870F0D3D}"/>
              </a:ext>
            </a:extLst>
          </p:cNvPr>
          <p:cNvSpPr/>
          <p:nvPr/>
        </p:nvSpPr>
        <p:spPr>
          <a:xfrm>
            <a:off x="5111608" y="4484190"/>
            <a:ext cx="429652" cy="103797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EADB8C-1437-4A24-8BAC-8B1A7C427BAD}"/>
              </a:ext>
            </a:extLst>
          </p:cNvPr>
          <p:cNvSpPr/>
          <p:nvPr/>
        </p:nvSpPr>
        <p:spPr>
          <a:xfrm>
            <a:off x="1484333" y="1404215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[3]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1CBF-F4F8-4702-904B-35FCF9FD06D0}"/>
              </a:ext>
            </a:extLst>
          </p:cNvPr>
          <p:cNvSpPr/>
          <p:nvPr/>
        </p:nvSpPr>
        <p:spPr>
          <a:xfrm>
            <a:off x="1484335" y="2218096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[3]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C21717-58CC-416C-80D2-EAD54DD13A08}"/>
              </a:ext>
            </a:extLst>
          </p:cNvPr>
          <p:cNvSpPr/>
          <p:nvPr/>
        </p:nvSpPr>
        <p:spPr>
          <a:xfrm>
            <a:off x="1484334" y="303197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 [3]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8E964-808C-4F35-A777-FB62B530547E}"/>
              </a:ext>
            </a:extLst>
          </p:cNvPr>
          <p:cNvSpPr/>
          <p:nvPr/>
        </p:nvSpPr>
        <p:spPr>
          <a:xfrm>
            <a:off x="1484333" y="3833068"/>
            <a:ext cx="430633" cy="68849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QPbase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8A661-2AF8-4B2F-AB18-D8C5FDF4C00D}"/>
              </a:ext>
            </a:extLst>
          </p:cNvPr>
          <p:cNvSpPr/>
          <p:nvPr/>
        </p:nvSpPr>
        <p:spPr>
          <a:xfrm>
            <a:off x="1484333" y="4659739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QPslice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1609C-216A-46A3-AC2A-EC1978866B70}"/>
              </a:ext>
            </a:extLst>
          </p:cNvPr>
          <p:cNvSpPr/>
          <p:nvPr/>
        </p:nvSpPr>
        <p:spPr>
          <a:xfrm>
            <a:off x="2259304" y="1404215"/>
            <a:ext cx="430632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A34854-9E6A-483A-A5D0-E4888C3B5AB6}"/>
              </a:ext>
            </a:extLst>
          </p:cNvPr>
          <p:cNvSpPr/>
          <p:nvPr/>
        </p:nvSpPr>
        <p:spPr>
          <a:xfrm>
            <a:off x="2259305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ED5A8F-FF1B-470C-908B-B67B3106A294}"/>
              </a:ext>
            </a:extLst>
          </p:cNvPr>
          <p:cNvSpPr/>
          <p:nvPr/>
        </p:nvSpPr>
        <p:spPr>
          <a:xfrm>
            <a:off x="2259304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A93C22-B54C-41C3-A5DD-80F50EDB476E}"/>
              </a:ext>
            </a:extLst>
          </p:cNvPr>
          <p:cNvSpPr/>
          <p:nvPr/>
        </p:nvSpPr>
        <p:spPr>
          <a:xfrm>
            <a:off x="2259303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EB6253-3384-41BA-BFF0-D70B9CD005EC}"/>
              </a:ext>
            </a:extLst>
          </p:cNvPr>
          <p:cNvSpPr/>
          <p:nvPr/>
        </p:nvSpPr>
        <p:spPr>
          <a:xfrm>
            <a:off x="2259303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E6A0A0-DA1D-4231-A0E0-35CB20C37ABF}"/>
              </a:ext>
            </a:extLst>
          </p:cNvPr>
          <p:cNvSpPr/>
          <p:nvPr/>
        </p:nvSpPr>
        <p:spPr>
          <a:xfrm>
            <a:off x="3049045" y="1404215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B69FF-A03F-43A8-BBCF-4E7CA468489A}"/>
              </a:ext>
            </a:extLst>
          </p:cNvPr>
          <p:cNvSpPr/>
          <p:nvPr/>
        </p:nvSpPr>
        <p:spPr>
          <a:xfrm>
            <a:off x="3049047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805FD9-72ED-4794-86A3-67E6D8194E19}"/>
              </a:ext>
            </a:extLst>
          </p:cNvPr>
          <p:cNvSpPr/>
          <p:nvPr/>
        </p:nvSpPr>
        <p:spPr>
          <a:xfrm>
            <a:off x="3049046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01E46-DEDB-422B-8C56-668A4EFB56F2}"/>
              </a:ext>
            </a:extLst>
          </p:cNvPr>
          <p:cNvSpPr/>
          <p:nvPr/>
        </p:nvSpPr>
        <p:spPr>
          <a:xfrm>
            <a:off x="3049045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57A27B-EED4-4465-96C5-1C3EDA1532C1}"/>
              </a:ext>
            </a:extLst>
          </p:cNvPr>
          <p:cNvSpPr/>
          <p:nvPr/>
        </p:nvSpPr>
        <p:spPr>
          <a:xfrm>
            <a:off x="3049045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552505-6960-4478-A7BF-B0A016FA83CE}"/>
              </a:ext>
            </a:extLst>
          </p:cNvPr>
          <p:cNvSpPr/>
          <p:nvPr/>
        </p:nvSpPr>
        <p:spPr>
          <a:xfrm>
            <a:off x="3838788" y="2913180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54B597-1913-40BD-8567-11558431A7C0}"/>
              </a:ext>
            </a:extLst>
          </p:cNvPr>
          <p:cNvSpPr/>
          <p:nvPr/>
        </p:nvSpPr>
        <p:spPr>
          <a:xfrm>
            <a:off x="4382429" y="2919368"/>
            <a:ext cx="430633" cy="89495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49A2BC-9390-4EB4-AF9D-137428883A23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1914966" y="1733420"/>
            <a:ext cx="34433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4285C7-6B6D-4433-91BA-58415EBF5C2B}"/>
              </a:ext>
            </a:extLst>
          </p:cNvPr>
          <p:cNvCxnSpPr>
            <a:cxnSpLocks/>
          </p:cNvCxnSpPr>
          <p:nvPr/>
        </p:nvCxnSpPr>
        <p:spPr>
          <a:xfrm>
            <a:off x="1992332" y="2560718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4EE0D19-E6FB-49B5-8B93-4097D09E67ED}"/>
              </a:ext>
            </a:extLst>
          </p:cNvPr>
          <p:cNvCxnSpPr>
            <a:cxnSpLocks/>
          </p:cNvCxnSpPr>
          <p:nvPr/>
        </p:nvCxnSpPr>
        <p:spPr>
          <a:xfrm>
            <a:off x="1992332" y="3366852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6E3B49-2511-413B-8702-8BE72AFCFABD}"/>
              </a:ext>
            </a:extLst>
          </p:cNvPr>
          <p:cNvCxnSpPr>
            <a:cxnSpLocks/>
          </p:cNvCxnSpPr>
          <p:nvPr/>
        </p:nvCxnSpPr>
        <p:spPr>
          <a:xfrm>
            <a:off x="1992332" y="4194964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E340E39-C0E5-44EB-8D3C-5472443FA8AD}"/>
              </a:ext>
            </a:extLst>
          </p:cNvPr>
          <p:cNvCxnSpPr>
            <a:stCxn id="10" idx="3"/>
          </p:cNvCxnSpPr>
          <p:nvPr/>
        </p:nvCxnSpPr>
        <p:spPr>
          <a:xfrm flipV="1">
            <a:off x="1914966" y="4973178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B0696B-46B6-419A-ABF9-A6F2C50D933D}"/>
              </a:ext>
            </a:extLst>
          </p:cNvPr>
          <p:cNvCxnSpPr>
            <a:cxnSpLocks/>
          </p:cNvCxnSpPr>
          <p:nvPr/>
        </p:nvCxnSpPr>
        <p:spPr>
          <a:xfrm>
            <a:off x="2782074" y="171765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D42352E-6013-46A9-8892-5EB63110FDFE}"/>
              </a:ext>
            </a:extLst>
          </p:cNvPr>
          <p:cNvCxnSpPr>
            <a:cxnSpLocks/>
          </p:cNvCxnSpPr>
          <p:nvPr/>
        </p:nvCxnSpPr>
        <p:spPr>
          <a:xfrm>
            <a:off x="2782074" y="2560717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FF67FD-4C8D-4D4B-90BD-50958E2512DF}"/>
              </a:ext>
            </a:extLst>
          </p:cNvPr>
          <p:cNvCxnSpPr>
            <a:cxnSpLocks/>
          </p:cNvCxnSpPr>
          <p:nvPr/>
        </p:nvCxnSpPr>
        <p:spPr>
          <a:xfrm>
            <a:off x="2782074" y="3366851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D0E1F6E-4917-4163-82F0-62E5B160B5DB}"/>
              </a:ext>
            </a:extLst>
          </p:cNvPr>
          <p:cNvCxnSpPr>
            <a:cxnSpLocks/>
          </p:cNvCxnSpPr>
          <p:nvPr/>
        </p:nvCxnSpPr>
        <p:spPr>
          <a:xfrm>
            <a:off x="2782074" y="419496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DC2A72-CEA1-411D-916A-C56DBF0976C7}"/>
              </a:ext>
            </a:extLst>
          </p:cNvPr>
          <p:cNvCxnSpPr>
            <a:cxnSpLocks/>
          </p:cNvCxnSpPr>
          <p:nvPr/>
        </p:nvCxnSpPr>
        <p:spPr>
          <a:xfrm flipV="1">
            <a:off x="2782074" y="4973176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Elbow Connector 36">
            <a:extLst>
              <a:ext uri="{FF2B5EF4-FFF2-40B4-BE49-F238E27FC236}">
                <a16:creationId xmlns:a16="http://schemas.microsoft.com/office/drawing/2014/main" id="{DE4E37F8-2307-412C-A26D-3FBF0AA72EAB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3479678" y="1733420"/>
            <a:ext cx="359110" cy="1630332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Elbow Connector 38">
            <a:extLst>
              <a:ext uri="{FF2B5EF4-FFF2-40B4-BE49-F238E27FC236}">
                <a16:creationId xmlns:a16="http://schemas.microsoft.com/office/drawing/2014/main" id="{3F07B4A8-5DE0-42DC-923A-7E3267FF3CF9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3479680" y="2547301"/>
            <a:ext cx="359108" cy="81645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7FB6F566-C686-4DA6-B642-032FF65EC746}"/>
              </a:ext>
            </a:extLst>
          </p:cNvPr>
          <p:cNvCxnSpPr>
            <a:stCxn id="18" idx="3"/>
            <a:endCxn id="21" idx="1"/>
          </p:cNvCxnSpPr>
          <p:nvPr/>
        </p:nvCxnSpPr>
        <p:spPr>
          <a:xfrm>
            <a:off x="3479679" y="3361182"/>
            <a:ext cx="359109" cy="257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Elbow Connector 44">
            <a:extLst>
              <a:ext uri="{FF2B5EF4-FFF2-40B4-BE49-F238E27FC236}">
                <a16:creationId xmlns:a16="http://schemas.microsoft.com/office/drawing/2014/main" id="{3E1249D5-E491-40B0-BA0E-832E08021993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 flipV="1">
            <a:off x="3479678" y="3363752"/>
            <a:ext cx="359110" cy="81131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Elbow Connector 47">
            <a:extLst>
              <a:ext uri="{FF2B5EF4-FFF2-40B4-BE49-F238E27FC236}">
                <a16:creationId xmlns:a16="http://schemas.microsoft.com/office/drawing/2014/main" id="{ABC62068-83EB-4922-A4A7-471986FFFC00}"/>
              </a:ext>
            </a:extLst>
          </p:cNvPr>
          <p:cNvCxnSpPr>
            <a:stCxn id="20" idx="3"/>
            <a:endCxn id="21" idx="1"/>
          </p:cNvCxnSpPr>
          <p:nvPr/>
        </p:nvCxnSpPr>
        <p:spPr>
          <a:xfrm flipV="1">
            <a:off x="3479678" y="3363752"/>
            <a:ext cx="359110" cy="162519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0426D41-8D3B-4B93-8530-3C34006091D6}"/>
              </a:ext>
            </a:extLst>
          </p:cNvPr>
          <p:cNvSpPr/>
          <p:nvPr/>
        </p:nvSpPr>
        <p:spPr>
          <a:xfrm>
            <a:off x="5004785" y="2919368"/>
            <a:ext cx="430633" cy="89495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2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C2A653B-C5A7-4FC8-901C-D7EDB4831C53}"/>
              </a:ext>
            </a:extLst>
          </p:cNvPr>
          <p:cNvSpPr/>
          <p:nvPr/>
        </p:nvSpPr>
        <p:spPr>
          <a:xfrm>
            <a:off x="5548419" y="291318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234041-ED5C-4778-BE55-1DB15AB2A6F7}"/>
              </a:ext>
            </a:extLst>
          </p:cNvPr>
          <p:cNvSpPr/>
          <p:nvPr/>
        </p:nvSpPr>
        <p:spPr>
          <a:xfrm>
            <a:off x="6069017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7A722A7-808B-498D-939F-3F52AF8746A5}"/>
              </a:ext>
            </a:extLst>
          </p:cNvPr>
          <p:cNvSpPr/>
          <p:nvPr/>
        </p:nvSpPr>
        <p:spPr>
          <a:xfrm>
            <a:off x="7244704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B6EBF7B-AA57-475C-8452-8BC0E903C673}"/>
              </a:ext>
            </a:extLst>
          </p:cNvPr>
          <p:cNvSpPr/>
          <p:nvPr/>
        </p:nvSpPr>
        <p:spPr>
          <a:xfrm>
            <a:off x="6715870" y="3047321"/>
            <a:ext cx="68085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Calibri" panose="020F0502020204030204"/>
              </a:rPr>
              <a:t>...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30F020C-A98B-4EC1-A2A0-46A369A2807F}"/>
              </a:ext>
            </a:extLst>
          </p:cNvPr>
          <p:cNvSpPr/>
          <p:nvPr/>
        </p:nvSpPr>
        <p:spPr>
          <a:xfrm>
            <a:off x="8201417" y="2961549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6D2BF5-DD2A-4EC0-933D-8CCFA9A8D7CC}"/>
              </a:ext>
            </a:extLst>
          </p:cNvPr>
          <p:cNvSpPr/>
          <p:nvPr/>
        </p:nvSpPr>
        <p:spPr>
          <a:xfrm>
            <a:off x="8823994" y="297902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D64412D-37DF-4066-8ADB-907BAA08BD5B}"/>
              </a:ext>
            </a:extLst>
          </p:cNvPr>
          <p:cNvSpPr/>
          <p:nvPr/>
        </p:nvSpPr>
        <p:spPr>
          <a:xfrm>
            <a:off x="9458033" y="2952867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9BBF65C-05D4-44BE-B480-7383AF5BB6E6}"/>
              </a:ext>
            </a:extLst>
          </p:cNvPr>
          <p:cNvSpPr/>
          <p:nvPr/>
        </p:nvSpPr>
        <p:spPr>
          <a:xfrm>
            <a:off x="10296308" y="2954345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 Shuffle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449C71-6847-42A6-9EF3-D4AAEAC187A5}"/>
              </a:ext>
            </a:extLst>
          </p:cNvPr>
          <p:cNvCxnSpPr>
            <a:cxnSpLocks/>
            <a:stCxn id="50" idx="3"/>
            <a:endCxn id="53" idx="1"/>
          </p:cNvCxnSpPr>
          <p:nvPr/>
        </p:nvCxnSpPr>
        <p:spPr>
          <a:xfrm>
            <a:off x="9888666" y="3403439"/>
            <a:ext cx="407642" cy="14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B057944-B4B4-494F-ABB2-531CD5D48FB5}"/>
              </a:ext>
            </a:extLst>
          </p:cNvPr>
          <p:cNvSpPr/>
          <p:nvPr/>
        </p:nvSpPr>
        <p:spPr>
          <a:xfrm>
            <a:off x="11163554" y="200117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FEC78B2-55B8-4B67-8AE4-9FE2CFA49D4F}"/>
              </a:ext>
            </a:extLst>
          </p:cNvPr>
          <p:cNvSpPr/>
          <p:nvPr/>
        </p:nvSpPr>
        <p:spPr>
          <a:xfrm>
            <a:off x="11129999" y="454441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UV [2]</a:t>
            </a:r>
          </a:p>
        </p:txBody>
      </p:sp>
      <p:cxnSp>
        <p:nvCxnSpPr>
          <p:cNvPr id="57" name="Elbow Connector 97">
            <a:extLst>
              <a:ext uri="{FF2B5EF4-FFF2-40B4-BE49-F238E27FC236}">
                <a16:creationId xmlns:a16="http://schemas.microsoft.com/office/drawing/2014/main" id="{F4482BE7-9D1D-488A-AC6F-32A87675B402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10726941" y="2441739"/>
            <a:ext cx="578079" cy="96317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Elbow Connector 98">
            <a:extLst>
              <a:ext uri="{FF2B5EF4-FFF2-40B4-BE49-F238E27FC236}">
                <a16:creationId xmlns:a16="http://schemas.microsoft.com/office/drawing/2014/main" id="{CBF71922-E0C0-4E4C-8CFF-8FB1FB32B7D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870970" y="3590438"/>
            <a:ext cx="1447354" cy="1070704"/>
          </a:xfrm>
          <a:prstGeom prst="bentConnector3">
            <a:avLst>
              <a:gd name="adj1" fmla="val 9963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EA5C7-8EB5-4EA3-A7CD-A50A488C20F0}"/>
              </a:ext>
            </a:extLst>
          </p:cNvPr>
          <p:cNvSpPr/>
          <p:nvPr/>
        </p:nvSpPr>
        <p:spPr>
          <a:xfrm rot="5400000">
            <a:off x="2907803" y="423958"/>
            <a:ext cx="484779" cy="598611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UV [2]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7DC60D5-A88D-4EF7-82F0-26A598BE4D2F}"/>
              </a:ext>
            </a:extLst>
          </p:cNvPr>
          <p:cNvSpPr/>
          <p:nvPr/>
        </p:nvSpPr>
        <p:spPr>
          <a:xfrm rot="5400000">
            <a:off x="1443402" y="446594"/>
            <a:ext cx="484781" cy="584867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Elbow Connector 108">
            <a:extLst>
              <a:ext uri="{FF2B5EF4-FFF2-40B4-BE49-F238E27FC236}">
                <a16:creationId xmlns:a16="http://schemas.microsoft.com/office/drawing/2014/main" id="{7E8D425B-06E2-4944-91C0-F562880E4928}"/>
              </a:ext>
            </a:extLst>
          </p:cNvPr>
          <p:cNvCxnSpPr>
            <a:stCxn id="59" idx="3"/>
            <a:endCxn id="6" idx="0"/>
          </p:cNvCxnSpPr>
          <p:nvPr/>
        </p:nvCxnSpPr>
        <p:spPr>
          <a:xfrm rot="5400000">
            <a:off x="2205640" y="459663"/>
            <a:ext cx="438562" cy="145054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E27F287-F3CB-4489-8C9D-2F65B024FD04}"/>
              </a:ext>
            </a:extLst>
          </p:cNvPr>
          <p:cNvSpPr/>
          <p:nvPr/>
        </p:nvSpPr>
        <p:spPr>
          <a:xfrm>
            <a:off x="2272596" y="892817"/>
            <a:ext cx="408094" cy="38060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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30F07B2-6EF0-4505-9244-2B1B17160DD8}"/>
              </a:ext>
            </a:extLst>
          </p:cNvPr>
          <p:cNvCxnSpPr>
            <a:stCxn id="60" idx="3"/>
            <a:endCxn id="6" idx="0"/>
          </p:cNvCxnSpPr>
          <p:nvPr/>
        </p:nvCxnSpPr>
        <p:spPr>
          <a:xfrm>
            <a:off x="1685792" y="981418"/>
            <a:ext cx="13858" cy="42279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C8AA3A4-4DE9-45CC-AEB3-3A72D1823022}"/>
              </a:ext>
            </a:extLst>
          </p:cNvPr>
          <p:cNvSpPr/>
          <p:nvPr/>
        </p:nvSpPr>
        <p:spPr>
          <a:xfrm rot="16200000">
            <a:off x="10957030" y="3227569"/>
            <a:ext cx="854988" cy="33809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9E87C4FA-FB83-432C-80AC-3ADD1CF2725A}"/>
              </a:ext>
            </a:extLst>
          </p:cNvPr>
          <p:cNvSpPr/>
          <p:nvPr/>
        </p:nvSpPr>
        <p:spPr>
          <a:xfrm rot="5400000">
            <a:off x="7179662" y="1876801"/>
            <a:ext cx="366835" cy="1305108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F5F333F-5E38-4FB0-A043-314F6053A1DA}"/>
              </a:ext>
            </a:extLst>
          </p:cNvPr>
          <p:cNvSpPr txBox="1"/>
          <p:nvPr/>
        </p:nvSpPr>
        <p:spPr>
          <a:xfrm>
            <a:off x="7524863" y="1962358"/>
            <a:ext cx="3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N 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DD187-8F96-4F52-9D69-4A34169142DB}"/>
              </a:ext>
            </a:extLst>
          </p:cNvPr>
          <p:cNvSpPr/>
          <p:nvPr/>
        </p:nvSpPr>
        <p:spPr>
          <a:xfrm>
            <a:off x="4494013" y="5036118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56C27E0-CA3D-49E3-B620-1CF79B99F0C1}"/>
              </a:ext>
            </a:extLst>
          </p:cNvPr>
          <p:cNvSpPr/>
          <p:nvPr/>
        </p:nvSpPr>
        <p:spPr>
          <a:xfrm>
            <a:off x="6959328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5F82C8-9CEF-4E83-8588-5D874ADCF0C8}"/>
              </a:ext>
            </a:extLst>
          </p:cNvPr>
          <p:cNvSpPr/>
          <p:nvPr/>
        </p:nvSpPr>
        <p:spPr>
          <a:xfrm>
            <a:off x="5155066" y="5845536"/>
            <a:ext cx="429652" cy="101246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Elbow Connector 148">
            <a:extLst>
              <a:ext uri="{FF2B5EF4-FFF2-40B4-BE49-F238E27FC236}">
                <a16:creationId xmlns:a16="http://schemas.microsoft.com/office/drawing/2014/main" id="{9C3FBF69-71ED-4116-AB9D-61CC2EF0CC73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4817382" y="5478780"/>
            <a:ext cx="337684" cy="87298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Elbow Connector 149">
            <a:extLst>
              <a:ext uri="{FF2B5EF4-FFF2-40B4-BE49-F238E27FC236}">
                <a16:creationId xmlns:a16="http://schemas.microsoft.com/office/drawing/2014/main" id="{C4092EB6-B8AB-4857-9B00-8FF4A58F8251}"/>
              </a:ext>
            </a:extLst>
          </p:cNvPr>
          <p:cNvCxnSpPr>
            <a:cxnSpLocks/>
            <a:stCxn id="69" idx="3"/>
            <a:endCxn id="78" idx="1"/>
          </p:cNvCxnSpPr>
          <p:nvPr/>
        </p:nvCxnSpPr>
        <p:spPr>
          <a:xfrm flipV="1">
            <a:off x="5584718" y="5722810"/>
            <a:ext cx="837469" cy="62895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2" name="Elbow Connector 155">
            <a:extLst>
              <a:ext uri="{FF2B5EF4-FFF2-40B4-BE49-F238E27FC236}">
                <a16:creationId xmlns:a16="http://schemas.microsoft.com/office/drawing/2014/main" id="{A57D97E4-7738-48EB-9608-69DBBBD872D8}"/>
              </a:ext>
            </a:extLst>
          </p:cNvPr>
          <p:cNvCxnSpPr>
            <a:cxnSpLocks/>
            <a:stCxn id="67" idx="3"/>
          </p:cNvCxnSpPr>
          <p:nvPr/>
        </p:nvCxnSpPr>
        <p:spPr>
          <a:xfrm flipV="1">
            <a:off x="4817382" y="4934104"/>
            <a:ext cx="631692" cy="544676"/>
          </a:xfrm>
          <a:prstGeom prst="bentConnector3">
            <a:avLst>
              <a:gd name="adj1" fmla="val 2415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3" name="Elbow Connector 160">
            <a:extLst>
              <a:ext uri="{FF2B5EF4-FFF2-40B4-BE49-F238E27FC236}">
                <a16:creationId xmlns:a16="http://schemas.microsoft.com/office/drawing/2014/main" id="{5DA333A9-F68A-4644-ADD8-C722B2A894CE}"/>
              </a:ext>
            </a:extLst>
          </p:cNvPr>
          <p:cNvCxnSpPr>
            <a:cxnSpLocks/>
            <a:stCxn id="5" idx="3"/>
            <a:endCxn id="78" idx="1"/>
          </p:cNvCxnSpPr>
          <p:nvPr/>
        </p:nvCxnSpPr>
        <p:spPr>
          <a:xfrm>
            <a:off x="5541260" y="5003176"/>
            <a:ext cx="880927" cy="71963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68E-F05D-4830-8A47-7FE932A063D3}"/>
              </a:ext>
            </a:extLst>
          </p:cNvPr>
          <p:cNvSpPr/>
          <p:nvPr/>
        </p:nvSpPr>
        <p:spPr>
          <a:xfrm>
            <a:off x="5762675" y="4488660"/>
            <a:ext cx="429652" cy="1016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0B4A272-0C0C-461B-A580-569929BE2566}"/>
              </a:ext>
            </a:extLst>
          </p:cNvPr>
          <p:cNvCxnSpPr>
            <a:cxnSpLocks/>
            <a:stCxn id="78" idx="1"/>
            <a:endCxn id="81" idx="1"/>
          </p:cNvCxnSpPr>
          <p:nvPr/>
        </p:nvCxnSpPr>
        <p:spPr>
          <a:xfrm>
            <a:off x="6422187" y="5722810"/>
            <a:ext cx="3003098" cy="2206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E3523FC-D65A-4649-86B1-306CA33A5E4E}"/>
              </a:ext>
            </a:extLst>
          </p:cNvPr>
          <p:cNvSpPr/>
          <p:nvPr/>
        </p:nvSpPr>
        <p:spPr>
          <a:xfrm>
            <a:off x="7527907" y="5119217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3639540-4CC9-4B28-AC1D-3AE1E0A7C0A4}"/>
              </a:ext>
            </a:extLst>
          </p:cNvPr>
          <p:cNvSpPr/>
          <p:nvPr/>
        </p:nvSpPr>
        <p:spPr>
          <a:xfrm>
            <a:off x="8092153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2812FC-E452-4D4A-AA69-3A5D2B0857E8}"/>
              </a:ext>
            </a:extLst>
          </p:cNvPr>
          <p:cNvSpPr/>
          <p:nvPr/>
        </p:nvSpPr>
        <p:spPr>
          <a:xfrm>
            <a:off x="6422187" y="5177686"/>
            <a:ext cx="430633" cy="109024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D4F2FF-1F70-4CDA-A480-AE9A50E75F2C}"/>
              </a:ext>
            </a:extLst>
          </p:cNvPr>
          <p:cNvSpPr/>
          <p:nvPr/>
        </p:nvSpPr>
        <p:spPr>
          <a:xfrm>
            <a:off x="4298376" y="4270771"/>
            <a:ext cx="5535628" cy="25872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1344CF1-47A0-410D-AB81-87341EF041DF}"/>
              </a:ext>
            </a:extLst>
          </p:cNvPr>
          <p:cNvSpPr/>
          <p:nvPr/>
        </p:nvSpPr>
        <p:spPr>
          <a:xfrm>
            <a:off x="6843035" y="4282822"/>
            <a:ext cx="139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1A98489-05FB-413D-8265-0EF997DBEC1B}"/>
              </a:ext>
            </a:extLst>
          </p:cNvPr>
          <p:cNvSpPr/>
          <p:nvPr/>
        </p:nvSpPr>
        <p:spPr>
          <a:xfrm>
            <a:off x="9425285" y="5302217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0E2A7D-A986-4826-812B-35E9C64BCF50}"/>
              </a:ext>
            </a:extLst>
          </p:cNvPr>
          <p:cNvSpPr txBox="1"/>
          <p:nvPr/>
        </p:nvSpPr>
        <p:spPr>
          <a:xfrm>
            <a:off x="7626788" y="559554"/>
            <a:ext cx="2581704" cy="138499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Parameters selection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64 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</a:t>
            </a:r>
            <a:r>
              <a:rPr lang="en-US" sz="1400" kern="0" dirty="0">
                <a:latin typeface="Calibri" panose="020F0502020204030204"/>
              </a:rPr>
              <a:t>24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4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80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5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74FEE05-1FAB-41A0-810F-B1FC234CBF80}"/>
              </a:ext>
            </a:extLst>
          </p:cNvPr>
          <p:cNvSpPr/>
          <p:nvPr/>
        </p:nvSpPr>
        <p:spPr>
          <a:xfrm rot="16200000">
            <a:off x="10288494" y="4709281"/>
            <a:ext cx="854988" cy="33809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1B5721-8726-4A9A-B366-3C4584E0F18D}"/>
              </a:ext>
            </a:extLst>
          </p:cNvPr>
          <p:cNvSpPr/>
          <p:nvPr/>
        </p:nvSpPr>
        <p:spPr>
          <a:xfrm>
            <a:off x="1494902" y="548785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IPB [1]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1A89D9A-BD1D-4535-9644-52BB4AEFCC15}"/>
              </a:ext>
            </a:extLst>
          </p:cNvPr>
          <p:cNvSpPr/>
          <p:nvPr/>
        </p:nvSpPr>
        <p:spPr>
          <a:xfrm>
            <a:off x="2269872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7E0BCCB-FB77-46D6-B877-2AD8D15C7343}"/>
              </a:ext>
            </a:extLst>
          </p:cNvPr>
          <p:cNvSpPr/>
          <p:nvPr/>
        </p:nvSpPr>
        <p:spPr>
          <a:xfrm>
            <a:off x="3059614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8500B4-2661-46BD-B575-1E6CAF14038A}"/>
              </a:ext>
            </a:extLst>
          </p:cNvPr>
          <p:cNvCxnSpPr>
            <a:stCxn id="84" idx="3"/>
          </p:cNvCxnSpPr>
          <p:nvPr/>
        </p:nvCxnSpPr>
        <p:spPr>
          <a:xfrm flipV="1">
            <a:off x="1925535" y="5801289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89CEC2-D6E3-4678-90F8-55CA7E7957F7}"/>
              </a:ext>
            </a:extLst>
          </p:cNvPr>
          <p:cNvCxnSpPr>
            <a:cxnSpLocks/>
          </p:cNvCxnSpPr>
          <p:nvPr/>
        </p:nvCxnSpPr>
        <p:spPr>
          <a:xfrm flipV="1">
            <a:off x="2792643" y="5801287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Elbow Connector 100">
            <a:extLst>
              <a:ext uri="{FF2B5EF4-FFF2-40B4-BE49-F238E27FC236}">
                <a16:creationId xmlns:a16="http://schemas.microsoft.com/office/drawing/2014/main" id="{71C7BEED-524E-4E8E-BFB7-7DD149EC9C05}"/>
              </a:ext>
            </a:extLst>
          </p:cNvPr>
          <p:cNvCxnSpPr>
            <a:stCxn id="86" idx="3"/>
            <a:endCxn id="21" idx="1"/>
          </p:cNvCxnSpPr>
          <p:nvPr/>
        </p:nvCxnSpPr>
        <p:spPr>
          <a:xfrm flipV="1">
            <a:off x="3490247" y="3363752"/>
            <a:ext cx="348541" cy="245330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0" name="Flowchart: Or 89">
            <a:extLst>
              <a:ext uri="{FF2B5EF4-FFF2-40B4-BE49-F238E27FC236}">
                <a16:creationId xmlns:a16="http://schemas.microsoft.com/office/drawing/2014/main" id="{7BAD7D50-67AF-4479-9901-83E161375FCA}"/>
              </a:ext>
            </a:extLst>
          </p:cNvPr>
          <p:cNvSpPr/>
          <p:nvPr/>
        </p:nvSpPr>
        <p:spPr>
          <a:xfrm>
            <a:off x="10095336" y="4726607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Or 90">
            <a:extLst>
              <a:ext uri="{FF2B5EF4-FFF2-40B4-BE49-F238E27FC236}">
                <a16:creationId xmlns:a16="http://schemas.microsoft.com/office/drawing/2014/main" id="{C70B6052-1D3D-4597-AEF2-C56A4150FAB1}"/>
              </a:ext>
            </a:extLst>
          </p:cNvPr>
          <p:cNvSpPr/>
          <p:nvPr/>
        </p:nvSpPr>
        <p:spPr>
          <a:xfrm>
            <a:off x="10874487" y="3275002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Or 91">
            <a:extLst>
              <a:ext uri="{FF2B5EF4-FFF2-40B4-BE49-F238E27FC236}">
                <a16:creationId xmlns:a16="http://schemas.microsoft.com/office/drawing/2014/main" id="{06D12B85-080B-41C4-BE6C-01A6E22D0B71}"/>
              </a:ext>
            </a:extLst>
          </p:cNvPr>
          <p:cNvSpPr/>
          <p:nvPr/>
        </p:nvSpPr>
        <p:spPr>
          <a:xfrm>
            <a:off x="9111821" y="5611793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7CC7DF62-CEE0-42C6-A042-73FADDA7123F}"/>
              </a:ext>
            </a:extLst>
          </p:cNvPr>
          <p:cNvCxnSpPr>
            <a:stCxn id="60" idx="1"/>
            <a:endCxn id="91" idx="0"/>
          </p:cNvCxnSpPr>
          <p:nvPr/>
        </p:nvCxnSpPr>
        <p:spPr>
          <a:xfrm rot="16200000" flipH="1">
            <a:off x="4947535" y="-2765107"/>
            <a:ext cx="2778365" cy="9301852"/>
          </a:xfrm>
          <a:prstGeom prst="bentConnector3">
            <a:avLst>
              <a:gd name="adj1" fmla="val -1002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AB7F5845-B033-4953-997B-DAE9D510E947}"/>
              </a:ext>
            </a:extLst>
          </p:cNvPr>
          <p:cNvCxnSpPr>
            <a:stCxn id="59" idx="1"/>
            <a:endCxn id="90" idx="0"/>
          </p:cNvCxnSpPr>
          <p:nvPr/>
        </p:nvCxnSpPr>
        <p:spPr>
          <a:xfrm rot="16200000" flipH="1">
            <a:off x="4556475" y="-925410"/>
            <a:ext cx="4245733" cy="7058301"/>
          </a:xfrm>
          <a:prstGeom prst="bentConnector3">
            <a:avLst>
              <a:gd name="adj1" fmla="val -390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CA84DB6E-62F0-4A6A-B216-9FAE15DDA7A1}"/>
              </a:ext>
            </a:extLst>
          </p:cNvPr>
          <p:cNvCxnSpPr>
            <a:cxnSpLocks/>
            <a:stCxn id="67" idx="0"/>
            <a:endCxn id="92" idx="0"/>
          </p:cNvCxnSpPr>
          <p:nvPr/>
        </p:nvCxnSpPr>
        <p:spPr>
          <a:xfrm rot="16200000" flipH="1">
            <a:off x="6652500" y="3039315"/>
            <a:ext cx="575675" cy="4569280"/>
          </a:xfrm>
          <a:prstGeom prst="bentConnector3">
            <a:avLst>
              <a:gd name="adj1" fmla="val -397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1E6330C-111D-4962-9602-8949D0C0E98C}"/>
              </a:ext>
            </a:extLst>
          </p:cNvPr>
          <p:cNvSpPr/>
          <p:nvPr/>
        </p:nvSpPr>
        <p:spPr>
          <a:xfrm>
            <a:off x="8565168" y="5097144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6E1B8C5-0392-45A9-9FB3-3459EEA9A9BE}"/>
              </a:ext>
            </a:extLst>
          </p:cNvPr>
          <p:cNvSpPr txBox="1"/>
          <p:nvPr/>
        </p:nvSpPr>
        <p:spPr>
          <a:xfrm>
            <a:off x="4272420" y="2267562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=2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0" name="Arrow: Curved Up 99">
            <a:extLst>
              <a:ext uri="{FF2B5EF4-FFF2-40B4-BE49-F238E27FC236}">
                <a16:creationId xmlns:a16="http://schemas.microsoft.com/office/drawing/2014/main" id="{37C6F8F4-74E0-474A-94C3-84CC38791F05}"/>
              </a:ext>
            </a:extLst>
          </p:cNvPr>
          <p:cNvSpPr/>
          <p:nvPr/>
        </p:nvSpPr>
        <p:spPr>
          <a:xfrm>
            <a:off x="5339454" y="5462343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BD27963-A262-4BC8-8061-2A06BC8D73FE}"/>
              </a:ext>
            </a:extLst>
          </p:cNvPr>
          <p:cNvSpPr/>
          <p:nvPr/>
        </p:nvSpPr>
        <p:spPr>
          <a:xfrm rot="10800000">
            <a:off x="5303188" y="4270774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Arrow: Curved Up 101">
            <a:extLst>
              <a:ext uri="{FF2B5EF4-FFF2-40B4-BE49-F238E27FC236}">
                <a16:creationId xmlns:a16="http://schemas.microsoft.com/office/drawing/2014/main" id="{8B92416C-594C-4F82-9926-A530266E0017}"/>
              </a:ext>
            </a:extLst>
          </p:cNvPr>
          <p:cNvSpPr/>
          <p:nvPr/>
        </p:nvSpPr>
        <p:spPr>
          <a:xfrm>
            <a:off x="7676846" y="6376520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rrow: Curved Up 102">
            <a:extLst>
              <a:ext uri="{FF2B5EF4-FFF2-40B4-BE49-F238E27FC236}">
                <a16:creationId xmlns:a16="http://schemas.microsoft.com/office/drawing/2014/main" id="{483AD115-C149-4DFF-8381-9E8DF6A369BD}"/>
              </a:ext>
            </a:extLst>
          </p:cNvPr>
          <p:cNvSpPr/>
          <p:nvPr/>
        </p:nvSpPr>
        <p:spPr>
          <a:xfrm rot="10800000">
            <a:off x="7660065" y="4853586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4B4201A-64C2-4873-B709-C85D7A3E0144}"/>
              </a:ext>
            </a:extLst>
          </p:cNvPr>
          <p:cNvSpPr txBox="1"/>
          <p:nvPr/>
        </p:nvSpPr>
        <p:spPr>
          <a:xfrm>
            <a:off x="9968598" y="6349507"/>
            <a:ext cx="2223402" cy="413703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AB only exits for 8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and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15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backbone blocks</a:t>
            </a:r>
            <a:endParaRPr lang="en-US" sz="1400" dirty="0">
              <a:solidFill>
                <a:srgbClr val="FF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AF797C9F-153C-4F81-8697-C931EAE693BB}"/>
              </a:ext>
            </a:extLst>
          </p:cNvPr>
          <p:cNvCxnSpPr>
            <a:cxnSpLocks/>
          </p:cNvCxnSpPr>
          <p:nvPr/>
        </p:nvCxnSpPr>
        <p:spPr>
          <a:xfrm flipH="1" flipV="1">
            <a:off x="8959669" y="6216274"/>
            <a:ext cx="304818" cy="283322"/>
          </a:xfrm>
          <a:prstGeom prst="straightConnector1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Table 190">
            <a:extLst>
              <a:ext uri="{FF2B5EF4-FFF2-40B4-BE49-F238E27FC236}">
                <a16:creationId xmlns:a16="http://schemas.microsoft.com/office/drawing/2014/main" id="{94F84588-84CA-40A4-91E2-C93F2F931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719973"/>
              </p:ext>
            </p:extLst>
          </p:nvPr>
        </p:nvGraphicFramePr>
        <p:xfrm>
          <a:off x="3939033" y="60494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475.7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1439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192" name="TextBox 191">
            <a:extLst>
              <a:ext uri="{FF2B5EF4-FFF2-40B4-BE49-F238E27FC236}">
                <a16:creationId xmlns:a16="http://schemas.microsoft.com/office/drawing/2014/main" id="{7F3739BF-12A0-4031-87A8-E1CAA3F1C77E}"/>
              </a:ext>
            </a:extLst>
          </p:cNvPr>
          <p:cNvSpPr txBox="1"/>
          <p:nvPr/>
        </p:nvSpPr>
        <p:spPr>
          <a:xfrm>
            <a:off x="8509362" y="4292427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=2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5785BA07-8F08-464C-B66E-274F4864382D}"/>
              </a:ext>
            </a:extLst>
          </p:cNvPr>
          <p:cNvSpPr/>
          <p:nvPr/>
        </p:nvSpPr>
        <p:spPr>
          <a:xfrm>
            <a:off x="-34647" y="2052118"/>
            <a:ext cx="1380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u="sng" dirty="0"/>
              <a:t>HOP4 design</a:t>
            </a:r>
            <a:endParaRPr lang="en-DE" u="sng" dirty="0"/>
          </a:p>
        </p:txBody>
      </p:sp>
    </p:spTree>
    <p:extLst>
      <p:ext uri="{BB962C8B-B14F-4D97-AF65-F5344CB8AC3E}">
        <p14:creationId xmlns:p14="http://schemas.microsoft.com/office/powerpoint/2010/main" val="41205509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C6756B-F077-4AD0-82D0-C5BF2A1CC01A}"/>
              </a:ext>
            </a:extLst>
          </p:cNvPr>
          <p:cNvCxnSpPr>
            <a:cxnSpLocks/>
            <a:stCxn id="21" idx="1"/>
            <a:endCxn id="50" idx="1"/>
          </p:cNvCxnSpPr>
          <p:nvPr/>
        </p:nvCxnSpPr>
        <p:spPr>
          <a:xfrm>
            <a:off x="3838788" y="3363752"/>
            <a:ext cx="5619245" cy="3968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F0497CD-B0ED-48CD-9ECE-E461870F0D3D}"/>
              </a:ext>
            </a:extLst>
          </p:cNvPr>
          <p:cNvSpPr/>
          <p:nvPr/>
        </p:nvSpPr>
        <p:spPr>
          <a:xfrm>
            <a:off x="5111608" y="4484190"/>
            <a:ext cx="429652" cy="103797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EADB8C-1437-4A24-8BAC-8B1A7C427BAD}"/>
              </a:ext>
            </a:extLst>
          </p:cNvPr>
          <p:cNvSpPr/>
          <p:nvPr/>
        </p:nvSpPr>
        <p:spPr>
          <a:xfrm>
            <a:off x="1484333" y="1404215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[3]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1CBF-F4F8-4702-904B-35FCF9FD06D0}"/>
              </a:ext>
            </a:extLst>
          </p:cNvPr>
          <p:cNvSpPr/>
          <p:nvPr/>
        </p:nvSpPr>
        <p:spPr>
          <a:xfrm>
            <a:off x="1484335" y="2218096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[3]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C21717-58CC-416C-80D2-EAD54DD13A08}"/>
              </a:ext>
            </a:extLst>
          </p:cNvPr>
          <p:cNvSpPr/>
          <p:nvPr/>
        </p:nvSpPr>
        <p:spPr>
          <a:xfrm>
            <a:off x="1484334" y="303197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 [3]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8E964-808C-4F35-A777-FB62B530547E}"/>
              </a:ext>
            </a:extLst>
          </p:cNvPr>
          <p:cNvSpPr/>
          <p:nvPr/>
        </p:nvSpPr>
        <p:spPr>
          <a:xfrm>
            <a:off x="1484333" y="3833068"/>
            <a:ext cx="430633" cy="68849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QPbase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8A661-2AF8-4B2F-AB18-D8C5FDF4C00D}"/>
              </a:ext>
            </a:extLst>
          </p:cNvPr>
          <p:cNvSpPr/>
          <p:nvPr/>
        </p:nvSpPr>
        <p:spPr>
          <a:xfrm>
            <a:off x="1484333" y="4659739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QPslice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1609C-216A-46A3-AC2A-EC1978866B70}"/>
              </a:ext>
            </a:extLst>
          </p:cNvPr>
          <p:cNvSpPr/>
          <p:nvPr/>
        </p:nvSpPr>
        <p:spPr>
          <a:xfrm>
            <a:off x="2259304" y="1404215"/>
            <a:ext cx="430632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A34854-9E6A-483A-A5D0-E4888C3B5AB6}"/>
              </a:ext>
            </a:extLst>
          </p:cNvPr>
          <p:cNvSpPr/>
          <p:nvPr/>
        </p:nvSpPr>
        <p:spPr>
          <a:xfrm>
            <a:off x="2259305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ED5A8F-FF1B-470C-908B-B67B3106A294}"/>
              </a:ext>
            </a:extLst>
          </p:cNvPr>
          <p:cNvSpPr/>
          <p:nvPr/>
        </p:nvSpPr>
        <p:spPr>
          <a:xfrm>
            <a:off x="2259304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A93C22-B54C-41C3-A5DD-80F50EDB476E}"/>
              </a:ext>
            </a:extLst>
          </p:cNvPr>
          <p:cNvSpPr/>
          <p:nvPr/>
        </p:nvSpPr>
        <p:spPr>
          <a:xfrm>
            <a:off x="2259303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EB6253-3384-41BA-BFF0-D70B9CD005EC}"/>
              </a:ext>
            </a:extLst>
          </p:cNvPr>
          <p:cNvSpPr/>
          <p:nvPr/>
        </p:nvSpPr>
        <p:spPr>
          <a:xfrm>
            <a:off x="2259303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E6A0A0-DA1D-4231-A0E0-35CB20C37ABF}"/>
              </a:ext>
            </a:extLst>
          </p:cNvPr>
          <p:cNvSpPr/>
          <p:nvPr/>
        </p:nvSpPr>
        <p:spPr>
          <a:xfrm>
            <a:off x="3049045" y="1404215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B69FF-A03F-43A8-BBCF-4E7CA468489A}"/>
              </a:ext>
            </a:extLst>
          </p:cNvPr>
          <p:cNvSpPr/>
          <p:nvPr/>
        </p:nvSpPr>
        <p:spPr>
          <a:xfrm>
            <a:off x="3049047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805FD9-72ED-4794-86A3-67E6D8194E19}"/>
              </a:ext>
            </a:extLst>
          </p:cNvPr>
          <p:cNvSpPr/>
          <p:nvPr/>
        </p:nvSpPr>
        <p:spPr>
          <a:xfrm>
            <a:off x="3049046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01E46-DEDB-422B-8C56-668A4EFB56F2}"/>
              </a:ext>
            </a:extLst>
          </p:cNvPr>
          <p:cNvSpPr/>
          <p:nvPr/>
        </p:nvSpPr>
        <p:spPr>
          <a:xfrm>
            <a:off x="3049045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57A27B-EED4-4465-96C5-1C3EDA1532C1}"/>
              </a:ext>
            </a:extLst>
          </p:cNvPr>
          <p:cNvSpPr/>
          <p:nvPr/>
        </p:nvSpPr>
        <p:spPr>
          <a:xfrm>
            <a:off x="3049045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552505-6960-4478-A7BF-B0A016FA83CE}"/>
              </a:ext>
            </a:extLst>
          </p:cNvPr>
          <p:cNvSpPr/>
          <p:nvPr/>
        </p:nvSpPr>
        <p:spPr>
          <a:xfrm>
            <a:off x="3838788" y="2913180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54B597-1913-40BD-8567-11558431A7C0}"/>
              </a:ext>
            </a:extLst>
          </p:cNvPr>
          <p:cNvSpPr/>
          <p:nvPr/>
        </p:nvSpPr>
        <p:spPr>
          <a:xfrm>
            <a:off x="4382429" y="2919368"/>
            <a:ext cx="430633" cy="89495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49A2BC-9390-4EB4-AF9D-137428883A23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1914966" y="1733420"/>
            <a:ext cx="34433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4285C7-6B6D-4433-91BA-58415EBF5C2B}"/>
              </a:ext>
            </a:extLst>
          </p:cNvPr>
          <p:cNvCxnSpPr>
            <a:cxnSpLocks/>
          </p:cNvCxnSpPr>
          <p:nvPr/>
        </p:nvCxnSpPr>
        <p:spPr>
          <a:xfrm>
            <a:off x="1992332" y="2560718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4EE0D19-E6FB-49B5-8B93-4097D09E67ED}"/>
              </a:ext>
            </a:extLst>
          </p:cNvPr>
          <p:cNvCxnSpPr>
            <a:cxnSpLocks/>
          </p:cNvCxnSpPr>
          <p:nvPr/>
        </p:nvCxnSpPr>
        <p:spPr>
          <a:xfrm>
            <a:off x="1992332" y="3366852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6E3B49-2511-413B-8702-8BE72AFCFABD}"/>
              </a:ext>
            </a:extLst>
          </p:cNvPr>
          <p:cNvCxnSpPr>
            <a:cxnSpLocks/>
          </p:cNvCxnSpPr>
          <p:nvPr/>
        </p:nvCxnSpPr>
        <p:spPr>
          <a:xfrm>
            <a:off x="1992332" y="4194964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E340E39-C0E5-44EB-8D3C-5472443FA8AD}"/>
              </a:ext>
            </a:extLst>
          </p:cNvPr>
          <p:cNvCxnSpPr>
            <a:stCxn id="10" idx="3"/>
          </p:cNvCxnSpPr>
          <p:nvPr/>
        </p:nvCxnSpPr>
        <p:spPr>
          <a:xfrm flipV="1">
            <a:off x="1914966" y="4973178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B0696B-46B6-419A-ABF9-A6F2C50D933D}"/>
              </a:ext>
            </a:extLst>
          </p:cNvPr>
          <p:cNvCxnSpPr>
            <a:cxnSpLocks/>
          </p:cNvCxnSpPr>
          <p:nvPr/>
        </p:nvCxnSpPr>
        <p:spPr>
          <a:xfrm>
            <a:off x="2782074" y="171765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D42352E-6013-46A9-8892-5EB63110FDFE}"/>
              </a:ext>
            </a:extLst>
          </p:cNvPr>
          <p:cNvCxnSpPr>
            <a:cxnSpLocks/>
          </p:cNvCxnSpPr>
          <p:nvPr/>
        </p:nvCxnSpPr>
        <p:spPr>
          <a:xfrm>
            <a:off x="2782074" y="2560717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FF67FD-4C8D-4D4B-90BD-50958E2512DF}"/>
              </a:ext>
            </a:extLst>
          </p:cNvPr>
          <p:cNvCxnSpPr>
            <a:cxnSpLocks/>
          </p:cNvCxnSpPr>
          <p:nvPr/>
        </p:nvCxnSpPr>
        <p:spPr>
          <a:xfrm>
            <a:off x="2782074" y="3366851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D0E1F6E-4917-4163-82F0-62E5B160B5DB}"/>
              </a:ext>
            </a:extLst>
          </p:cNvPr>
          <p:cNvCxnSpPr>
            <a:cxnSpLocks/>
          </p:cNvCxnSpPr>
          <p:nvPr/>
        </p:nvCxnSpPr>
        <p:spPr>
          <a:xfrm>
            <a:off x="2782074" y="419496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DC2A72-CEA1-411D-916A-C56DBF0976C7}"/>
              </a:ext>
            </a:extLst>
          </p:cNvPr>
          <p:cNvCxnSpPr>
            <a:cxnSpLocks/>
          </p:cNvCxnSpPr>
          <p:nvPr/>
        </p:nvCxnSpPr>
        <p:spPr>
          <a:xfrm flipV="1">
            <a:off x="2782074" y="4973176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Elbow Connector 36">
            <a:extLst>
              <a:ext uri="{FF2B5EF4-FFF2-40B4-BE49-F238E27FC236}">
                <a16:creationId xmlns:a16="http://schemas.microsoft.com/office/drawing/2014/main" id="{DE4E37F8-2307-412C-A26D-3FBF0AA72EAB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3479678" y="1733420"/>
            <a:ext cx="359110" cy="1630332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Elbow Connector 38">
            <a:extLst>
              <a:ext uri="{FF2B5EF4-FFF2-40B4-BE49-F238E27FC236}">
                <a16:creationId xmlns:a16="http://schemas.microsoft.com/office/drawing/2014/main" id="{3F07B4A8-5DE0-42DC-923A-7E3267FF3CF9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3479680" y="2547301"/>
            <a:ext cx="359108" cy="81645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7FB6F566-C686-4DA6-B642-032FF65EC746}"/>
              </a:ext>
            </a:extLst>
          </p:cNvPr>
          <p:cNvCxnSpPr>
            <a:stCxn id="18" idx="3"/>
            <a:endCxn id="21" idx="1"/>
          </p:cNvCxnSpPr>
          <p:nvPr/>
        </p:nvCxnSpPr>
        <p:spPr>
          <a:xfrm>
            <a:off x="3479679" y="3361182"/>
            <a:ext cx="359109" cy="257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Elbow Connector 44">
            <a:extLst>
              <a:ext uri="{FF2B5EF4-FFF2-40B4-BE49-F238E27FC236}">
                <a16:creationId xmlns:a16="http://schemas.microsoft.com/office/drawing/2014/main" id="{3E1249D5-E491-40B0-BA0E-832E08021993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 flipV="1">
            <a:off x="3479678" y="3363752"/>
            <a:ext cx="359110" cy="81131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Elbow Connector 47">
            <a:extLst>
              <a:ext uri="{FF2B5EF4-FFF2-40B4-BE49-F238E27FC236}">
                <a16:creationId xmlns:a16="http://schemas.microsoft.com/office/drawing/2014/main" id="{ABC62068-83EB-4922-A4A7-471986FFFC00}"/>
              </a:ext>
            </a:extLst>
          </p:cNvPr>
          <p:cNvCxnSpPr>
            <a:stCxn id="20" idx="3"/>
            <a:endCxn id="21" idx="1"/>
          </p:cNvCxnSpPr>
          <p:nvPr/>
        </p:nvCxnSpPr>
        <p:spPr>
          <a:xfrm flipV="1">
            <a:off x="3479678" y="3363752"/>
            <a:ext cx="359110" cy="162519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0426D41-8D3B-4B93-8530-3C34006091D6}"/>
              </a:ext>
            </a:extLst>
          </p:cNvPr>
          <p:cNvSpPr/>
          <p:nvPr/>
        </p:nvSpPr>
        <p:spPr>
          <a:xfrm>
            <a:off x="5004785" y="2919368"/>
            <a:ext cx="430633" cy="89495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2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C2A653B-C5A7-4FC8-901C-D7EDB4831C53}"/>
              </a:ext>
            </a:extLst>
          </p:cNvPr>
          <p:cNvSpPr/>
          <p:nvPr/>
        </p:nvSpPr>
        <p:spPr>
          <a:xfrm>
            <a:off x="5548419" y="291318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234041-ED5C-4778-BE55-1DB15AB2A6F7}"/>
              </a:ext>
            </a:extLst>
          </p:cNvPr>
          <p:cNvSpPr/>
          <p:nvPr/>
        </p:nvSpPr>
        <p:spPr>
          <a:xfrm>
            <a:off x="6069017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7A722A7-808B-498D-939F-3F52AF8746A5}"/>
              </a:ext>
            </a:extLst>
          </p:cNvPr>
          <p:cNvSpPr/>
          <p:nvPr/>
        </p:nvSpPr>
        <p:spPr>
          <a:xfrm>
            <a:off x="7244704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B6EBF7B-AA57-475C-8452-8BC0E903C673}"/>
              </a:ext>
            </a:extLst>
          </p:cNvPr>
          <p:cNvSpPr/>
          <p:nvPr/>
        </p:nvSpPr>
        <p:spPr>
          <a:xfrm>
            <a:off x="6715870" y="3047321"/>
            <a:ext cx="68085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Calibri" panose="020F0502020204030204"/>
              </a:rPr>
              <a:t>...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30F020C-A98B-4EC1-A2A0-46A369A2807F}"/>
              </a:ext>
            </a:extLst>
          </p:cNvPr>
          <p:cNvSpPr/>
          <p:nvPr/>
        </p:nvSpPr>
        <p:spPr>
          <a:xfrm>
            <a:off x="8201417" y="2961549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6D2BF5-DD2A-4EC0-933D-8CCFA9A8D7CC}"/>
              </a:ext>
            </a:extLst>
          </p:cNvPr>
          <p:cNvSpPr/>
          <p:nvPr/>
        </p:nvSpPr>
        <p:spPr>
          <a:xfrm>
            <a:off x="8823994" y="297902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D64412D-37DF-4066-8ADB-907BAA08BD5B}"/>
              </a:ext>
            </a:extLst>
          </p:cNvPr>
          <p:cNvSpPr/>
          <p:nvPr/>
        </p:nvSpPr>
        <p:spPr>
          <a:xfrm>
            <a:off x="9458033" y="2952867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9BBF65C-05D4-44BE-B480-7383AF5BB6E6}"/>
              </a:ext>
            </a:extLst>
          </p:cNvPr>
          <p:cNvSpPr/>
          <p:nvPr/>
        </p:nvSpPr>
        <p:spPr>
          <a:xfrm>
            <a:off x="10296308" y="2954345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 Shuffle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449C71-6847-42A6-9EF3-D4AAEAC187A5}"/>
              </a:ext>
            </a:extLst>
          </p:cNvPr>
          <p:cNvCxnSpPr>
            <a:cxnSpLocks/>
            <a:stCxn id="50" idx="3"/>
            <a:endCxn id="53" idx="1"/>
          </p:cNvCxnSpPr>
          <p:nvPr/>
        </p:nvCxnSpPr>
        <p:spPr>
          <a:xfrm>
            <a:off x="9888666" y="3403439"/>
            <a:ext cx="407642" cy="14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B057944-B4B4-494F-ABB2-531CD5D48FB5}"/>
              </a:ext>
            </a:extLst>
          </p:cNvPr>
          <p:cNvSpPr/>
          <p:nvPr/>
        </p:nvSpPr>
        <p:spPr>
          <a:xfrm>
            <a:off x="11163554" y="200117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FEC78B2-55B8-4B67-8AE4-9FE2CFA49D4F}"/>
              </a:ext>
            </a:extLst>
          </p:cNvPr>
          <p:cNvSpPr/>
          <p:nvPr/>
        </p:nvSpPr>
        <p:spPr>
          <a:xfrm>
            <a:off x="11129999" y="454441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UV [2]</a:t>
            </a:r>
          </a:p>
        </p:txBody>
      </p:sp>
      <p:cxnSp>
        <p:nvCxnSpPr>
          <p:cNvPr id="57" name="Elbow Connector 97">
            <a:extLst>
              <a:ext uri="{FF2B5EF4-FFF2-40B4-BE49-F238E27FC236}">
                <a16:creationId xmlns:a16="http://schemas.microsoft.com/office/drawing/2014/main" id="{F4482BE7-9D1D-488A-AC6F-32A87675B402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10726941" y="2441739"/>
            <a:ext cx="578079" cy="96317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Elbow Connector 98">
            <a:extLst>
              <a:ext uri="{FF2B5EF4-FFF2-40B4-BE49-F238E27FC236}">
                <a16:creationId xmlns:a16="http://schemas.microsoft.com/office/drawing/2014/main" id="{CBF71922-E0C0-4E4C-8CFF-8FB1FB32B7D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870970" y="3590438"/>
            <a:ext cx="1447354" cy="1070704"/>
          </a:xfrm>
          <a:prstGeom prst="bentConnector3">
            <a:avLst>
              <a:gd name="adj1" fmla="val 9963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EA5C7-8EB5-4EA3-A7CD-A50A488C20F0}"/>
              </a:ext>
            </a:extLst>
          </p:cNvPr>
          <p:cNvSpPr/>
          <p:nvPr/>
        </p:nvSpPr>
        <p:spPr>
          <a:xfrm rot="5400000">
            <a:off x="2907803" y="423958"/>
            <a:ext cx="484779" cy="598611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UV [2]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7DC60D5-A88D-4EF7-82F0-26A598BE4D2F}"/>
              </a:ext>
            </a:extLst>
          </p:cNvPr>
          <p:cNvSpPr/>
          <p:nvPr/>
        </p:nvSpPr>
        <p:spPr>
          <a:xfrm rot="5400000">
            <a:off x="1443402" y="446594"/>
            <a:ext cx="484781" cy="584867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Elbow Connector 108">
            <a:extLst>
              <a:ext uri="{FF2B5EF4-FFF2-40B4-BE49-F238E27FC236}">
                <a16:creationId xmlns:a16="http://schemas.microsoft.com/office/drawing/2014/main" id="{7E8D425B-06E2-4944-91C0-F562880E4928}"/>
              </a:ext>
            </a:extLst>
          </p:cNvPr>
          <p:cNvCxnSpPr>
            <a:stCxn id="59" idx="3"/>
            <a:endCxn id="6" idx="0"/>
          </p:cNvCxnSpPr>
          <p:nvPr/>
        </p:nvCxnSpPr>
        <p:spPr>
          <a:xfrm rot="5400000">
            <a:off x="2205640" y="459663"/>
            <a:ext cx="438562" cy="145054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E27F287-F3CB-4489-8C9D-2F65B024FD04}"/>
              </a:ext>
            </a:extLst>
          </p:cNvPr>
          <p:cNvSpPr/>
          <p:nvPr/>
        </p:nvSpPr>
        <p:spPr>
          <a:xfrm>
            <a:off x="2272596" y="892817"/>
            <a:ext cx="408094" cy="38060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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30F07B2-6EF0-4505-9244-2B1B17160DD8}"/>
              </a:ext>
            </a:extLst>
          </p:cNvPr>
          <p:cNvCxnSpPr>
            <a:stCxn id="60" idx="3"/>
            <a:endCxn id="6" idx="0"/>
          </p:cNvCxnSpPr>
          <p:nvPr/>
        </p:nvCxnSpPr>
        <p:spPr>
          <a:xfrm>
            <a:off x="1685792" y="981418"/>
            <a:ext cx="13858" cy="42279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C8AA3A4-4DE9-45CC-AEB3-3A72D1823022}"/>
              </a:ext>
            </a:extLst>
          </p:cNvPr>
          <p:cNvSpPr/>
          <p:nvPr/>
        </p:nvSpPr>
        <p:spPr>
          <a:xfrm rot="16200000">
            <a:off x="10957030" y="3227569"/>
            <a:ext cx="854988" cy="33809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9E87C4FA-FB83-432C-80AC-3ADD1CF2725A}"/>
              </a:ext>
            </a:extLst>
          </p:cNvPr>
          <p:cNvSpPr/>
          <p:nvPr/>
        </p:nvSpPr>
        <p:spPr>
          <a:xfrm rot="5400000">
            <a:off x="7179662" y="1876801"/>
            <a:ext cx="366835" cy="1305108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F5F333F-5E38-4FB0-A043-314F6053A1DA}"/>
              </a:ext>
            </a:extLst>
          </p:cNvPr>
          <p:cNvSpPr txBox="1"/>
          <p:nvPr/>
        </p:nvSpPr>
        <p:spPr>
          <a:xfrm>
            <a:off x="7524863" y="1962358"/>
            <a:ext cx="3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N 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DD187-8F96-4F52-9D69-4A34169142DB}"/>
              </a:ext>
            </a:extLst>
          </p:cNvPr>
          <p:cNvSpPr/>
          <p:nvPr/>
        </p:nvSpPr>
        <p:spPr>
          <a:xfrm>
            <a:off x="4494013" y="5036118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56C27E0-CA3D-49E3-B620-1CF79B99F0C1}"/>
              </a:ext>
            </a:extLst>
          </p:cNvPr>
          <p:cNvSpPr/>
          <p:nvPr/>
        </p:nvSpPr>
        <p:spPr>
          <a:xfrm>
            <a:off x="6959328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5F82C8-9CEF-4E83-8588-5D874ADCF0C8}"/>
              </a:ext>
            </a:extLst>
          </p:cNvPr>
          <p:cNvSpPr/>
          <p:nvPr/>
        </p:nvSpPr>
        <p:spPr>
          <a:xfrm>
            <a:off x="5155066" y="5845536"/>
            <a:ext cx="429652" cy="101246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Elbow Connector 148">
            <a:extLst>
              <a:ext uri="{FF2B5EF4-FFF2-40B4-BE49-F238E27FC236}">
                <a16:creationId xmlns:a16="http://schemas.microsoft.com/office/drawing/2014/main" id="{9C3FBF69-71ED-4116-AB9D-61CC2EF0CC73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4817382" y="5478780"/>
            <a:ext cx="337684" cy="87298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Elbow Connector 149">
            <a:extLst>
              <a:ext uri="{FF2B5EF4-FFF2-40B4-BE49-F238E27FC236}">
                <a16:creationId xmlns:a16="http://schemas.microsoft.com/office/drawing/2014/main" id="{C4092EB6-B8AB-4857-9B00-8FF4A58F8251}"/>
              </a:ext>
            </a:extLst>
          </p:cNvPr>
          <p:cNvCxnSpPr>
            <a:cxnSpLocks/>
            <a:stCxn id="69" idx="3"/>
            <a:endCxn id="78" idx="1"/>
          </p:cNvCxnSpPr>
          <p:nvPr/>
        </p:nvCxnSpPr>
        <p:spPr>
          <a:xfrm flipV="1">
            <a:off x="5584718" y="5722810"/>
            <a:ext cx="837469" cy="62895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2" name="Elbow Connector 155">
            <a:extLst>
              <a:ext uri="{FF2B5EF4-FFF2-40B4-BE49-F238E27FC236}">
                <a16:creationId xmlns:a16="http://schemas.microsoft.com/office/drawing/2014/main" id="{A57D97E4-7738-48EB-9608-69DBBBD872D8}"/>
              </a:ext>
            </a:extLst>
          </p:cNvPr>
          <p:cNvCxnSpPr>
            <a:cxnSpLocks/>
            <a:stCxn id="67" idx="3"/>
          </p:cNvCxnSpPr>
          <p:nvPr/>
        </p:nvCxnSpPr>
        <p:spPr>
          <a:xfrm flipV="1">
            <a:off x="4817382" y="4934104"/>
            <a:ext cx="631692" cy="544676"/>
          </a:xfrm>
          <a:prstGeom prst="bentConnector3">
            <a:avLst>
              <a:gd name="adj1" fmla="val 2415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3" name="Elbow Connector 160">
            <a:extLst>
              <a:ext uri="{FF2B5EF4-FFF2-40B4-BE49-F238E27FC236}">
                <a16:creationId xmlns:a16="http://schemas.microsoft.com/office/drawing/2014/main" id="{5DA333A9-F68A-4644-ADD8-C722B2A894CE}"/>
              </a:ext>
            </a:extLst>
          </p:cNvPr>
          <p:cNvCxnSpPr>
            <a:cxnSpLocks/>
            <a:stCxn id="5" idx="3"/>
            <a:endCxn id="78" idx="1"/>
          </p:cNvCxnSpPr>
          <p:nvPr/>
        </p:nvCxnSpPr>
        <p:spPr>
          <a:xfrm>
            <a:off x="5541260" y="5003176"/>
            <a:ext cx="880927" cy="71963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68E-F05D-4830-8A47-7FE932A063D3}"/>
              </a:ext>
            </a:extLst>
          </p:cNvPr>
          <p:cNvSpPr/>
          <p:nvPr/>
        </p:nvSpPr>
        <p:spPr>
          <a:xfrm>
            <a:off x="5762675" y="4488660"/>
            <a:ext cx="429652" cy="1016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0B4A272-0C0C-461B-A580-569929BE2566}"/>
              </a:ext>
            </a:extLst>
          </p:cNvPr>
          <p:cNvCxnSpPr>
            <a:cxnSpLocks/>
            <a:stCxn id="78" idx="1"/>
            <a:endCxn id="81" idx="1"/>
          </p:cNvCxnSpPr>
          <p:nvPr/>
        </p:nvCxnSpPr>
        <p:spPr>
          <a:xfrm>
            <a:off x="6422187" y="5722810"/>
            <a:ext cx="3003098" cy="2206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E3523FC-D65A-4649-86B1-306CA33A5E4E}"/>
              </a:ext>
            </a:extLst>
          </p:cNvPr>
          <p:cNvSpPr/>
          <p:nvPr/>
        </p:nvSpPr>
        <p:spPr>
          <a:xfrm>
            <a:off x="7527907" y="5119217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3639540-4CC9-4B28-AC1D-3AE1E0A7C0A4}"/>
              </a:ext>
            </a:extLst>
          </p:cNvPr>
          <p:cNvSpPr/>
          <p:nvPr/>
        </p:nvSpPr>
        <p:spPr>
          <a:xfrm>
            <a:off x="8092153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2812FC-E452-4D4A-AA69-3A5D2B0857E8}"/>
              </a:ext>
            </a:extLst>
          </p:cNvPr>
          <p:cNvSpPr/>
          <p:nvPr/>
        </p:nvSpPr>
        <p:spPr>
          <a:xfrm>
            <a:off x="6422187" y="5177686"/>
            <a:ext cx="430633" cy="109024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D4F2FF-1F70-4CDA-A480-AE9A50E75F2C}"/>
              </a:ext>
            </a:extLst>
          </p:cNvPr>
          <p:cNvSpPr/>
          <p:nvPr/>
        </p:nvSpPr>
        <p:spPr>
          <a:xfrm>
            <a:off x="4298376" y="4270771"/>
            <a:ext cx="5535628" cy="25872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1344CF1-47A0-410D-AB81-87341EF041DF}"/>
              </a:ext>
            </a:extLst>
          </p:cNvPr>
          <p:cNvSpPr/>
          <p:nvPr/>
        </p:nvSpPr>
        <p:spPr>
          <a:xfrm>
            <a:off x="6843035" y="4282822"/>
            <a:ext cx="139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1A98489-05FB-413D-8265-0EF997DBEC1B}"/>
              </a:ext>
            </a:extLst>
          </p:cNvPr>
          <p:cNvSpPr/>
          <p:nvPr/>
        </p:nvSpPr>
        <p:spPr>
          <a:xfrm>
            <a:off x="9425285" y="5302217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0E2A7D-A986-4826-812B-35E9C64BCF50}"/>
              </a:ext>
            </a:extLst>
          </p:cNvPr>
          <p:cNvSpPr txBox="1"/>
          <p:nvPr/>
        </p:nvSpPr>
        <p:spPr>
          <a:xfrm>
            <a:off x="7626788" y="559554"/>
            <a:ext cx="2581704" cy="138499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Parameters selection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64 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</a:t>
            </a:r>
            <a:r>
              <a:rPr lang="en-US" sz="1400" kern="0" dirty="0">
                <a:highlight>
                  <a:srgbClr val="FFFF00"/>
                </a:highlight>
                <a:latin typeface="Calibri" panose="020F0502020204030204"/>
              </a:rPr>
              <a:t>23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Calibri" panose="020F050202020403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4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80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5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74FEE05-1FAB-41A0-810F-B1FC234CBF80}"/>
              </a:ext>
            </a:extLst>
          </p:cNvPr>
          <p:cNvSpPr/>
          <p:nvPr/>
        </p:nvSpPr>
        <p:spPr>
          <a:xfrm rot="16200000">
            <a:off x="10288494" y="4709281"/>
            <a:ext cx="854988" cy="33809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1B5721-8726-4A9A-B366-3C4584E0F18D}"/>
              </a:ext>
            </a:extLst>
          </p:cNvPr>
          <p:cNvSpPr/>
          <p:nvPr/>
        </p:nvSpPr>
        <p:spPr>
          <a:xfrm>
            <a:off x="1494902" y="548785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IPB [1]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1A89D9A-BD1D-4535-9644-52BB4AEFCC15}"/>
              </a:ext>
            </a:extLst>
          </p:cNvPr>
          <p:cNvSpPr/>
          <p:nvPr/>
        </p:nvSpPr>
        <p:spPr>
          <a:xfrm>
            <a:off x="2269872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7E0BCCB-FB77-46D6-B877-2AD8D15C7343}"/>
              </a:ext>
            </a:extLst>
          </p:cNvPr>
          <p:cNvSpPr/>
          <p:nvPr/>
        </p:nvSpPr>
        <p:spPr>
          <a:xfrm>
            <a:off x="3059614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8500B4-2661-46BD-B575-1E6CAF14038A}"/>
              </a:ext>
            </a:extLst>
          </p:cNvPr>
          <p:cNvCxnSpPr>
            <a:stCxn id="84" idx="3"/>
          </p:cNvCxnSpPr>
          <p:nvPr/>
        </p:nvCxnSpPr>
        <p:spPr>
          <a:xfrm flipV="1">
            <a:off x="1925535" y="5801289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89CEC2-D6E3-4678-90F8-55CA7E7957F7}"/>
              </a:ext>
            </a:extLst>
          </p:cNvPr>
          <p:cNvCxnSpPr>
            <a:cxnSpLocks/>
          </p:cNvCxnSpPr>
          <p:nvPr/>
        </p:nvCxnSpPr>
        <p:spPr>
          <a:xfrm flipV="1">
            <a:off x="2792643" y="5801287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Elbow Connector 100">
            <a:extLst>
              <a:ext uri="{FF2B5EF4-FFF2-40B4-BE49-F238E27FC236}">
                <a16:creationId xmlns:a16="http://schemas.microsoft.com/office/drawing/2014/main" id="{71C7BEED-524E-4E8E-BFB7-7DD149EC9C05}"/>
              </a:ext>
            </a:extLst>
          </p:cNvPr>
          <p:cNvCxnSpPr>
            <a:stCxn id="86" idx="3"/>
            <a:endCxn id="21" idx="1"/>
          </p:cNvCxnSpPr>
          <p:nvPr/>
        </p:nvCxnSpPr>
        <p:spPr>
          <a:xfrm flipV="1">
            <a:off x="3490247" y="3363752"/>
            <a:ext cx="348541" cy="245330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0" name="Flowchart: Or 89">
            <a:extLst>
              <a:ext uri="{FF2B5EF4-FFF2-40B4-BE49-F238E27FC236}">
                <a16:creationId xmlns:a16="http://schemas.microsoft.com/office/drawing/2014/main" id="{7BAD7D50-67AF-4479-9901-83E161375FCA}"/>
              </a:ext>
            </a:extLst>
          </p:cNvPr>
          <p:cNvSpPr/>
          <p:nvPr/>
        </p:nvSpPr>
        <p:spPr>
          <a:xfrm>
            <a:off x="10095336" y="4726607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Or 90">
            <a:extLst>
              <a:ext uri="{FF2B5EF4-FFF2-40B4-BE49-F238E27FC236}">
                <a16:creationId xmlns:a16="http://schemas.microsoft.com/office/drawing/2014/main" id="{C70B6052-1D3D-4597-AEF2-C56A4150FAB1}"/>
              </a:ext>
            </a:extLst>
          </p:cNvPr>
          <p:cNvSpPr/>
          <p:nvPr/>
        </p:nvSpPr>
        <p:spPr>
          <a:xfrm>
            <a:off x="10874487" y="3275002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Or 91">
            <a:extLst>
              <a:ext uri="{FF2B5EF4-FFF2-40B4-BE49-F238E27FC236}">
                <a16:creationId xmlns:a16="http://schemas.microsoft.com/office/drawing/2014/main" id="{06D12B85-080B-41C4-BE6C-01A6E22D0B71}"/>
              </a:ext>
            </a:extLst>
          </p:cNvPr>
          <p:cNvSpPr/>
          <p:nvPr/>
        </p:nvSpPr>
        <p:spPr>
          <a:xfrm>
            <a:off x="9111821" y="5611793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7CC7DF62-CEE0-42C6-A042-73FADDA7123F}"/>
              </a:ext>
            </a:extLst>
          </p:cNvPr>
          <p:cNvCxnSpPr>
            <a:stCxn id="60" idx="1"/>
            <a:endCxn id="91" idx="0"/>
          </p:cNvCxnSpPr>
          <p:nvPr/>
        </p:nvCxnSpPr>
        <p:spPr>
          <a:xfrm rot="16200000" flipH="1">
            <a:off x="4947535" y="-2765107"/>
            <a:ext cx="2778365" cy="9301852"/>
          </a:xfrm>
          <a:prstGeom prst="bentConnector3">
            <a:avLst>
              <a:gd name="adj1" fmla="val -1002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AB7F5845-B033-4953-997B-DAE9D510E947}"/>
              </a:ext>
            </a:extLst>
          </p:cNvPr>
          <p:cNvCxnSpPr>
            <a:stCxn id="59" idx="1"/>
            <a:endCxn id="90" idx="0"/>
          </p:cNvCxnSpPr>
          <p:nvPr/>
        </p:nvCxnSpPr>
        <p:spPr>
          <a:xfrm rot="16200000" flipH="1">
            <a:off x="4556475" y="-925410"/>
            <a:ext cx="4245733" cy="7058301"/>
          </a:xfrm>
          <a:prstGeom prst="bentConnector3">
            <a:avLst>
              <a:gd name="adj1" fmla="val -390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CA84DB6E-62F0-4A6A-B216-9FAE15DDA7A1}"/>
              </a:ext>
            </a:extLst>
          </p:cNvPr>
          <p:cNvCxnSpPr>
            <a:cxnSpLocks/>
            <a:stCxn id="67" idx="0"/>
            <a:endCxn id="92" idx="0"/>
          </p:cNvCxnSpPr>
          <p:nvPr/>
        </p:nvCxnSpPr>
        <p:spPr>
          <a:xfrm rot="16200000" flipH="1">
            <a:off x="6652500" y="3039315"/>
            <a:ext cx="575675" cy="4569280"/>
          </a:xfrm>
          <a:prstGeom prst="bentConnector3">
            <a:avLst>
              <a:gd name="adj1" fmla="val -397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1E6330C-111D-4962-9602-8949D0C0E98C}"/>
              </a:ext>
            </a:extLst>
          </p:cNvPr>
          <p:cNvSpPr/>
          <p:nvPr/>
        </p:nvSpPr>
        <p:spPr>
          <a:xfrm>
            <a:off x="8565168" y="5097144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100" name="Arrow: Curved Up 99">
            <a:extLst>
              <a:ext uri="{FF2B5EF4-FFF2-40B4-BE49-F238E27FC236}">
                <a16:creationId xmlns:a16="http://schemas.microsoft.com/office/drawing/2014/main" id="{37C6F8F4-74E0-474A-94C3-84CC38791F05}"/>
              </a:ext>
            </a:extLst>
          </p:cNvPr>
          <p:cNvSpPr/>
          <p:nvPr/>
        </p:nvSpPr>
        <p:spPr>
          <a:xfrm>
            <a:off x="5339454" y="5462343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BD27963-A262-4BC8-8061-2A06BC8D73FE}"/>
              </a:ext>
            </a:extLst>
          </p:cNvPr>
          <p:cNvSpPr/>
          <p:nvPr/>
        </p:nvSpPr>
        <p:spPr>
          <a:xfrm rot="10800000">
            <a:off x="5303188" y="4270774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Arrow: Curved Up 101">
            <a:extLst>
              <a:ext uri="{FF2B5EF4-FFF2-40B4-BE49-F238E27FC236}">
                <a16:creationId xmlns:a16="http://schemas.microsoft.com/office/drawing/2014/main" id="{8B92416C-594C-4F82-9926-A530266E0017}"/>
              </a:ext>
            </a:extLst>
          </p:cNvPr>
          <p:cNvSpPr/>
          <p:nvPr/>
        </p:nvSpPr>
        <p:spPr>
          <a:xfrm>
            <a:off x="7676846" y="6376520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rrow: Curved Up 102">
            <a:extLst>
              <a:ext uri="{FF2B5EF4-FFF2-40B4-BE49-F238E27FC236}">
                <a16:creationId xmlns:a16="http://schemas.microsoft.com/office/drawing/2014/main" id="{483AD115-C149-4DFF-8381-9E8DF6A369BD}"/>
              </a:ext>
            </a:extLst>
          </p:cNvPr>
          <p:cNvSpPr/>
          <p:nvPr/>
        </p:nvSpPr>
        <p:spPr>
          <a:xfrm rot="10800000">
            <a:off x="7660065" y="4853586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4B4201A-64C2-4873-B709-C85D7A3E0144}"/>
              </a:ext>
            </a:extLst>
          </p:cNvPr>
          <p:cNvSpPr txBox="1"/>
          <p:nvPr/>
        </p:nvSpPr>
        <p:spPr>
          <a:xfrm>
            <a:off x="9968598" y="6349507"/>
            <a:ext cx="2223402" cy="413703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AB only exits for 8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and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15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backbone blocks</a:t>
            </a:r>
            <a:endParaRPr lang="en-US" sz="1400" dirty="0">
              <a:solidFill>
                <a:srgbClr val="FF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AF797C9F-153C-4F81-8697-C931EAE693BB}"/>
              </a:ext>
            </a:extLst>
          </p:cNvPr>
          <p:cNvCxnSpPr>
            <a:cxnSpLocks/>
          </p:cNvCxnSpPr>
          <p:nvPr/>
        </p:nvCxnSpPr>
        <p:spPr>
          <a:xfrm flipH="1" flipV="1">
            <a:off x="8959669" y="6216274"/>
            <a:ext cx="304818" cy="283322"/>
          </a:xfrm>
          <a:prstGeom prst="straightConnector1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Table 190">
            <a:extLst>
              <a:ext uri="{FF2B5EF4-FFF2-40B4-BE49-F238E27FC236}">
                <a16:creationId xmlns:a16="http://schemas.microsoft.com/office/drawing/2014/main" id="{94F84588-84CA-40A4-91E2-C93F2F931474}"/>
              </a:ext>
            </a:extLst>
          </p:cNvPr>
          <p:cNvGraphicFramePr>
            <a:graphicFrameLocks noGrp="1"/>
          </p:cNvGraphicFramePr>
          <p:nvPr/>
        </p:nvGraphicFramePr>
        <p:xfrm>
          <a:off x="3939033" y="60494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475.7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1439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6199E84-B289-4CCE-A025-81311CA9FA46}"/>
              </a:ext>
            </a:extLst>
          </p:cNvPr>
          <p:cNvSpPr txBox="1"/>
          <p:nvPr/>
        </p:nvSpPr>
        <p:spPr>
          <a:xfrm>
            <a:off x="8509362" y="4292427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</a:t>
            </a:r>
            <a:r>
              <a:rPr lang="en-AU" sz="1400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8</a:t>
            </a:r>
            <a:endParaRPr lang="en-US" sz="1400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E89DDCC-08EC-479E-B3B4-15655972C1A0}"/>
              </a:ext>
            </a:extLst>
          </p:cNvPr>
          <p:cNvSpPr/>
          <p:nvPr/>
        </p:nvSpPr>
        <p:spPr>
          <a:xfrm>
            <a:off x="-34647" y="2052118"/>
            <a:ext cx="15599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u="sng" dirty="0"/>
              <a:t>AhG11&amp;14</a:t>
            </a:r>
          </a:p>
          <a:p>
            <a:r>
              <a:rPr lang="de-DE" u="sng" dirty="0"/>
              <a:t>recommended</a:t>
            </a:r>
          </a:p>
          <a:p>
            <a:r>
              <a:rPr lang="de-DE" u="sng" dirty="0"/>
              <a:t>HOP</a:t>
            </a:r>
          </a:p>
          <a:p>
            <a:r>
              <a:rPr lang="de-DE" u="sng" dirty="0"/>
              <a:t>design</a:t>
            </a:r>
            <a:endParaRPr lang="en-DE" u="sng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BDCA4F-B544-48CC-BC81-13D29DEC10C8}"/>
              </a:ext>
            </a:extLst>
          </p:cNvPr>
          <p:cNvSpPr/>
          <p:nvPr/>
        </p:nvSpPr>
        <p:spPr>
          <a:xfrm>
            <a:off x="-61663" y="3236222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u="sng" dirty="0"/>
              <a:t>JVET-AI0172</a:t>
            </a:r>
          </a:p>
        </p:txBody>
      </p:sp>
    </p:spTree>
    <p:extLst>
      <p:ext uri="{BB962C8B-B14F-4D97-AF65-F5344CB8AC3E}">
        <p14:creationId xmlns:p14="http://schemas.microsoft.com/office/powerpoint/2010/main" val="13264755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HOP4 architecture - Attention block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0D2FD-5A37-3B6A-92B6-8AC23BD46B7C}"/>
              </a:ext>
            </a:extLst>
          </p:cNvPr>
          <p:cNvSpPr txBox="1"/>
          <p:nvPr/>
        </p:nvSpPr>
        <p:spPr>
          <a:xfrm>
            <a:off x="8635952" y="1676547"/>
            <a:ext cx="1148317" cy="41370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head=2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C=64</a:t>
            </a:r>
            <a:endParaRPr lang="en-US" sz="14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3C30EE2B-9DE5-DD22-6752-720F79842860}"/>
              </a:ext>
            </a:extLst>
          </p:cNvPr>
          <p:cNvSpPr/>
          <p:nvPr/>
        </p:nvSpPr>
        <p:spPr>
          <a:xfrm>
            <a:off x="9774794" y="3727173"/>
            <a:ext cx="156619" cy="1404983"/>
          </a:xfrm>
          <a:prstGeom prst="downArrow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0B6AB36-0447-76E8-B51C-F0A7199ECDD5}"/>
              </a:ext>
            </a:extLst>
          </p:cNvPr>
          <p:cNvCxnSpPr>
            <a:cxnSpLocks/>
            <a:stCxn id="18" idx="3"/>
            <a:endCxn id="23" idx="3"/>
          </p:cNvCxnSpPr>
          <p:nvPr/>
        </p:nvCxnSpPr>
        <p:spPr>
          <a:xfrm flipV="1">
            <a:off x="6143020" y="2724411"/>
            <a:ext cx="1061267" cy="20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02D35C8-C0F0-168C-214B-EC774C8DC749}"/>
              </a:ext>
            </a:extLst>
          </p:cNvPr>
          <p:cNvSpPr/>
          <p:nvPr/>
        </p:nvSpPr>
        <p:spPr>
          <a:xfrm>
            <a:off x="4600911" y="1968717"/>
            <a:ext cx="1671399" cy="1559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26784C-78E9-1783-4A71-C330C61CD163}"/>
              </a:ext>
            </a:extLst>
          </p:cNvPr>
          <p:cNvSpPr/>
          <p:nvPr/>
        </p:nvSpPr>
        <p:spPr>
          <a:xfrm>
            <a:off x="2353006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81D341-893D-73B0-104D-9913B060A54C}"/>
              </a:ext>
            </a:extLst>
          </p:cNvPr>
          <p:cNvSpPr/>
          <p:nvPr/>
        </p:nvSpPr>
        <p:spPr>
          <a:xfrm>
            <a:off x="2937503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3x3,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C*3xC*3, group=3C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542244-3D19-85D5-E835-AA84FAE4D811}"/>
              </a:ext>
            </a:extLst>
          </p:cNvPr>
          <p:cNvSpPr txBox="1"/>
          <p:nvPr/>
        </p:nvSpPr>
        <p:spPr>
          <a:xfrm>
            <a:off x="2465618" y="1968717"/>
            <a:ext cx="97988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qkv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(3*</a:t>
            </a:r>
            <a:r>
              <a:rPr lang="en-AU" sz="1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</a:t>
            </a: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h,w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D031FBF-038E-7B55-4C48-ECF6E068365D}"/>
              </a:ext>
            </a:extLst>
          </p:cNvPr>
          <p:cNvCxnSpPr>
            <a:cxnSpLocks/>
            <a:stCxn id="9" idx="3"/>
            <a:endCxn id="13" idx="1"/>
          </p:cNvCxnSpPr>
          <p:nvPr/>
        </p:nvCxnSpPr>
        <p:spPr>
          <a:xfrm flipV="1">
            <a:off x="3445502" y="2242497"/>
            <a:ext cx="236618" cy="48397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BDB2AED-C4EB-42FF-13E7-346DDFD11211}"/>
              </a:ext>
            </a:extLst>
          </p:cNvPr>
          <p:cNvCxnSpPr>
            <a:cxnSpLocks/>
            <a:stCxn id="9" idx="3"/>
            <a:endCxn id="15" idx="1"/>
          </p:cNvCxnSpPr>
          <p:nvPr/>
        </p:nvCxnSpPr>
        <p:spPr>
          <a:xfrm>
            <a:off x="3445502" y="2726474"/>
            <a:ext cx="236664" cy="45720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2029D23-6135-B18B-C5DB-CEABFACC7D19}"/>
              </a:ext>
            </a:extLst>
          </p:cNvPr>
          <p:cNvSpPr txBox="1"/>
          <p:nvPr/>
        </p:nvSpPr>
        <p:spPr>
          <a:xfrm>
            <a:off x="3682120" y="2088608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q(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B98477-481C-F690-7223-1C4E92300A65}"/>
              </a:ext>
            </a:extLst>
          </p:cNvPr>
          <p:cNvSpPr txBox="1"/>
          <p:nvPr/>
        </p:nvSpPr>
        <p:spPr>
          <a:xfrm>
            <a:off x="3679110" y="2559200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k(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24EB-F688-892D-69B1-1C2287FF69E7}"/>
              </a:ext>
            </a:extLst>
          </p:cNvPr>
          <p:cNvSpPr txBox="1"/>
          <p:nvPr/>
        </p:nvSpPr>
        <p:spPr>
          <a:xfrm>
            <a:off x="3682166" y="3029792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v(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BA2AA41-5828-8C5A-658A-E659D3B5CF5B}"/>
              </a:ext>
            </a:extLst>
          </p:cNvPr>
          <p:cNvCxnSpPr>
            <a:stCxn id="9" idx="3"/>
            <a:endCxn id="14" idx="1"/>
          </p:cNvCxnSpPr>
          <p:nvPr/>
        </p:nvCxnSpPr>
        <p:spPr>
          <a:xfrm flipV="1">
            <a:off x="3445502" y="2713089"/>
            <a:ext cx="233608" cy="133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22538D9-712B-BC71-2882-8EF1C08D19ED}"/>
              </a:ext>
            </a:extLst>
          </p:cNvPr>
          <p:cNvSpPr txBox="1"/>
          <p:nvPr/>
        </p:nvSpPr>
        <p:spPr>
          <a:xfrm>
            <a:off x="4638454" y="2091451"/>
            <a:ext cx="149531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q(head,…,h*w)</a:t>
            </a:r>
            <a:endParaRPr lang="en-US" sz="1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3E9538-B4DF-3C4C-A71F-7FC633794F66}"/>
              </a:ext>
            </a:extLst>
          </p:cNvPr>
          <p:cNvSpPr txBox="1"/>
          <p:nvPr/>
        </p:nvSpPr>
        <p:spPr>
          <a:xfrm>
            <a:off x="4638454" y="2557197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k(head,…,h*w)</a:t>
            </a:r>
            <a:endParaRPr lang="en-US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19DE82-1F23-54F0-8B9F-F9778BD2CA4C}"/>
              </a:ext>
            </a:extLst>
          </p:cNvPr>
          <p:cNvSpPr txBox="1"/>
          <p:nvPr/>
        </p:nvSpPr>
        <p:spPr>
          <a:xfrm>
            <a:off x="4638454" y="3032635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v(head,…,h*w)</a:t>
            </a:r>
            <a:endParaRPr 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D767CC-1079-1695-CC02-FAD17AAA55F6}"/>
              </a:ext>
            </a:extLst>
          </p:cNvPr>
          <p:cNvSpPr txBox="1"/>
          <p:nvPr/>
        </p:nvSpPr>
        <p:spPr>
          <a:xfrm>
            <a:off x="5063463" y="1693333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accent1">
                    <a:lumMod val="75000"/>
                  </a:schemeClr>
                </a:solidFill>
              </a:rPr>
              <a:t>Reshape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B581E9-A27F-141D-8670-1F2924D9D9EB}"/>
              </a:ext>
            </a:extLst>
          </p:cNvPr>
          <p:cNvSpPr/>
          <p:nvPr/>
        </p:nvSpPr>
        <p:spPr>
          <a:xfrm>
            <a:off x="6515378" y="2322272"/>
            <a:ext cx="348013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T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rans.(-2, -1)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lowchart: Or 22">
            <a:extLst>
              <a:ext uri="{FF2B5EF4-FFF2-40B4-BE49-F238E27FC236}">
                <a16:creationId xmlns:a16="http://schemas.microsoft.com/office/drawing/2014/main" id="{F5EE3B40-AB22-87E4-A3B1-2BCCD9C2906B}"/>
              </a:ext>
            </a:extLst>
          </p:cNvPr>
          <p:cNvSpPr/>
          <p:nvPr/>
        </p:nvSpPr>
        <p:spPr>
          <a:xfrm rot="2927126">
            <a:off x="7205079" y="260795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3F25D805-EC43-7477-88CF-B661595BF691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6133764" y="2243476"/>
            <a:ext cx="1201972" cy="365801"/>
          </a:xfrm>
          <a:prstGeom prst="bentConnector3">
            <a:avLst>
              <a:gd name="adj1" fmla="val 9967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owchart: Or 24">
            <a:extLst>
              <a:ext uri="{FF2B5EF4-FFF2-40B4-BE49-F238E27FC236}">
                <a16:creationId xmlns:a16="http://schemas.microsoft.com/office/drawing/2014/main" id="{4D662787-D7A9-4001-1433-C61647787D20}"/>
              </a:ext>
            </a:extLst>
          </p:cNvPr>
          <p:cNvSpPr/>
          <p:nvPr/>
        </p:nvSpPr>
        <p:spPr>
          <a:xfrm rot="2927126">
            <a:off x="7870900" y="309647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F1F96E9-54C1-9275-E73E-B93546B9066C}"/>
              </a:ext>
            </a:extLst>
          </p:cNvPr>
          <p:cNvCxnSpPr>
            <a:cxnSpLocks/>
            <a:stCxn id="19" idx="3"/>
            <a:endCxn id="25" idx="3"/>
          </p:cNvCxnSpPr>
          <p:nvPr/>
        </p:nvCxnSpPr>
        <p:spPr>
          <a:xfrm>
            <a:off x="6143020" y="3201912"/>
            <a:ext cx="1727088" cy="110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82720F2-691C-34F7-5292-E6B582D6C9A4}"/>
              </a:ext>
            </a:extLst>
          </p:cNvPr>
          <p:cNvCxnSpPr>
            <a:stCxn id="23" idx="7"/>
            <a:endCxn id="25" idx="1"/>
          </p:cNvCxnSpPr>
          <p:nvPr/>
        </p:nvCxnSpPr>
        <p:spPr>
          <a:xfrm>
            <a:off x="7449020" y="2738613"/>
            <a:ext cx="552537" cy="359184"/>
          </a:xfrm>
          <a:prstGeom prst="bentConnector3">
            <a:avLst>
              <a:gd name="adj1" fmla="val 10084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A643772F-7D29-6754-54C8-B9A724C75B8A}"/>
              </a:ext>
            </a:extLst>
          </p:cNvPr>
          <p:cNvSpPr/>
          <p:nvPr/>
        </p:nvSpPr>
        <p:spPr>
          <a:xfrm>
            <a:off x="8301697" y="2285613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Reshape (c, h, w)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2C5FAB-4FDF-B553-E11D-3FF1E30037B0}"/>
              </a:ext>
            </a:extLst>
          </p:cNvPr>
          <p:cNvSpPr/>
          <p:nvPr/>
        </p:nvSpPr>
        <p:spPr>
          <a:xfrm>
            <a:off x="9011262" y="2286201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Elbow Connector 70">
            <a:extLst>
              <a:ext uri="{FF2B5EF4-FFF2-40B4-BE49-F238E27FC236}">
                <a16:creationId xmlns:a16="http://schemas.microsoft.com/office/drawing/2014/main" id="{BFF22ECD-04B2-4314-3CA1-71C0A66C90CF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>
            <a:off x="8809696" y="2681710"/>
            <a:ext cx="201566" cy="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owchart: Or 30">
            <a:extLst>
              <a:ext uri="{FF2B5EF4-FFF2-40B4-BE49-F238E27FC236}">
                <a16:creationId xmlns:a16="http://schemas.microsoft.com/office/drawing/2014/main" id="{D911B3B8-221F-F571-4394-FF6929C24676}"/>
              </a:ext>
            </a:extLst>
          </p:cNvPr>
          <p:cNvSpPr/>
          <p:nvPr/>
        </p:nvSpPr>
        <p:spPr>
          <a:xfrm>
            <a:off x="9688264" y="256552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C5BC22B-8D06-E379-8105-F6DCB3860FC4}"/>
              </a:ext>
            </a:extLst>
          </p:cNvPr>
          <p:cNvCxnSpPr>
            <a:stCxn id="29" idx="3"/>
          </p:cNvCxnSpPr>
          <p:nvPr/>
        </p:nvCxnSpPr>
        <p:spPr>
          <a:xfrm>
            <a:off x="9519261" y="2682298"/>
            <a:ext cx="659922" cy="67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418B55B9-8034-9FDC-AE28-3548D1B6F9F4}"/>
              </a:ext>
            </a:extLst>
          </p:cNvPr>
          <p:cNvCxnSpPr>
            <a:stCxn id="25" idx="7"/>
            <a:endCxn id="28" idx="1"/>
          </p:cNvCxnSpPr>
          <p:nvPr/>
        </p:nvCxnSpPr>
        <p:spPr>
          <a:xfrm flipV="1">
            <a:off x="8114841" y="2681710"/>
            <a:ext cx="186856" cy="545423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1A8E0F1-3C6F-076B-49CD-62509ED249A2}"/>
              </a:ext>
            </a:extLst>
          </p:cNvPr>
          <p:cNvSpPr/>
          <p:nvPr/>
        </p:nvSpPr>
        <p:spPr>
          <a:xfrm>
            <a:off x="1656604" y="2489028"/>
            <a:ext cx="348013" cy="4888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[</a:t>
            </a:r>
            <a:r>
              <a:rPr lang="en-AU" sz="1000" dirty="0" err="1">
                <a:solidFill>
                  <a:prstClr val="black"/>
                </a:solidFill>
                <a:latin typeface="Calibri" panose="020F0502020204030204"/>
              </a:rPr>
              <a:t>c,h,w</a:t>
            </a: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]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4E51396-D5D8-71EE-0511-C04AA5E0764D}"/>
              </a:ext>
            </a:extLst>
          </p:cNvPr>
          <p:cNvCxnSpPr>
            <a:stCxn id="34" idx="3"/>
            <a:endCxn id="8" idx="1"/>
          </p:cNvCxnSpPr>
          <p:nvPr/>
        </p:nvCxnSpPr>
        <p:spPr>
          <a:xfrm flipV="1">
            <a:off x="2004617" y="2726474"/>
            <a:ext cx="348389" cy="6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162A3CA9-F851-7617-D803-8A1E21142EC3}"/>
              </a:ext>
            </a:extLst>
          </p:cNvPr>
          <p:cNvCxnSpPr>
            <a:cxnSpLocks/>
            <a:stCxn id="34" idx="0"/>
            <a:endCxn id="31" idx="0"/>
          </p:cNvCxnSpPr>
          <p:nvPr/>
        </p:nvCxnSpPr>
        <p:spPr>
          <a:xfrm rot="16200000" flipH="1">
            <a:off x="5781978" y="-1462340"/>
            <a:ext cx="76493" cy="7979228"/>
          </a:xfrm>
          <a:prstGeom prst="bentConnector3">
            <a:avLst>
              <a:gd name="adj1" fmla="val -115593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851C788B-19A1-FC9E-C7BC-6E87D68102A6}"/>
              </a:ext>
            </a:extLst>
          </p:cNvPr>
          <p:cNvSpPr/>
          <p:nvPr/>
        </p:nvSpPr>
        <p:spPr>
          <a:xfrm>
            <a:off x="1575694" y="1408071"/>
            <a:ext cx="8582871" cy="2298252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4A98F1-00D0-90FF-1318-5454ABCE332C}"/>
              </a:ext>
            </a:extLst>
          </p:cNvPr>
          <p:cNvSpPr txBox="1"/>
          <p:nvPr/>
        </p:nvSpPr>
        <p:spPr>
          <a:xfrm>
            <a:off x="1523203" y="1369969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rgbClr val="C00000"/>
                </a:solidFill>
              </a:rPr>
              <a:t>Attention Block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9C6459A-6399-B314-02D6-9C5A63069FAB}"/>
              </a:ext>
            </a:extLst>
          </p:cNvPr>
          <p:cNvSpPr/>
          <p:nvPr/>
        </p:nvSpPr>
        <p:spPr>
          <a:xfrm>
            <a:off x="4675853" y="4241445"/>
            <a:ext cx="506843" cy="12324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E7F388D-1276-A2EE-7170-7E8E9BCBDE39}"/>
              </a:ext>
            </a:extLst>
          </p:cNvPr>
          <p:cNvSpPr/>
          <p:nvPr/>
        </p:nvSpPr>
        <p:spPr>
          <a:xfrm>
            <a:off x="3720793" y="4945444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60ECB0-1BDF-5808-C60E-9BA5D5853AB0}"/>
              </a:ext>
            </a:extLst>
          </p:cNvPr>
          <p:cNvSpPr/>
          <p:nvPr/>
        </p:nvSpPr>
        <p:spPr>
          <a:xfrm>
            <a:off x="7364843" y="5179623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4924A9B-BA39-266D-427E-80362B855299}"/>
              </a:ext>
            </a:extLst>
          </p:cNvPr>
          <p:cNvSpPr/>
          <p:nvPr/>
        </p:nvSpPr>
        <p:spPr>
          <a:xfrm>
            <a:off x="4719311" y="5620165"/>
            <a:ext cx="506843" cy="11895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3" name="Elbow Connector 148">
            <a:extLst>
              <a:ext uri="{FF2B5EF4-FFF2-40B4-BE49-F238E27FC236}">
                <a16:creationId xmlns:a16="http://schemas.microsoft.com/office/drawing/2014/main" id="{E6F9BE76-3436-9BF9-AC68-0E3427E97750}"/>
              </a:ext>
            </a:extLst>
          </p:cNvPr>
          <p:cNvCxnSpPr>
            <a:stCxn id="40" idx="3"/>
            <a:endCxn id="42" idx="1"/>
          </p:cNvCxnSpPr>
          <p:nvPr/>
        </p:nvCxnSpPr>
        <p:spPr>
          <a:xfrm>
            <a:off x="4102258" y="5409307"/>
            <a:ext cx="617053" cy="805639"/>
          </a:xfrm>
          <a:prstGeom prst="bentConnector3">
            <a:avLst>
              <a:gd name="adj1" fmla="val 4527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4" name="Elbow Connector 149">
            <a:extLst>
              <a:ext uri="{FF2B5EF4-FFF2-40B4-BE49-F238E27FC236}">
                <a16:creationId xmlns:a16="http://schemas.microsoft.com/office/drawing/2014/main" id="{877A964E-12D5-734C-FF93-F22264A650D7}"/>
              </a:ext>
            </a:extLst>
          </p:cNvPr>
          <p:cNvCxnSpPr>
            <a:stCxn id="42" idx="3"/>
            <a:endCxn id="41" idx="1"/>
          </p:cNvCxnSpPr>
          <p:nvPr/>
        </p:nvCxnSpPr>
        <p:spPr>
          <a:xfrm flipV="1">
            <a:off x="5226154" y="5835250"/>
            <a:ext cx="2138689" cy="379696"/>
          </a:xfrm>
          <a:prstGeom prst="bentConnector3">
            <a:avLst>
              <a:gd name="adj1" fmla="val 48688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5" name="Elbow Connector 155">
            <a:extLst>
              <a:ext uri="{FF2B5EF4-FFF2-40B4-BE49-F238E27FC236}">
                <a16:creationId xmlns:a16="http://schemas.microsoft.com/office/drawing/2014/main" id="{D4A933F8-37AA-B170-EA95-5F1008118999}"/>
              </a:ext>
            </a:extLst>
          </p:cNvPr>
          <p:cNvCxnSpPr>
            <a:stCxn id="40" idx="3"/>
            <a:endCxn id="39" idx="1"/>
          </p:cNvCxnSpPr>
          <p:nvPr/>
        </p:nvCxnSpPr>
        <p:spPr>
          <a:xfrm flipV="1">
            <a:off x="4102258" y="4857667"/>
            <a:ext cx="573595" cy="551640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6" name="Elbow Connector 160">
            <a:extLst>
              <a:ext uri="{FF2B5EF4-FFF2-40B4-BE49-F238E27FC236}">
                <a16:creationId xmlns:a16="http://schemas.microsoft.com/office/drawing/2014/main" id="{BD153B62-D6F7-ED3E-06F9-8BE655CF9151}"/>
              </a:ext>
            </a:extLst>
          </p:cNvPr>
          <p:cNvCxnSpPr>
            <a:stCxn id="39" idx="3"/>
            <a:endCxn id="41" idx="1"/>
          </p:cNvCxnSpPr>
          <p:nvPr/>
        </p:nvCxnSpPr>
        <p:spPr>
          <a:xfrm>
            <a:off x="5182696" y="4857667"/>
            <a:ext cx="2182147" cy="97758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D4F6689-9C79-1EFD-E6C6-F53E5DD8F6A6}"/>
              </a:ext>
            </a:extLst>
          </p:cNvPr>
          <p:cNvSpPr/>
          <p:nvPr/>
        </p:nvSpPr>
        <p:spPr>
          <a:xfrm>
            <a:off x="5437273" y="4277438"/>
            <a:ext cx="506843" cy="118239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4C808B-8536-608D-77AD-C60318F62D8E}"/>
              </a:ext>
            </a:extLst>
          </p:cNvPr>
          <p:cNvCxnSpPr>
            <a:cxnSpLocks/>
            <a:stCxn id="41" idx="3"/>
            <a:endCxn id="54" idx="1"/>
          </p:cNvCxnSpPr>
          <p:nvPr/>
        </p:nvCxnSpPr>
        <p:spPr>
          <a:xfrm flipV="1">
            <a:off x="7871686" y="5818861"/>
            <a:ext cx="2959581" cy="1638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7AC6CE18-C1AA-8D94-3D76-05050BD084DB}"/>
              </a:ext>
            </a:extLst>
          </p:cNvPr>
          <p:cNvSpPr/>
          <p:nvPr/>
        </p:nvSpPr>
        <p:spPr>
          <a:xfrm>
            <a:off x="8216692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7D771DD-4329-4D87-A808-B0981C179510}"/>
              </a:ext>
            </a:extLst>
          </p:cNvPr>
          <p:cNvSpPr/>
          <p:nvPr/>
        </p:nvSpPr>
        <p:spPr>
          <a:xfrm>
            <a:off x="8891269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3C10CBC-2E92-6F53-F6BF-79483CBF534E}"/>
              </a:ext>
            </a:extLst>
          </p:cNvPr>
          <p:cNvSpPr/>
          <p:nvPr/>
        </p:nvSpPr>
        <p:spPr>
          <a:xfrm>
            <a:off x="6431663" y="5231241"/>
            <a:ext cx="507999" cy="11424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1C714FB-3CE6-B491-C86C-4F7BF6C731B8}"/>
              </a:ext>
            </a:extLst>
          </p:cNvPr>
          <p:cNvSpPr/>
          <p:nvPr/>
        </p:nvSpPr>
        <p:spPr>
          <a:xfrm>
            <a:off x="4279699" y="4067161"/>
            <a:ext cx="6026577" cy="2742566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37B49F5-262A-0233-D6C2-2D1BCFBFA564}"/>
              </a:ext>
            </a:extLst>
          </p:cNvPr>
          <p:cNvSpPr/>
          <p:nvPr/>
        </p:nvSpPr>
        <p:spPr>
          <a:xfrm>
            <a:off x="7041458" y="4373118"/>
            <a:ext cx="16498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6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E42D3CE-74FB-F0E3-C9FD-73B825298BD1}"/>
              </a:ext>
            </a:extLst>
          </p:cNvPr>
          <p:cNvSpPr/>
          <p:nvPr/>
        </p:nvSpPr>
        <p:spPr>
          <a:xfrm>
            <a:off x="10831267" y="5354998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56" name="Flowchart: Or 55">
            <a:extLst>
              <a:ext uri="{FF2B5EF4-FFF2-40B4-BE49-F238E27FC236}">
                <a16:creationId xmlns:a16="http://schemas.microsoft.com/office/drawing/2014/main" id="{849FC18A-CDFE-824E-FF7C-FAC90635E14C}"/>
              </a:ext>
            </a:extLst>
          </p:cNvPr>
          <p:cNvSpPr/>
          <p:nvPr/>
        </p:nvSpPr>
        <p:spPr>
          <a:xfrm>
            <a:off x="10439762" y="5690964"/>
            <a:ext cx="266971" cy="255792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F01FA99D-0490-9EF0-AE3B-B0B96784038E}"/>
              </a:ext>
            </a:extLst>
          </p:cNvPr>
          <p:cNvCxnSpPr>
            <a:cxnSpLocks/>
            <a:stCxn id="40" idx="0"/>
            <a:endCxn id="56" idx="0"/>
          </p:cNvCxnSpPr>
          <p:nvPr/>
        </p:nvCxnSpPr>
        <p:spPr>
          <a:xfrm rot="16200000" flipH="1">
            <a:off x="6869627" y="1987343"/>
            <a:ext cx="745520" cy="6661722"/>
          </a:xfrm>
          <a:prstGeom prst="bentConnector3">
            <a:avLst>
              <a:gd name="adj1" fmla="val -112806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F9A24608-B954-E8B9-69CD-6B02677C8E4A}"/>
              </a:ext>
            </a:extLst>
          </p:cNvPr>
          <p:cNvSpPr/>
          <p:nvPr/>
        </p:nvSpPr>
        <p:spPr>
          <a:xfrm>
            <a:off x="9595827" y="5156499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88273BC-B83A-5CE4-EDCE-4D17EA771BA8}"/>
              </a:ext>
            </a:extLst>
          </p:cNvPr>
          <p:cNvSpPr txBox="1"/>
          <p:nvPr/>
        </p:nvSpPr>
        <p:spPr>
          <a:xfrm rot="10800000">
            <a:off x="4396285" y="5178153"/>
            <a:ext cx="461665" cy="2382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G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287F00E-0668-F774-044D-045ADD4CDD5F}"/>
              </a:ext>
            </a:extLst>
          </p:cNvPr>
          <p:cNvSpPr txBox="1"/>
          <p:nvPr/>
        </p:nvSpPr>
        <p:spPr>
          <a:xfrm rot="10800000">
            <a:off x="7949285" y="6218604"/>
            <a:ext cx="461665" cy="2382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G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1" name="Arrow: Curved Up 60">
            <a:extLst>
              <a:ext uri="{FF2B5EF4-FFF2-40B4-BE49-F238E27FC236}">
                <a16:creationId xmlns:a16="http://schemas.microsoft.com/office/drawing/2014/main" id="{A1BEDB04-B43D-D392-EE35-9CDAC83A8425}"/>
              </a:ext>
            </a:extLst>
          </p:cNvPr>
          <p:cNvSpPr/>
          <p:nvPr/>
        </p:nvSpPr>
        <p:spPr>
          <a:xfrm>
            <a:off x="4903700" y="540496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Arrow: Curved Up 61">
            <a:extLst>
              <a:ext uri="{FF2B5EF4-FFF2-40B4-BE49-F238E27FC236}">
                <a16:creationId xmlns:a16="http://schemas.microsoft.com/office/drawing/2014/main" id="{7CBD995F-1A21-4F59-A44F-99BD01935521}"/>
              </a:ext>
            </a:extLst>
          </p:cNvPr>
          <p:cNvSpPr/>
          <p:nvPr/>
        </p:nvSpPr>
        <p:spPr>
          <a:xfrm rot="10800000">
            <a:off x="4902246" y="408268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Arrow: Curved Up 62">
            <a:extLst>
              <a:ext uri="{FF2B5EF4-FFF2-40B4-BE49-F238E27FC236}">
                <a16:creationId xmlns:a16="http://schemas.microsoft.com/office/drawing/2014/main" id="{36EA8B18-172F-3FBE-C78C-55DBEB16DF2F}"/>
              </a:ext>
            </a:extLst>
          </p:cNvPr>
          <p:cNvSpPr/>
          <p:nvPr/>
        </p:nvSpPr>
        <p:spPr>
          <a:xfrm>
            <a:off x="8419088" y="6473186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Arrow: Curved Up 63">
            <a:extLst>
              <a:ext uri="{FF2B5EF4-FFF2-40B4-BE49-F238E27FC236}">
                <a16:creationId xmlns:a16="http://schemas.microsoft.com/office/drawing/2014/main" id="{AE95CE36-9011-750F-EE29-69E8B61C5135}"/>
              </a:ext>
            </a:extLst>
          </p:cNvPr>
          <p:cNvSpPr/>
          <p:nvPr/>
        </p:nvSpPr>
        <p:spPr>
          <a:xfrm rot="10800000">
            <a:off x="8402309" y="4950254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3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EE1-2.1 </a:t>
            </a:r>
            <a:r>
              <a:rPr lang="en-US" dirty="0"/>
              <a:t>Transformer &amp; </a:t>
            </a:r>
            <a:r>
              <a:rPr lang="en-US" dirty="0" err="1"/>
              <a:t>luma</a:t>
            </a:r>
            <a:r>
              <a:rPr lang="en-US" dirty="0"/>
              <a:t>-chroma balance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DC204-8A87-40BD-A896-7CC157FE5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411" y="1346286"/>
            <a:ext cx="8990999" cy="45059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6E2530-C927-42E4-8ED4-C1CBB2F4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127" y="5403456"/>
            <a:ext cx="6733553" cy="12799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275"/>
            <a:ext cx="2628925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275"/>
            <a:ext cx="2321148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8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and 15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575098"/>
            <a:ext cx="730190" cy="4008471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4C70F3C-917B-4920-9DB2-6C99EBC96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001300"/>
              </p:ext>
            </p:extLst>
          </p:nvPr>
        </p:nvGraphicFramePr>
        <p:xfrm>
          <a:off x="158843" y="2096561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EE1-2.1-1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468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390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EE1-2.1-4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465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18905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E161BFB-0510-4ADE-847A-770B564EB6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550622"/>
              </p:ext>
            </p:extLst>
          </p:nvPr>
        </p:nvGraphicFramePr>
        <p:xfrm>
          <a:off x="314877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NNVC-9.1(HOP4)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7A76AEA-E5F3-4D74-90F0-C3E6CB7B1F32}"/>
              </a:ext>
            </a:extLst>
          </p:cNvPr>
          <p:cNvSpPr txBox="1"/>
          <p:nvPr/>
        </p:nvSpPr>
        <p:spPr>
          <a:xfrm>
            <a:off x="94805" y="3105845"/>
            <a:ext cx="300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Test1 (</a:t>
            </a:r>
            <a:r>
              <a:rPr lang="en-US" sz="1600" dirty="0"/>
              <a:t>transformers</a:t>
            </a:r>
            <a:r>
              <a:rPr lang="en-US" dirty="0"/>
              <a:t> in all BBBs) </a:t>
            </a:r>
            <a:endParaRPr lang="en-DE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40E9A74-8BA4-45AE-9A93-7DD3076F99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518617"/>
              </p:ext>
            </p:extLst>
          </p:nvPr>
        </p:nvGraphicFramePr>
        <p:xfrm>
          <a:off x="287085" y="3434801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NNVC-9.1(HOP4)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52F2895-23F6-41B1-A5F7-50E81C1E2342}"/>
              </a:ext>
            </a:extLst>
          </p:cNvPr>
          <p:cNvSpPr txBox="1"/>
          <p:nvPr/>
        </p:nvSpPr>
        <p:spPr>
          <a:xfrm>
            <a:off x="103781" y="4548213"/>
            <a:ext cx="290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Test4 (</a:t>
            </a:r>
            <a:r>
              <a:rPr lang="en-US" sz="1600" dirty="0"/>
              <a:t>transformers</a:t>
            </a:r>
            <a:r>
              <a:rPr lang="en-US" dirty="0"/>
              <a:t> in 2 BBBs) </a:t>
            </a:r>
            <a:endParaRPr lang="en-DE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6FE8FC-2BC8-4C64-8FBD-F61EEEB90B10}"/>
              </a:ext>
            </a:extLst>
          </p:cNvPr>
          <p:cNvSpPr/>
          <p:nvPr/>
        </p:nvSpPr>
        <p:spPr>
          <a:xfrm>
            <a:off x="490704" y="6447894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JVET-AI0176</a:t>
            </a:r>
            <a:endParaRPr lang="en-DE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AC268E-EDB0-4B77-B313-E0CF19CAC388}"/>
              </a:ext>
            </a:extLst>
          </p:cNvPr>
          <p:cNvSpPr txBox="1"/>
          <p:nvPr/>
        </p:nvSpPr>
        <p:spPr>
          <a:xfrm>
            <a:off x="2442456" y="6078562"/>
            <a:ext cx="22480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LDB results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MS-SSIM reported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cross-check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456434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EE1-2.1 </a:t>
            </a:r>
            <a:r>
              <a:rPr lang="en-US" dirty="0"/>
              <a:t>Transformer &amp; </a:t>
            </a:r>
            <a:r>
              <a:rPr lang="en-US" dirty="0" err="1"/>
              <a:t>luma</a:t>
            </a:r>
            <a:r>
              <a:rPr lang="en-US" dirty="0"/>
              <a:t>-chroma balance</a:t>
            </a:r>
            <a:endParaRPr lang="en-DE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B06EC3-85A1-40BE-9313-8FC90F6BA46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22" y="1917111"/>
            <a:ext cx="5942965" cy="1168400"/>
          </a:xfrm>
          <a:prstGeom prst="rect">
            <a:avLst/>
          </a:prstGeom>
          <a:noFill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A113CD5-EB13-4828-AF43-9C7A118C1A7B}"/>
              </a:ext>
            </a:extLst>
          </p:cNvPr>
          <p:cNvSpPr/>
          <p:nvPr/>
        </p:nvSpPr>
        <p:spPr>
          <a:xfrm>
            <a:off x="2748119" y="3085511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Attention block</a:t>
            </a:r>
            <a:endParaRPr lang="en-DE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C70F51-DFBD-4413-BBEC-36F00AAFEB5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78" y="3541123"/>
            <a:ext cx="4565650" cy="1425575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283C804-F975-4F84-811A-01A32058E5F7}"/>
              </a:ext>
            </a:extLst>
          </p:cNvPr>
          <p:cNvSpPr/>
          <p:nvPr/>
        </p:nvSpPr>
        <p:spPr>
          <a:xfrm>
            <a:off x="2286795" y="5052978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Feed forward network</a:t>
            </a:r>
            <a:endParaRPr lang="en-DE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9201106-41FA-4AEB-9517-B2CF2E44DD6B}"/>
              </a:ext>
            </a:extLst>
          </p:cNvPr>
          <p:cNvSpPr/>
          <p:nvPr/>
        </p:nvSpPr>
        <p:spPr>
          <a:xfrm>
            <a:off x="8055524" y="1917111"/>
            <a:ext cx="1221104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CA" dirty="0" err="1">
                <a:ea typeface="DengXian" panose="02010600030101010101" pitchFamily="2" charset="-122"/>
              </a:rPr>
              <a:t>LayerNorm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CC94550-DBE6-44C7-B63A-8AABE420B7D7}"/>
                  </a:ext>
                </a:extLst>
              </p:cNvPr>
              <p:cNvSpPr/>
              <p:nvPr/>
            </p:nvSpPr>
            <p:spPr>
              <a:xfrm>
                <a:off x="7428411" y="2134305"/>
                <a:ext cx="6096000" cy="12899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CA" i="1"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−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𝐸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[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]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𝑉𝑎𝑟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</m:t>
                            </m:r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𝜀</m:t>
                            </m:r>
                          </m:e>
                        </m:rad>
                      </m:den>
                    </m:f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∗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𝛾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+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𝛽</m:t>
                    </m:r>
                  </m:oMath>
                </a14:m>
                <a:r>
                  <a:rPr lang="en-CA" dirty="0">
                    <a:effectLst/>
                    <a:ea typeface="DengXian" panose="02010600030101010101" pitchFamily="2" charset="-122"/>
                  </a:rPr>
                  <a:t>       (1)</a:t>
                </a:r>
                <a:endParaRPr lang="en-DE" dirty="0">
                  <a:effectLst/>
                </a:endParaRPr>
              </a:p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−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𝐸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[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]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𝑉𝑎𝑟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</m:t>
                            </m:r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𝜀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effectLst/>
                    <a:ea typeface="DengXian" panose="02010600030101010101" pitchFamily="2" charset="-122"/>
                  </a:rPr>
                  <a:t>                      (2)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CC94550-DBE6-44C7-B63A-8AABE420B7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11" y="2134305"/>
                <a:ext cx="6096000" cy="12899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2900C9A-BEB2-49CF-8F8C-CE27920013F9}"/>
                  </a:ext>
                </a:extLst>
              </p:cNvPr>
              <p:cNvSpPr/>
              <p:nvPr/>
            </p:nvSpPr>
            <p:spPr>
              <a:xfrm>
                <a:off x="11056282" y="2540608"/>
                <a:ext cx="9453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i="1" smtClean="0">
                        <a:latin typeface="Cambria Math" panose="02040503050406030204" pitchFamily="18" charset="0"/>
                      </a:rPr>
                      <m:t>𝜀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1e-6</a:t>
                </a:r>
                <a:endParaRPr lang="en-DE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2900C9A-BEB2-49CF-8F8C-CE27920013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6282" y="2540608"/>
                <a:ext cx="945387" cy="369332"/>
              </a:xfrm>
              <a:prstGeom prst="rect">
                <a:avLst/>
              </a:prstGeom>
              <a:blipFill>
                <a:blip r:embed="rId5"/>
                <a:stretch>
                  <a:fillRect t="-11667" r="-4516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BD263376-EFF9-41B4-9606-974AE887BE0A}"/>
              </a:ext>
            </a:extLst>
          </p:cNvPr>
          <p:cNvSpPr/>
          <p:nvPr/>
        </p:nvSpPr>
        <p:spPr>
          <a:xfrm>
            <a:off x="8055524" y="3541123"/>
            <a:ext cx="720069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US" dirty="0">
                <a:ea typeface="DengXian" panose="02010600030101010101" pitchFamily="2" charset="-122"/>
              </a:rPr>
              <a:t>Norm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1A2CD23-0215-420F-A21A-7F7A2E799258}"/>
                  </a:ext>
                </a:extLst>
              </p:cNvPr>
              <p:cNvSpPr/>
              <p:nvPr/>
            </p:nvSpPr>
            <p:spPr>
              <a:xfrm>
                <a:off x="7597329" y="3933282"/>
                <a:ext cx="2710165" cy="559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:r>
                  <a:rPr lang="en-DE" dirty="0">
                    <a:ea typeface="DengXian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</m:num>
                      <m:den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𝑀𝐴𝑋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(</m:t>
                        </m:r>
                        <m:sSub>
                          <m:sSubPr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sSub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</m:e>
                          <m:sub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2</m:t>
                            </m:r>
                          </m:sub>
                        </m:sSub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,   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𝜀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)</m:t>
                        </m:r>
                      </m:den>
                    </m:f>
                  </m:oMath>
                </a14:m>
                <a:r>
                  <a:rPr lang="en-CA" dirty="0">
                    <a:effectLst/>
                    <a:ea typeface="DengXian" panose="02010600030101010101" pitchFamily="2" charset="-122"/>
                  </a:rPr>
                  <a:t>     (3)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1A2CD23-0215-420F-A21A-7F7A2E7992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329" y="3933282"/>
                <a:ext cx="2710165" cy="559640"/>
              </a:xfrm>
              <a:prstGeom prst="rect">
                <a:avLst/>
              </a:prstGeom>
              <a:blipFill>
                <a:blip r:embed="rId6"/>
                <a:stretch>
                  <a:fillRect r="-1348" b="-5435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>
            <a:extLst>
              <a:ext uri="{FF2B5EF4-FFF2-40B4-BE49-F238E27FC236}">
                <a16:creationId xmlns:a16="http://schemas.microsoft.com/office/drawing/2014/main" id="{D64D737B-B90F-4AEC-8E0E-80F42AB14381}"/>
              </a:ext>
            </a:extLst>
          </p:cNvPr>
          <p:cNvSpPr/>
          <p:nvPr/>
        </p:nvSpPr>
        <p:spPr>
          <a:xfrm>
            <a:off x="8055524" y="4637061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Softmax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96FB7EC-F11E-4B06-B5D8-A6728D0E4652}"/>
                  </a:ext>
                </a:extLst>
              </p:cNvPr>
              <p:cNvSpPr/>
              <p:nvPr/>
            </p:nvSpPr>
            <p:spPr>
              <a:xfrm>
                <a:off x="7428411" y="5052978"/>
                <a:ext cx="3415743" cy="6331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DE" i="1"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𝑆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(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)</m:t>
                        </m:r>
                      </m:e>
                      <m:sub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𝑖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sSupPr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𝑒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</m:num>
                      <m:den>
                        <m:nary>
                          <m:naryPr>
                            <m:chr m:val="∑"/>
                            <m:limLoc m:val="undOvr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naryPr>
                          <m:sub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1</m:t>
                            </m:r>
                          </m:sub>
                          <m:sup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𝐾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𝑒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en-DE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CA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𝑖</m:t>
                                    </m:r>
                                  </m:sub>
                                </m:sSub>
                              </m:sup>
                            </m:sSup>
                          </m:e>
                        </m:nary>
                      </m:den>
                    </m:f>
                  </m:oMath>
                </a14:m>
                <a:r>
                  <a:rPr lang="en-US" dirty="0">
                    <a:effectLst/>
                    <a:ea typeface="DengXian" panose="02010600030101010101" pitchFamily="2" charset="-122"/>
                  </a:rPr>
                  <a:t>                      (4)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96FB7EC-F11E-4B06-B5D8-A6728D0E46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11" y="5052978"/>
                <a:ext cx="3415743" cy="633187"/>
              </a:xfrm>
              <a:prstGeom prst="rect">
                <a:avLst/>
              </a:prstGeom>
              <a:blipFill>
                <a:blip r:embed="rId7"/>
                <a:stretch>
                  <a:fillRect r="-714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>
            <a:extLst>
              <a:ext uri="{FF2B5EF4-FFF2-40B4-BE49-F238E27FC236}">
                <a16:creationId xmlns:a16="http://schemas.microsoft.com/office/drawing/2014/main" id="{7AB262A3-771F-468F-897A-7ACEDB9792E7}"/>
              </a:ext>
            </a:extLst>
          </p:cNvPr>
          <p:cNvSpPr/>
          <p:nvPr/>
        </p:nvSpPr>
        <p:spPr>
          <a:xfrm>
            <a:off x="7559683" y="5683771"/>
            <a:ext cx="3623043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CA" dirty="0">
                <a:ea typeface="DengXian" panose="02010600030101010101" pitchFamily="2" charset="-122"/>
              </a:rPr>
              <a:t>Computing division and quantization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301220A-D648-4245-A580-AB76455E14FF}"/>
                  </a:ext>
                </a:extLst>
              </p:cNvPr>
              <p:cNvSpPr/>
              <p:nvPr/>
            </p:nvSpPr>
            <p:spPr>
              <a:xfrm>
                <a:off x="7619556" y="6121626"/>
                <a:ext cx="1491242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DE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⌊"/>
                          <m:endChr m:val="⌋"/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≪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301220A-D648-4245-A580-AB76455E14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9556" y="6121626"/>
                <a:ext cx="1491242" cy="70859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95121F9-0BB4-43D0-B0B5-6B44CD9BEC71}"/>
                  </a:ext>
                </a:extLst>
              </p:cNvPr>
              <p:cNvSpPr/>
              <p:nvPr/>
            </p:nvSpPr>
            <p:spPr>
              <a:xfrm>
                <a:off x="9461878" y="6075930"/>
                <a:ext cx="2255489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DE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⌊"/>
                          <m:endChr m:val="⌋"/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"/>
                                  <m:ctrlPr>
                                    <a:rPr lang="en-DE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≪(</m:t>
                                  </m:r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95121F9-0BB4-43D0-B0B5-6B44CD9BE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1878" y="6075930"/>
                <a:ext cx="2255489" cy="70859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>
            <a:extLst>
              <a:ext uri="{FF2B5EF4-FFF2-40B4-BE49-F238E27FC236}">
                <a16:creationId xmlns:a16="http://schemas.microsoft.com/office/drawing/2014/main" id="{93ACD50C-4B48-407D-BCF9-F23B196307D7}"/>
              </a:ext>
            </a:extLst>
          </p:cNvPr>
          <p:cNvSpPr/>
          <p:nvPr/>
        </p:nvSpPr>
        <p:spPr>
          <a:xfrm>
            <a:off x="380440" y="6130398"/>
            <a:ext cx="68880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i="1" dirty="0">
                <a:latin typeface="Times New Roman" panose="02020603050405020304" pitchFamily="18" charset="0"/>
                <a:ea typeface="DengXian" panose="02010600030101010101" pitchFamily="2" charset="-122"/>
              </a:rPr>
              <a:t>The Newton’s method is deterministic for square-root approximation…</a:t>
            </a:r>
            <a:endParaRPr lang="en-DE" i="1" dirty="0"/>
          </a:p>
        </p:txBody>
      </p:sp>
    </p:spTree>
    <p:extLst>
      <p:ext uri="{BB962C8B-B14F-4D97-AF65-F5344CB8AC3E}">
        <p14:creationId xmlns:p14="http://schemas.microsoft.com/office/powerpoint/2010/main" val="1012966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NNSR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1087714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EE1-4.1.1 Encoder strategy for adaptive resolution (RPR filter for re-sampling) </a:t>
            </a:r>
            <a:endParaRPr lang="en-DE" dirty="0"/>
          </a:p>
          <a:p>
            <a:pPr hangingPunct="0"/>
            <a:r>
              <a:rPr lang="en-US" dirty="0"/>
              <a:t>EE1-4.1.2 same as EE1-4.1.1 but with NNSR filter (simpler than one in NNVC-9.1)</a:t>
            </a:r>
            <a:endParaRPr lang="en-DE" dirty="0"/>
          </a:p>
          <a:p>
            <a:pPr hangingPunct="0"/>
            <a:r>
              <a:rPr lang="en-US" dirty="0"/>
              <a:t>EE1-4.2 NNSR but simpler than one in NNVC-9.1.</a:t>
            </a:r>
            <a:endParaRPr lang="en-DE" dirty="0"/>
          </a:p>
          <a:p>
            <a:endParaRPr lang="en-US" dirty="0"/>
          </a:p>
          <a:p>
            <a:r>
              <a:rPr lang="en-US" dirty="0"/>
              <a:t>BD-rate gain measured based on MS-SSIM for adaptive resolution coding is </a:t>
            </a:r>
            <a:r>
              <a:rPr 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2…2.2% higher </a:t>
            </a:r>
            <a:r>
              <a:rPr lang="en-US" dirty="0"/>
              <a:t>compared to PSNR gain</a:t>
            </a:r>
          </a:p>
          <a:p>
            <a:pPr algn="ctr"/>
            <a:r>
              <a:rPr lang="en-US" dirty="0"/>
              <a:t>(both for RPR and NN-based filters) </a:t>
            </a:r>
            <a:endParaRPr lang="en-D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F3CEBA-9D1F-4651-8391-F00CCF29A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581886"/>
              </p:ext>
            </p:extLst>
          </p:nvPr>
        </p:nvGraphicFramePr>
        <p:xfrm>
          <a:off x="190499" y="1690688"/>
          <a:ext cx="11811001" cy="2065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8595">
                  <a:extLst>
                    <a:ext uri="{9D8B030D-6E8A-4147-A177-3AD203B41FA5}">
                      <a16:colId xmlns:a16="http://schemas.microsoft.com/office/drawing/2014/main" val="3938418210"/>
                    </a:ext>
                  </a:extLst>
                </a:gridCol>
                <a:gridCol w="812904">
                  <a:extLst>
                    <a:ext uri="{9D8B030D-6E8A-4147-A177-3AD203B41FA5}">
                      <a16:colId xmlns:a16="http://schemas.microsoft.com/office/drawing/2014/main" val="2523135837"/>
                    </a:ext>
                  </a:extLst>
                </a:gridCol>
                <a:gridCol w="669449">
                  <a:extLst>
                    <a:ext uri="{9D8B030D-6E8A-4147-A177-3AD203B41FA5}">
                      <a16:colId xmlns:a16="http://schemas.microsoft.com/office/drawing/2014/main" val="3377069354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2381006990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391770561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409259450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3926182386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1956566115"/>
                    </a:ext>
                  </a:extLst>
                </a:gridCol>
                <a:gridCol w="510057">
                  <a:extLst>
                    <a:ext uri="{9D8B030D-6E8A-4147-A177-3AD203B41FA5}">
                      <a16:colId xmlns:a16="http://schemas.microsoft.com/office/drawing/2014/main" val="3256581874"/>
                    </a:ext>
                  </a:extLst>
                </a:gridCol>
                <a:gridCol w="494117">
                  <a:extLst>
                    <a:ext uri="{9D8B030D-6E8A-4147-A177-3AD203B41FA5}">
                      <a16:colId xmlns:a16="http://schemas.microsoft.com/office/drawing/2014/main" val="2054231914"/>
                    </a:ext>
                  </a:extLst>
                </a:gridCol>
                <a:gridCol w="541935">
                  <a:extLst>
                    <a:ext uri="{9D8B030D-6E8A-4147-A177-3AD203B41FA5}">
                      <a16:colId xmlns:a16="http://schemas.microsoft.com/office/drawing/2014/main" val="349377188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8127697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3696246731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2480007258"/>
                    </a:ext>
                  </a:extLst>
                </a:gridCol>
                <a:gridCol w="446300">
                  <a:extLst>
                    <a:ext uri="{9D8B030D-6E8A-4147-A177-3AD203B41FA5}">
                      <a16:colId xmlns:a16="http://schemas.microsoft.com/office/drawing/2014/main" val="906189008"/>
                    </a:ext>
                  </a:extLst>
                </a:gridCol>
                <a:gridCol w="1402656">
                  <a:extLst>
                    <a:ext uri="{9D8B030D-6E8A-4147-A177-3AD203B41FA5}">
                      <a16:colId xmlns:a16="http://schemas.microsoft.com/office/drawing/2014/main" val="21864221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Test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All 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kMAC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/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pxl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Param (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Mprm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929172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26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698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 NNSR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.79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0.08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4705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NNVC-9.1-NNSR(*)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.79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0.08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4690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EE1-4.1.1 (RPR)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942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EE1-4.1.2 (NNSR)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29.5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6817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JVET-AI0093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731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2625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NNSR in NNVC9</a:t>
            </a:r>
            <a:endParaRPr lang="en-DE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32B36FF-7804-4170-8AD4-F4A6E38C53B0}"/>
              </a:ext>
            </a:extLst>
          </p:cNvPr>
          <p:cNvGrpSpPr/>
          <p:nvPr/>
        </p:nvGrpSpPr>
        <p:grpSpPr>
          <a:xfrm>
            <a:off x="4208651" y="1617789"/>
            <a:ext cx="7668609" cy="4682427"/>
            <a:chOff x="4208650" y="1617789"/>
            <a:chExt cx="6983601" cy="4682427"/>
          </a:xfrm>
        </p:grpSpPr>
        <p:pic>
          <p:nvPicPr>
            <p:cNvPr id="4" name="图片 30">
              <a:extLst>
                <a:ext uri="{FF2B5EF4-FFF2-40B4-BE49-F238E27FC236}">
                  <a16:creationId xmlns:a16="http://schemas.microsoft.com/office/drawing/2014/main" id="{8C24B8CA-606D-4AE7-AC16-BF6FC53CF78E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8650" y="1617789"/>
              <a:ext cx="6983601" cy="46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1EF852B-5B16-4EC1-8B29-E18B7A01322C}"/>
                </a:ext>
              </a:extLst>
            </p:cNvPr>
            <p:cNvSpPr/>
            <p:nvPr/>
          </p:nvSpPr>
          <p:spPr>
            <a:xfrm>
              <a:off x="6665976" y="1874520"/>
              <a:ext cx="667512" cy="4663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RPR up-sampling</a:t>
              </a:r>
              <a:endParaRPr lang="en-DE" sz="10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996568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A0C68AD-147F-4BA0-A6DC-A33112087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26" y="3774985"/>
            <a:ext cx="4006889" cy="2717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02A323-D7A8-4D13-800C-E84B3A83A129}"/>
              </a:ext>
            </a:extLst>
          </p:cNvPr>
          <p:cNvSpPr txBox="1"/>
          <p:nvPr/>
        </p:nvSpPr>
        <p:spPr>
          <a:xfrm>
            <a:off x="628838" y="3355450"/>
            <a:ext cx="2203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Non-monotone curve</a:t>
            </a:r>
            <a:endParaRPr lang="en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6426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AF4DA-499D-4175-9138-F2AB4A456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201400" cy="1325563"/>
          </a:xfrm>
        </p:spPr>
        <p:txBody>
          <a:bodyPr/>
          <a:lstStyle/>
          <a:p>
            <a:r>
              <a:rPr lang="en-US" dirty="0"/>
              <a:t>EE1-4.1.1  Multi-scale adaptive resolution coding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86153C-1874-4425-8628-DE781B2C1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1" y="2016784"/>
            <a:ext cx="4996542" cy="40698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DCC601F-8DBC-4F95-9458-BF7707814AEC}"/>
                  </a:ext>
                </a:extLst>
              </p:cNvPr>
              <p:cNvSpPr/>
              <p:nvPr/>
            </p:nvSpPr>
            <p:spPr>
              <a:xfrm>
                <a:off x="240487" y="1553557"/>
                <a:ext cx="6217963" cy="1785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For RA,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𝑈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𝑉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2.0. </a:t>
                </a:r>
                <a:endParaRPr lang="en-DE" sz="1100" dirty="0">
                  <a:effectLst/>
                  <a:latin typeface="Times New Roman" panose="02020603050405020304" pitchFamily="18" charset="0"/>
                  <a:ea typeface="DengXian" panose="02010600030101010101" pitchFamily="2" charset="-122"/>
                </a:endParaRPr>
              </a:p>
              <a:p>
                <a:pPr marL="228600" marR="0" algn="just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For AI,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𝑈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𝑉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2.0.</a:t>
                </a:r>
                <a:endParaRPr lang="en-DE" sz="1100" dirty="0">
                  <a:effectLst/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  <a:p>
                <a:pPr marL="342900" marR="0" lvl="0" indent="-34290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else</a:t>
                </a:r>
                <a:endParaRPr lang="en-DE" sz="1100" dirty="0">
                  <a:effectLst/>
                  <a:latin typeface="Times New Roman" panose="02020603050405020304" pitchFamily="18" charset="0"/>
                  <a:ea typeface="DengXian" panose="02010600030101010101" pitchFamily="2" charset="-122"/>
                </a:endParaRPr>
              </a:p>
              <a:p>
                <a:pPr marL="742950" marR="0" lvl="1" indent="-28575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&gt;(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𝑏𝑎𝑠𝑒𝑃𝑆𝑁𝑅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)−</m:t>
                    </m:r>
                    <m:d>
                      <m:d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DE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bPr>
                          <m:e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𝑄𝑃</m:t>
                            </m:r>
                          </m:e>
                          <m:sub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</m:t>
                        </m:r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𝐵𝑎𝑠𝑒𝑄𝑃</m:t>
                        </m:r>
                      </m:e>
                    </m:d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∗0.5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2.0.</a:t>
                </a:r>
                <a:endParaRPr lang="en-DE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742950" marR="0" lvl="1" indent="-28575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else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&gt;(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𝑏𝑎𝑠𝑒𝑃𝑆𝑁𝑅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−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𝑜𝑓𝑓𝑠𝑒𝑡𝑃𝑆𝑁𝑅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)−</m:t>
                    </m:r>
                    <m:d>
                      <m:d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DE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bPr>
                          <m:e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𝑄𝑃</m:t>
                            </m:r>
                          </m:e>
                          <m:sub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</m:t>
                        </m:r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𝐵𝑎𝑠𝑒𝑄𝑃</m:t>
                        </m:r>
                      </m:e>
                    </m:d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∗0.5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1.5.</a:t>
                </a:r>
                <a:endParaRPr lang="en-DE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742950" marR="0" lvl="1" indent="-28575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else, </a:t>
                </a: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scaling ratio is set equal to 1.0.</a:t>
                </a:r>
                <a:endParaRPr lang="en-DE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r>
                  <a:rPr lang="en-CA" sz="1100" i="1" dirty="0" err="1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basePSNR</a:t>
                </a: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is set equal to 47 and 44 for RA and AI, respectively. </a:t>
                </a:r>
                <a14:m>
                  <m:oMath xmlns:m="http://schemas.openxmlformats.org/officeDocument/2006/math"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𝑏𝑎𝑠𝑒𝑄𝑃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is set equal to 32. </a:t>
                </a:r>
                <a14:m>
                  <m:oMath xmlns:m="http://schemas.openxmlformats.org/officeDocument/2006/math"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𝑂𝑓𝑓𝑠𝑒𝑡𝑃𝑆𝑁𝑅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is set equal to 2 and 3 for RA and AI, respectively</a:t>
                </a:r>
                <a:endParaRPr lang="en-DE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DCC601F-8DBC-4F95-9458-BF7707814A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87" y="1553557"/>
                <a:ext cx="6217963" cy="1785104"/>
              </a:xfrm>
              <a:prstGeom prst="rect">
                <a:avLst/>
              </a:prstGeom>
              <a:blipFill>
                <a:blip r:embed="rId3"/>
                <a:stretch>
                  <a:fillRect b="-1365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BC5CC23A-60CE-4D10-9E43-2F1DF3C6D75F}"/>
              </a:ext>
            </a:extLst>
          </p:cNvPr>
          <p:cNvSpPr txBox="1"/>
          <p:nvPr/>
        </p:nvSpPr>
        <p:spPr>
          <a:xfrm>
            <a:off x="7186793" y="1472499"/>
            <a:ext cx="1757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Encoder strategy</a:t>
            </a:r>
            <a:endParaRPr lang="en-DE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10DFF3-B049-4E30-AF8D-B137291C9404}"/>
              </a:ext>
            </a:extLst>
          </p:cNvPr>
          <p:cNvSpPr txBox="1"/>
          <p:nvPr/>
        </p:nvSpPr>
        <p:spPr>
          <a:xfrm>
            <a:off x="628838" y="3355450"/>
            <a:ext cx="1753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Monotone curve</a:t>
            </a:r>
            <a:endParaRPr lang="en-DE" dirty="0">
              <a:solidFill>
                <a:srgbClr val="00B05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8C81F2-9CBE-4075-9A32-E737729CF7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26" y="3813845"/>
            <a:ext cx="4006888" cy="284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23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(2/3)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EE1-2: HOP in-loop filter </a:t>
            </a:r>
            <a:endParaRPr lang="en-DE" dirty="0"/>
          </a:p>
          <a:p>
            <a:pPr lvl="1"/>
            <a:r>
              <a:rPr lang="en-US" dirty="0"/>
              <a:t>EE1-2.1: On the detailed analysis of integer Transformer ILF with </a:t>
            </a:r>
            <a:r>
              <a:rPr lang="en-US" dirty="0" err="1"/>
              <a:t>luma</a:t>
            </a:r>
            <a:r>
              <a:rPr lang="en-US" dirty="0"/>
              <a:t>-chroma component balancing and complexity trade-off</a:t>
            </a:r>
          </a:p>
          <a:p>
            <a:pPr lvl="2"/>
            <a:r>
              <a:rPr lang="en-US" dirty="0">
                <a:hlinkClick r:id="rId2"/>
              </a:rPr>
              <a:t>JVET-AI0176 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EE1(</a:t>
            </a:r>
            <a:r>
              <a:rPr lang="en-US" dirty="0" err="1"/>
              <a:t>AhG</a:t>
            </a:r>
            <a:r>
              <a:rPr lang="en-US" dirty="0"/>
              <a:t> 11): On the complexity adjustment of HOP4</a:t>
            </a:r>
          </a:p>
          <a:p>
            <a:pPr lvl="2"/>
            <a:r>
              <a:rPr lang="en-US" dirty="0">
                <a:hlinkClick r:id="rId4"/>
              </a:rPr>
              <a:t>JVET-AI0172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Qualcomm)</a:t>
            </a:r>
            <a:r>
              <a:rPr lang="en-US" dirty="0"/>
              <a:t>, </a:t>
            </a:r>
            <a:r>
              <a:rPr lang="en-US" dirty="0">
                <a:hlinkClick r:id="rId5"/>
              </a:rPr>
              <a:t> (Interdigital)</a:t>
            </a:r>
            <a:r>
              <a:rPr lang="en-US" dirty="0"/>
              <a:t>,  (</a:t>
            </a:r>
            <a:r>
              <a:rPr lang="en-US" dirty="0" err="1"/>
              <a:t>Bytedance</a:t>
            </a:r>
            <a:r>
              <a:rPr lang="en-US" dirty="0"/>
              <a:t>)</a:t>
            </a:r>
          </a:p>
          <a:p>
            <a:r>
              <a:rPr lang="en-US" dirty="0"/>
              <a:t> </a:t>
            </a:r>
            <a:r>
              <a:rPr lang="en-US" strike="sngStrike" dirty="0"/>
              <a:t>EE1-3: NN-inter prediction</a:t>
            </a:r>
          </a:p>
        </p:txBody>
      </p:sp>
    </p:spTree>
    <p:extLst>
      <p:ext uri="{BB962C8B-B14F-4D97-AF65-F5344CB8AC3E}">
        <p14:creationId xmlns:p14="http://schemas.microsoft.com/office/powerpoint/2010/main" val="2032621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EE1-4.1.2  Multiple scaling ratios coding NNSR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560460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EE1-4.1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10" name="图片 5">
            <a:extLst>
              <a:ext uri="{FF2B5EF4-FFF2-40B4-BE49-F238E27FC236}">
                <a16:creationId xmlns:a16="http://schemas.microsoft.com/office/drawing/2014/main" id="{21BD364B-70CA-48AB-93CB-903BEC7E79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90687"/>
            <a:ext cx="7081354" cy="4802187"/>
          </a:xfrm>
          <a:prstGeom prst="rect">
            <a:avLst/>
          </a:prstGeom>
          <a:noFill/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4BD0778-EBD2-4032-A782-58AD63F95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551208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E7FA25-193D-4D5C-BBCD-7CC697F66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079594"/>
              </p:ext>
            </p:extLst>
          </p:nvPr>
        </p:nvGraphicFramePr>
        <p:xfrm>
          <a:off x="332295" y="3504968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26F7974-1EC5-49AF-BDA7-EA4AE1C9C4E2}"/>
              </a:ext>
            </a:extLst>
          </p:cNvPr>
          <p:cNvSpPr txBox="1"/>
          <p:nvPr/>
        </p:nvSpPr>
        <p:spPr>
          <a:xfrm>
            <a:off x="610741" y="4504917"/>
            <a:ext cx="2134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with NN-based  filter</a:t>
            </a:r>
            <a:endParaRPr lang="en-D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988558-1655-45A8-B225-D2002495AAFD}"/>
              </a:ext>
            </a:extLst>
          </p:cNvPr>
          <p:cNvSpPr txBox="1"/>
          <p:nvPr/>
        </p:nvSpPr>
        <p:spPr>
          <a:xfrm>
            <a:off x="608343" y="2821128"/>
            <a:ext cx="20234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Adaptive resolution</a:t>
            </a:r>
          </a:p>
          <a:p>
            <a:pPr algn="ctr"/>
            <a:r>
              <a:rPr lang="en-US" dirty="0"/>
              <a:t>with RPR filter</a:t>
            </a:r>
            <a:endParaRPr lang="en-DE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281542-F145-4092-B466-E734304476DA}"/>
              </a:ext>
            </a:extLst>
          </p:cNvPr>
          <p:cNvSpPr/>
          <p:nvPr/>
        </p:nvSpPr>
        <p:spPr>
          <a:xfrm>
            <a:off x="542690" y="6123543"/>
            <a:ext cx="2775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Cross-check (</a:t>
            </a:r>
            <a:r>
              <a:rPr lang="en-US" dirty="0" err="1">
                <a:latin typeface="Arial" panose="020B0604020202020204" pitchFamily="34" charset="0"/>
                <a:hlinkClick r:id="rId3"/>
              </a:rPr>
              <a:t>Bytedance</a:t>
            </a:r>
            <a:r>
              <a:rPr lang="en-US" dirty="0">
                <a:latin typeface="Arial" panose="020B0604020202020204" pitchFamily="34" charset="0"/>
                <a:hlinkClick r:id="rId3"/>
              </a:rPr>
              <a:t>)</a:t>
            </a:r>
          </a:p>
          <a:p>
            <a:pPr algn="ctr"/>
            <a:r>
              <a:rPr lang="en-US" dirty="0">
                <a:hlinkClick r:id="rId4"/>
              </a:rPr>
              <a:t>JVET-AI0264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0590990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EE1-4.2  Low complexity super-resolution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708432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EE1-4.2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16F8047-54E0-4CD4-A9D3-A31A0A1CCD9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321354" y="1548596"/>
            <a:ext cx="8123555" cy="4337368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DEF13F-7E34-414E-B830-6673E5FAE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3647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288D03E-2D3C-4D86-8767-65A66ADBF5EE}"/>
              </a:ext>
            </a:extLst>
          </p:cNvPr>
          <p:cNvSpPr txBox="1"/>
          <p:nvPr/>
        </p:nvSpPr>
        <p:spPr>
          <a:xfrm>
            <a:off x="552751" y="4218122"/>
            <a:ext cx="2134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Adaptive resolution </a:t>
            </a:r>
          </a:p>
          <a:p>
            <a:r>
              <a:rPr lang="en-US" dirty="0"/>
              <a:t>with NN-based  filter</a:t>
            </a:r>
            <a:endParaRPr lang="en-D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6C9DA9-AA9D-48BE-9B4F-9B0669ED9D7F}"/>
              </a:ext>
            </a:extLst>
          </p:cNvPr>
          <p:cNvSpPr/>
          <p:nvPr/>
        </p:nvSpPr>
        <p:spPr>
          <a:xfrm>
            <a:off x="882528" y="6123543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Cross-check (vivo)</a:t>
            </a:r>
          </a:p>
          <a:p>
            <a:pPr algn="ctr"/>
            <a:r>
              <a:rPr lang="en-US" dirty="0">
                <a:hlinkClick r:id="rId4"/>
              </a:rPr>
              <a:t>JVET-AI0258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5281083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NN-Intra</a:t>
            </a:r>
            <a:endParaRPr lang="en-D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7DFA3AB-59ED-45D2-A0A2-D50E51E67B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36460"/>
              </p:ext>
            </p:extLst>
          </p:nvPr>
        </p:nvGraphicFramePr>
        <p:xfrm>
          <a:off x="160021" y="1454468"/>
          <a:ext cx="11650979" cy="1293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7359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0198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586740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899160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5532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1722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573294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715149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715149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311108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34112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NNVC9.1-LCnnIntra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4.8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53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05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33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0" u="none" strike="noStrike" kern="1200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13383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EE1-5.1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JVET-AI0130</a:t>
                      </a:r>
                      <a:endParaRPr lang="en-US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EE1-5.1-LCnnIntra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4.8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53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05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33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JVET-AI0130</a:t>
                      </a:r>
                      <a:endParaRPr lang="en-US" sz="1200" b="0" u="none" strike="noStrike" kern="1200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482F23C-0242-4CF4-9AC2-933A5F73F61B}"/>
              </a:ext>
            </a:extLst>
          </p:cNvPr>
          <p:cNvSpPr/>
          <p:nvPr/>
        </p:nvSpPr>
        <p:spPr>
          <a:xfrm>
            <a:off x="681788" y="5197187"/>
            <a:ext cx="10002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Cross-check </a:t>
            </a:r>
            <a:r>
              <a:rPr lang="en-US" i="1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(not yet uploaded) </a:t>
            </a:r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of the training of EE1-5.1 : Nokia (Maria Santamaria Gomez).</a:t>
            </a:r>
            <a:endParaRPr lang="en-DE" dirty="0"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Cross-check </a:t>
            </a:r>
            <a:r>
              <a:rPr lang="en-US" i="1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(not yet uploaded) </a:t>
            </a:r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of the inference of EE1-5.1 : </a:t>
            </a:r>
            <a:r>
              <a:rPr lang="en-US" dirty="0" err="1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Bytedance</a:t>
            </a:r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 (Yue Li).</a:t>
            </a:r>
            <a:endParaRPr lang="en-DE" dirty="0"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7026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EE1-5.1  Combination of the neural network-based intra prediction mode and ISP 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77816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NNIntra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7.9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1.5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LC NNIntra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78F78ED-41B2-48E1-B419-6231DB2026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404999" y="1619716"/>
            <a:ext cx="6248400" cy="34480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2C4FA1-8D9F-4D23-9661-EEB1D4C538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116879"/>
                  </p:ext>
                </p:extLst>
              </p:nvPr>
            </p:nvGraphicFramePr>
            <p:xfrm>
              <a:off x="4800600" y="5067766"/>
              <a:ext cx="7132637" cy="16764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43940">
                      <a:extLst>
                        <a:ext uri="{9D8B030D-6E8A-4147-A177-3AD203B41FA5}">
                          <a16:colId xmlns:a16="http://schemas.microsoft.com/office/drawing/2014/main" val="1349312657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3339586203"/>
                        </a:ext>
                      </a:extLst>
                    </a:gridCol>
                    <a:gridCol w="3726497">
                      <a:extLst>
                        <a:ext uri="{9D8B030D-6E8A-4147-A177-3AD203B41FA5}">
                          <a16:colId xmlns:a16="http://schemas.microsoft.com/office/drawing/2014/main" val="3587800962"/>
                        </a:ext>
                      </a:extLst>
                    </a:gridCol>
                  </a:tblGrid>
                  <a:tr h="116071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architecture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description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66105372"/>
                      </a:ext>
                    </a:extLst>
                  </a:tr>
                  <a:tr h="232142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hidden layers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16x16, 3.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six NNs, 2.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0977646"/>
                      </a:ext>
                    </a:extLst>
                  </a:tr>
                  <a:tr h="441861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neurons per hidden layer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four NNs, 1216.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63815835"/>
                      </a:ext>
                    </a:extLst>
                  </a:tr>
                  <a:tr h="116071">
                    <a:tc rowSpan="4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Percentage of non-zero weights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hidden layers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95106682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CA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repIdx</m:t>
                              </m:r>
                            </m:oMath>
                          </a14:m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10%. For the other six NNs, 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08979623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the predicted block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0232377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DE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DE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100%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518415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2C4FA1-8D9F-4D23-9661-EEB1D4C538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116879"/>
                  </p:ext>
                </p:extLst>
              </p:nvPr>
            </p:nvGraphicFramePr>
            <p:xfrm>
              <a:off x="4800600" y="5067766"/>
              <a:ext cx="7132637" cy="16764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43940">
                      <a:extLst>
                        <a:ext uri="{9D8B030D-6E8A-4147-A177-3AD203B41FA5}">
                          <a16:colId xmlns:a16="http://schemas.microsoft.com/office/drawing/2014/main" val="1349312657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3339586203"/>
                        </a:ext>
                      </a:extLst>
                    </a:gridCol>
                    <a:gridCol w="3726497">
                      <a:extLst>
                        <a:ext uri="{9D8B030D-6E8A-4147-A177-3AD203B41FA5}">
                          <a16:colId xmlns:a16="http://schemas.microsoft.com/office/drawing/2014/main" val="3587800962"/>
                        </a:ext>
                      </a:extLst>
                    </a:gridCol>
                  </a:tblGrid>
                  <a:tr h="167640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architecture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description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66105372"/>
                      </a:ext>
                    </a:extLst>
                  </a:tr>
                  <a:tr h="33528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hidden layers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16x16, 3.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six NNs, 2.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0977646"/>
                      </a:ext>
                    </a:extLst>
                  </a:tr>
                  <a:tr h="50292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neurons per hidden layer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four NNs, 1216.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63815835"/>
                      </a:ext>
                    </a:extLst>
                  </a:tr>
                  <a:tr h="167640">
                    <a:tc rowSpan="4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Percentage of non-zero weights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hidden layers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95106682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330" t="-714286" r="-158247" b="-246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10%. For the other six NNs, 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08979623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the predicted block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0232377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330" t="-910714" r="-158247" b="-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100%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51841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E719FCD7-D477-46F6-BA97-D749AE79AFE9}"/>
              </a:ext>
            </a:extLst>
          </p:cNvPr>
          <p:cNvSpPr/>
          <p:nvPr/>
        </p:nvSpPr>
        <p:spPr>
          <a:xfrm>
            <a:off x="3723761" y="1690688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JVET-AI0130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89D40C-6942-4B63-B361-D6DB995C6287}"/>
              </a:ext>
            </a:extLst>
          </p:cNvPr>
          <p:cNvSpPr txBox="1"/>
          <p:nvPr/>
        </p:nvSpPr>
        <p:spPr>
          <a:xfrm>
            <a:off x="258762" y="2316713"/>
            <a:ext cx="44046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Only application rules are changed</a:t>
            </a:r>
          </a:p>
          <a:p>
            <a:pPr algn="ctr"/>
            <a:r>
              <a:rPr lang="en-US" sz="1200" i="1" dirty="0">
                <a:latin typeface="Cambria" panose="02040503050406030204" pitchFamily="18" charset="0"/>
                <a:ea typeface="Cambria" panose="02040503050406030204" pitchFamily="18" charset="0"/>
              </a:rPr>
              <a:t>for the c</a:t>
            </a:r>
            <a:r>
              <a:rPr lang="en-CA" sz="1200" i="1" dirty="0" err="1">
                <a:latin typeface="Cambria" panose="02040503050406030204" pitchFamily="18" charset="0"/>
                <a:ea typeface="Cambria" panose="02040503050406030204" pitchFamily="18" charset="0"/>
              </a:rPr>
              <a:t>ombination</a:t>
            </a:r>
            <a:r>
              <a:rPr lang="en-CA" sz="1200" i="1" dirty="0">
                <a:latin typeface="Cambria" panose="02040503050406030204" pitchFamily="18" charset="0"/>
                <a:ea typeface="Cambria" panose="02040503050406030204" pitchFamily="18" charset="0"/>
              </a:rPr>
              <a:t> of the NN-based intra prediction mode and ISP:</a:t>
            </a: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can only be split into 4 equal-sized sub-partitions for both prediction and {transform coding, entropy coding of quantized transform coefficients}. For instance, a 8x8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predicted via the NN-based intra prediction mode cannot be split vertically into 2 4x8 sub-partitions for prediction and 4 2x8 sub-partitions for {transform coding, entropy coding of quantized transform coefficients}.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A sub-partition of 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cannot have a dimension strictly smaller than 4. For instance, a 4x16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predicted via the NN-based intra prediction mode cannot be split vertically via ISP into 4 1x16 sub-partitions.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At least one of the two dimensions of 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must be equal to 4.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must belong to a CU in separate tree.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DF94D25-E085-4C05-8A1A-71853A546E05}"/>
                  </a:ext>
                </a:extLst>
              </p:cNvPr>
              <p:cNvSpPr/>
              <p:nvPr/>
            </p:nvSpPr>
            <p:spPr>
              <a:xfrm>
                <a:off x="327342" y="5813829"/>
                <a:ext cx="4404678" cy="840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Loss-function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400">
                          <a:latin typeface="Cambria Math" panose="02040503050406030204" pitchFamily="18" charset="0"/>
                        </a:rPr>
                        <m:t>ℒ</m:t>
                      </m:r>
                      <m:d>
                        <m:dPr>
                          <m:ctrlPr>
                            <a:rPr lang="en-DE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; </m:t>
                          </m:r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  <m:r>
                        <a:rPr lang="en-DE" sz="1400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DE" sz="1400" b="0" i="0">
                          <a:latin typeface="Cambria Math" panose="02040503050406030204" pitchFamily="18" charset="0"/>
                        </a:rPr>
                        <m:t>SATD</m:t>
                      </m:r>
                      <m:d>
                        <m:dPr>
                          <m:ctrlPr>
                            <a:rPr lang="en-DE" sz="1400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d>
                            <m:d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sz="1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; </m:t>
                              </m:r>
                              <m:sSub>
                                <m:sSubPr>
                                  <m:ctrlP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DE" sz="1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DE" sz="1400" b="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DE" sz="1400" b="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DE" sz="1400" b="0" i="0">
                          <a:latin typeface="Cambria Math" panose="02040503050406030204" pitchFamily="18" charset="0"/>
                        </a:rPr>
                        <m:t>SAD</m:t>
                      </m:r>
                      <m:d>
                        <m:dPr>
                          <m:ctrlPr>
                            <a:rPr lang="en-DE" sz="1400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d>
                            <m:d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sz="1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; </m:t>
                              </m:r>
                              <m:sSub>
                                <m:sSubPr>
                                  <m:ctrlP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DE" sz="1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DE" sz="1400" b="0" i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DE" sz="1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DF94D25-E085-4C05-8A1A-71853A546E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342" y="5813829"/>
                <a:ext cx="4404678" cy="840679"/>
              </a:xfrm>
              <a:prstGeom prst="rect">
                <a:avLst/>
              </a:prstGeom>
              <a:blipFill>
                <a:blip r:embed="rId5"/>
                <a:stretch>
                  <a:fillRect l="-416" t="-1449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4142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(3/3)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EE1-4: Super resolution</a:t>
            </a:r>
            <a:endParaRPr lang="en-DE" dirty="0"/>
          </a:p>
          <a:p>
            <a:pPr lvl="1"/>
            <a:r>
              <a:rPr lang="en-US" dirty="0"/>
              <a:t>EE1-4.1: Multiple scaling ratios coding for NNVC with NNSR</a:t>
            </a:r>
            <a:r>
              <a:rPr lang="en-US" sz="1200" dirty="0"/>
              <a:t> </a:t>
            </a:r>
            <a:endParaRPr lang="en-DE" sz="1200" dirty="0"/>
          </a:p>
          <a:p>
            <a:pPr lvl="2"/>
            <a:r>
              <a:rPr lang="en-US" dirty="0">
                <a:hlinkClick r:id="rId2"/>
              </a:rPr>
              <a:t>JVET-AI0074</a:t>
            </a:r>
            <a:r>
              <a:rPr lang="en-US" dirty="0">
                <a:hlinkClick r:id="rId3"/>
              </a:rPr>
              <a:t>(vivo)</a:t>
            </a:r>
            <a:endParaRPr lang="en-US" dirty="0"/>
          </a:p>
          <a:p>
            <a:pPr lvl="1"/>
            <a:r>
              <a:rPr lang="en-US" dirty="0"/>
              <a:t>EE1-4.2: On simplified super resolution model </a:t>
            </a:r>
            <a:endParaRPr lang="en-DE" dirty="0"/>
          </a:p>
          <a:p>
            <a:pPr lvl="2"/>
            <a:r>
              <a:rPr lang="en-US" dirty="0">
                <a:hlinkClick r:id="rId4"/>
              </a:rPr>
              <a:t>JVET-AI0093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 (</a:t>
            </a:r>
            <a:r>
              <a:rPr lang="en-US" dirty="0" err="1">
                <a:hlinkClick r:id="rId5"/>
              </a:rPr>
              <a:t>Bytedance</a:t>
            </a:r>
            <a:r>
              <a:rPr lang="en-US" dirty="0">
                <a:hlinkClick r:id="rId5"/>
              </a:rPr>
              <a:t>)</a:t>
            </a:r>
            <a:endParaRPr lang="en-US" dirty="0"/>
          </a:p>
          <a:p>
            <a:r>
              <a:rPr lang="en-US" dirty="0"/>
              <a:t>EE1-5. Neural network based Intra coding</a:t>
            </a:r>
            <a:endParaRPr lang="en-DE" dirty="0"/>
          </a:p>
          <a:p>
            <a:pPr lvl="1"/>
            <a:r>
              <a:rPr lang="en-US" dirty="0"/>
              <a:t>EE1-5.1 : combination of the neural network-based intra prediction mode and ISP</a:t>
            </a:r>
          </a:p>
          <a:p>
            <a:pPr lvl="2"/>
            <a:r>
              <a:rPr lang="en-US" dirty="0">
                <a:hlinkClick r:id="rId6"/>
              </a:rPr>
              <a:t>JVET-AI0130</a:t>
            </a:r>
            <a:r>
              <a:rPr lang="en-US" dirty="0"/>
              <a:t> </a:t>
            </a:r>
            <a:r>
              <a:rPr lang="en-US" dirty="0">
                <a:hlinkClick r:id="rId7"/>
              </a:rPr>
              <a:t>(Interdigital)</a:t>
            </a:r>
            <a:endParaRPr lang="en-DE" sz="800" dirty="0"/>
          </a:p>
        </p:txBody>
      </p:sp>
      <p:pic>
        <p:nvPicPr>
          <p:cNvPr id="3073" name="Picture 1">
            <a:extLst>
              <a:ext uri="{FF2B5EF4-FFF2-40B4-BE49-F238E27FC236}">
                <a16:creationId xmlns:a16="http://schemas.microsoft.com/office/drawing/2014/main" id="{BE6AF586-9F0B-DE74-ED04-A5C4F3F68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DefaultOcx">
            <a:extLst>
              <a:ext uri="{FF2B5EF4-FFF2-40B4-BE49-F238E27FC236}">
                <a16:creationId xmlns:a16="http://schemas.microsoft.com/office/drawing/2014/main" id="{41D7DB90-E8A0-3B63-9FE6-FE361C810BA7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274638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599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BD5B-D1DC-4773-88DB-BA8B619D6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NNVC-9 available tools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093432-3BA9-4A81-AE7D-8ADA2C79A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928208"/>
              </p:ext>
            </p:extLst>
          </p:nvPr>
        </p:nvGraphicFramePr>
        <p:xfrm>
          <a:off x="553528" y="1690688"/>
          <a:ext cx="7822720" cy="2804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5680">
                  <a:extLst>
                    <a:ext uri="{9D8B030D-6E8A-4147-A177-3AD203B41FA5}">
                      <a16:colId xmlns:a16="http://schemas.microsoft.com/office/drawing/2014/main" val="3927938650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1382692214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738499500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25033454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total 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746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17.1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51.3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75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LOP2 adaptive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17.8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796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806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477.3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1450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0221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HOP3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466.2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099866"/>
                  </a:ext>
                </a:extLst>
              </a:tr>
              <a:tr h="2475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475.7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1439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261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5.18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294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INTRA (worst case)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7.89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394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1517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80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intra low (worst case)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4.88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291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1333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567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179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LOP2 adaptive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17.8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39901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2E86E55-DC7D-4862-9586-791E973A38A2}"/>
              </a:ext>
            </a:extLst>
          </p:cNvPr>
          <p:cNvSpPr txBox="1"/>
          <p:nvPr/>
        </p:nvSpPr>
        <p:spPr>
          <a:xfrm>
            <a:off x="3795623" y="6418053"/>
            <a:ext cx="2356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Data from Frank Galpin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ED51C-3A28-487D-B032-05D3F07EDC31}"/>
              </a:ext>
            </a:extLst>
          </p:cNvPr>
          <p:cNvSpPr txBox="1"/>
          <p:nvPr/>
        </p:nvSpPr>
        <p:spPr>
          <a:xfrm>
            <a:off x="8271478" y="86742"/>
            <a:ext cx="392011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Information from NNVC SW coordinator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06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/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1BDE07-6ABF-4F32-982C-27DE762057C1}"/>
              </a:ext>
            </a:extLst>
          </p:cNvPr>
          <p:cNvSpPr txBox="1"/>
          <p:nvPr/>
        </p:nvSpPr>
        <p:spPr>
          <a:xfrm>
            <a:off x="10465240" y="39608"/>
            <a:ext cx="164314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For comparison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319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897939"/>
              </p:ext>
            </p:extLst>
          </p:nvPr>
        </p:nvGraphicFramePr>
        <p:xfrm>
          <a:off x="4517041" y="548640"/>
          <a:ext cx="7385150" cy="591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NNVC-9.1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8291%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6863%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5844%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4941%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3691%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5427%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NNVC-9.1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LOP3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4C09C-4455-4760-B8BA-6D2C47295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tools combination performance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718993-6ED2-4813-81B4-EF64B7A93E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914229"/>
              </p:ext>
            </p:extLst>
          </p:nvPr>
        </p:nvGraphicFramePr>
        <p:xfrm>
          <a:off x="420081" y="1765645"/>
          <a:ext cx="11658705" cy="32859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0364">
                  <a:extLst>
                    <a:ext uri="{9D8B030D-6E8A-4147-A177-3AD203B41FA5}">
                      <a16:colId xmlns:a16="http://schemas.microsoft.com/office/drawing/2014/main" val="753420356"/>
                    </a:ext>
                  </a:extLst>
                </a:gridCol>
                <a:gridCol w="948316">
                  <a:extLst>
                    <a:ext uri="{9D8B030D-6E8A-4147-A177-3AD203B41FA5}">
                      <a16:colId xmlns:a16="http://schemas.microsoft.com/office/drawing/2014/main" val="2720183533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98571615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74502021"/>
                    </a:ext>
                  </a:extLst>
                </a:gridCol>
                <a:gridCol w="520644">
                  <a:extLst>
                    <a:ext uri="{9D8B030D-6E8A-4147-A177-3AD203B41FA5}">
                      <a16:colId xmlns:a16="http://schemas.microsoft.com/office/drawing/2014/main" val="2889504463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07956336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6246477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31207118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122123169"/>
                    </a:ext>
                  </a:extLst>
                </a:gridCol>
                <a:gridCol w="520644">
                  <a:extLst>
                    <a:ext uri="{9D8B030D-6E8A-4147-A177-3AD203B41FA5}">
                      <a16:colId xmlns:a16="http://schemas.microsoft.com/office/drawing/2014/main" val="3403810015"/>
                    </a:ext>
                  </a:extLst>
                </a:gridCol>
                <a:gridCol w="892532">
                  <a:extLst>
                    <a:ext uri="{9D8B030D-6E8A-4147-A177-3AD203B41FA5}">
                      <a16:colId xmlns:a16="http://schemas.microsoft.com/office/drawing/2014/main" val="256655198"/>
                    </a:ext>
                  </a:extLst>
                </a:gridCol>
                <a:gridCol w="892532">
                  <a:extLst>
                    <a:ext uri="{9D8B030D-6E8A-4147-A177-3AD203B41FA5}">
                      <a16:colId xmlns:a16="http://schemas.microsoft.com/office/drawing/2014/main" val="1371463500"/>
                    </a:ext>
                  </a:extLst>
                </a:gridCol>
                <a:gridCol w="1166851">
                  <a:extLst>
                    <a:ext uri="{9D8B030D-6E8A-4147-A177-3AD203B41FA5}">
                      <a16:colId xmlns:a16="http://schemas.microsoft.com/office/drawing/2014/main" val="1844324155"/>
                    </a:ext>
                  </a:extLst>
                </a:gridCol>
                <a:gridCol w="1101670">
                  <a:extLst>
                    <a:ext uri="{9D8B030D-6E8A-4147-A177-3AD203B41FA5}">
                      <a16:colId xmlns:a16="http://schemas.microsoft.com/office/drawing/2014/main" val="4040370588"/>
                    </a:ext>
                  </a:extLst>
                </a:gridCol>
              </a:tblGrid>
              <a:tr h="1592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Param (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Mprm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5664372"/>
                  </a:ext>
                </a:extLst>
              </a:tr>
              <a:tr h="413162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164138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8278431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NNVC-9.1(LOP3)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78811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NNVC-8.0(LOP2)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6290629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NNVC-7.1(LOP1)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JVET-AG0014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91492223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HOP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5857031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NNVC-9.1(HOP4)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1446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853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483.6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3.0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949738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NNVC-8.0(HOP3)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1092 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473.8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81900257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VLOP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6497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NNVC-9.1(VLOP)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15.0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0.4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19522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 &amp; adaptive resolution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2793124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RPR(*)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246327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NNSR(*)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7322154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64983CC-01AE-47BA-9BF1-7E3CC49FBB4A}"/>
              </a:ext>
            </a:extLst>
          </p:cNvPr>
          <p:cNvSpPr txBox="1"/>
          <p:nvPr/>
        </p:nvSpPr>
        <p:spPr>
          <a:xfrm>
            <a:off x="603315" y="5571241"/>
            <a:ext cx="6402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BD-rate measured based on PSNR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Based on MS-SSIM gain on NNVC tools is 0.3…0.7% higher</a:t>
            </a: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(*) encoder problem for adaptive resolution coding in NNVC-9.1</a:t>
            </a:r>
            <a:endParaRPr lang="en-DE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17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F99BF-9EAF-4D9F-8665-A6E8A4CA3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779" y="365125"/>
            <a:ext cx="11481847" cy="1325563"/>
          </a:xfrm>
        </p:spPr>
        <p:txBody>
          <a:bodyPr/>
          <a:lstStyle/>
          <a:p>
            <a:r>
              <a:rPr lang="en-US" dirty="0"/>
              <a:t>Complexity performance trade-off of NNVC-tools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5B222F-526B-431B-9FE3-E032B0593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58" y="1813237"/>
            <a:ext cx="5542962" cy="451149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AA547CC-6031-439B-878D-008E3E2A9B8A}"/>
              </a:ext>
            </a:extLst>
          </p:cNvPr>
          <p:cNvCxnSpPr/>
          <p:nvPr/>
        </p:nvCxnSpPr>
        <p:spPr>
          <a:xfrm>
            <a:off x="3497344" y="2912883"/>
            <a:ext cx="0" cy="3280528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FFE4823-2BBB-44B9-80F1-E598C75A02E0}"/>
              </a:ext>
            </a:extLst>
          </p:cNvPr>
          <p:cNvSpPr txBox="1"/>
          <p:nvPr/>
        </p:nvSpPr>
        <p:spPr>
          <a:xfrm>
            <a:off x="2922310" y="6324733"/>
            <a:ext cx="1047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64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endParaRPr lang="en-DE" sz="12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AB201D6-7DDF-4096-9B79-DB474B708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021" y="1730694"/>
            <a:ext cx="6192570" cy="476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8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4681</TotalTime>
  <Words>6569</Words>
  <Application>Microsoft Office PowerPoint</Application>
  <PresentationFormat>Widescreen</PresentationFormat>
  <Paragraphs>2153</Paragraphs>
  <Slides>33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8" baseType="lpstr">
      <vt:lpstr>DengXian</vt:lpstr>
      <vt:lpstr>PMingLiU</vt:lpstr>
      <vt:lpstr>SimSun</vt:lpstr>
      <vt:lpstr>SimSun</vt:lpstr>
      <vt:lpstr>Aptos</vt:lpstr>
      <vt:lpstr>Arial</vt:lpstr>
      <vt:lpstr>Calibri</vt:lpstr>
      <vt:lpstr>Calibri Light</vt:lpstr>
      <vt:lpstr>Cambria</vt:lpstr>
      <vt:lpstr>Cambria Math</vt:lpstr>
      <vt:lpstr>Microsoft Sans Serif</vt:lpstr>
      <vt:lpstr>Symbol</vt:lpstr>
      <vt:lpstr>Times New Roman</vt:lpstr>
      <vt:lpstr>Wingdings</vt:lpstr>
      <vt:lpstr>Office Theme</vt:lpstr>
      <vt:lpstr>JVET-AI2023: Exploration Experiments on Neural Network-based Video Coding (EE1)</vt:lpstr>
      <vt:lpstr>List of EE1 tests (1/3)</vt:lpstr>
      <vt:lpstr>List of EE1 tests (2/3)</vt:lpstr>
      <vt:lpstr>List of EE1 tests (3/3)</vt:lpstr>
      <vt:lpstr>NNVC-9 available tools</vt:lpstr>
      <vt:lpstr>EE1 anchor</vt:lpstr>
      <vt:lpstr>EE1 anchor</vt:lpstr>
      <vt:lpstr>NNVC tools combination performance</vt:lpstr>
      <vt:lpstr>Complexity performance trade-off of NNVC-tools</vt:lpstr>
      <vt:lpstr>Improvements for NNVC-LOP filter</vt:lpstr>
      <vt:lpstr>LOP3 NN-filter</vt:lpstr>
      <vt:lpstr>EE1-1.1 – LOP with trainable DCT</vt:lpstr>
      <vt:lpstr>EE1-1.2.1 – Over-Parameterization</vt:lpstr>
      <vt:lpstr>EE1-1.2.2 –  Partial Convolution</vt:lpstr>
      <vt:lpstr>EE1-1.2.3  – Partial Convolution and Over-Parameterization</vt:lpstr>
      <vt:lpstr>EE1-1.3 – On Low Complexity Operational Point for In-Loop Filtering</vt:lpstr>
      <vt:lpstr>Improvements for NNVC-VLOP filter</vt:lpstr>
      <vt:lpstr>VLOP NN-filter</vt:lpstr>
      <vt:lpstr>EE1-1.4 Content adaptive VLOP</vt:lpstr>
      <vt:lpstr>EE1-1.5 VLOP with LOP architecture</vt:lpstr>
      <vt:lpstr>Improvements for NNVC-HOP filter</vt:lpstr>
      <vt:lpstr>PowerPoint Presentation</vt:lpstr>
      <vt:lpstr>PowerPoint Presentation</vt:lpstr>
      <vt:lpstr>HOP4 architecture - Attention block</vt:lpstr>
      <vt:lpstr>EE1-2.1 Transformer &amp; luma-chroma balance</vt:lpstr>
      <vt:lpstr>EE1-2.1 Transformer &amp; luma-chroma balance</vt:lpstr>
      <vt:lpstr>Improvements for NNSR</vt:lpstr>
      <vt:lpstr>NNSR in NNVC9</vt:lpstr>
      <vt:lpstr>EE1-4.1.1  Multi-scale adaptive resolution coding</vt:lpstr>
      <vt:lpstr>EE1-4.1.2  Multiple scaling ratios coding NNSR</vt:lpstr>
      <vt:lpstr>EE1-4.2  Low complexity super-resolution</vt:lpstr>
      <vt:lpstr>Improvements for NN-Intra</vt:lpstr>
      <vt:lpstr>EE1-5.1  Combination of the neural network-based intra prediction mode and ISP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359</cp:revision>
  <dcterms:created xsi:type="dcterms:W3CDTF">2023-04-21T07:22:16Z</dcterms:created>
  <dcterms:modified xsi:type="dcterms:W3CDTF">2024-07-09T20:20:46Z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