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92" r:id="rId4"/>
    <p:sldId id="258" r:id="rId5"/>
    <p:sldId id="269" r:id="rId6"/>
    <p:sldId id="270" r:id="rId7"/>
    <p:sldId id="272" r:id="rId8"/>
    <p:sldId id="271" r:id="rId9"/>
    <p:sldId id="273" r:id="rId10"/>
    <p:sldId id="293" r:id="rId11"/>
    <p:sldId id="274" r:id="rId12"/>
    <p:sldId id="294" r:id="rId13"/>
    <p:sldId id="275" r:id="rId14"/>
    <p:sldId id="276" r:id="rId15"/>
    <p:sldId id="277" r:id="rId16"/>
    <p:sldId id="29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73" autoAdjust="0"/>
    <p:restoredTop sz="94660"/>
  </p:normalViewPr>
  <p:slideViewPr>
    <p:cSldViewPr snapToGrid="0">
      <p:cViewPr>
        <p:scale>
          <a:sx n="75" d="100"/>
          <a:sy n="75" d="100"/>
        </p:scale>
        <p:origin x="704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C0379-41A0-46A4-9383-816E00107DCF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5A866-A778-4C04-996B-55B38C4485F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3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6AC564-5F9F-C8D2-0C6B-141254D869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B7094BB-ADE0-A2EB-71A7-05EF648987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E06BF38-6D59-C6A9-5B87-0E38C4B91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A948A5-FA9A-6776-80C6-FF54FB47F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F745F1-3974-2EEE-3C2A-FD054ADF0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302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98992F-5A22-E41A-903D-19BD34DEC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71716A6-E6A7-D56D-F0E3-9FF939701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6BF808D-693A-66F3-78DE-275345A8F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189427A-3277-281A-F1B5-90305B5E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7ACD874-BB1E-62D3-4E5A-FF846BED7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6590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C1F007E-FA4B-5D82-8D10-740F660D9B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F8EA494-272D-28B6-CC71-8044A946C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DFD00E-A681-EA55-EF4D-FD783231A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74AA7D1-C88F-75D3-EF10-B18D73569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9E6156-1B7C-DAFA-3D7E-85F781107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63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12B8A9-4676-BF90-D918-133BCBCEA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B476BE-4507-6742-F72B-473FBE7AB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A586615-1C7E-A6CA-C268-F65877868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1536DE7-6A0C-6518-7286-5EA73101A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EEEC510-6487-6627-F56A-4792D3033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12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7F432D-BCFE-6BF0-1E72-6F3564E69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B3072A-677A-03C4-943F-789DEF6E0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8A28AF-6D22-477F-F361-46E165210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EBC25D-0AEA-C15B-7106-93C7E6750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FBEA53-BF54-9F8D-CCE9-013FB1892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255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839F2B-EC72-E505-4A2D-8C4F154F4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2DFA3B-5408-71DA-14E9-7B0A5DDBB1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7D3CD1C-E41F-095F-3498-8A2F6BC8C6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DE80EBA-A165-3648-18CB-D3E7CE36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C62BD01-D424-FF94-8D75-2F9E07C4F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FB2C8E3-76B2-2251-2866-000BC0E48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6361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D8732F-7255-6C22-03A2-2132AD8C1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E5A6785-0A65-BB4B-B5AF-0BAF6861D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C0B6C77-65EA-7F72-391E-49FFAD53B1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B5FF0DF-6EC1-B952-084D-6954FA4B71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A089B4B-1630-8405-423F-5CA1B24E6A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8E39994-B66F-0BB0-5E4E-E1B4A5B73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9AF39F5-D8C4-0AC8-258E-55B10FE93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5D98122-B4BE-9D23-99DE-9FB4B6417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237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7108F9-153D-F3C4-B905-535C885D5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F2DB5BD-E772-87A9-15C6-466BA5ED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BC66572-D66B-84D3-4A5E-569F75D4A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C353D96-FC5E-DEB2-7584-B80A5B78F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841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58597F2-B417-74E1-6D3B-34504EF57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73A2687-0185-E94A-B3D4-25B16B8D7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F5A641-EF03-54EE-F1E1-BE189CBBB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52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A7B7DA-0BB4-5428-D883-28BFAD97A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CEBBD-C492-F97C-C2B2-12220F37C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13486BB-A797-970C-F85A-0BB16996A6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80B6F49-ABB2-F115-61DF-77266CA60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AC1506C-401B-CD6C-3F77-7FB4D61AC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6C0F3D-6306-4CBC-E12E-A443F41ED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3140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53D553-E0B1-FE2A-7E27-0AC0A2760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BAB5ECE-5A02-9F5A-FCD5-AF70B3620E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FB18BB4-70AB-E0EA-92E3-3D0B877DB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3234984-74FB-453E-0CFB-E60EDF9D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5C1BD68-C1C7-B4ED-15D2-118B7BEA2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B5CCD81-863D-2B2B-FC0D-6AF81938B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41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A266ABE-7B0F-103A-EEE3-73D0EA00B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7D96B4-CC56-9AE3-8A53-F6CAFAD9AB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D074201-9668-2ACB-AE5A-92AE542998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7EBDF7-9E9C-7501-9677-6B725E53CE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C2E074E-729D-C12A-EB65-DE43C0E701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F958E3-3CB7-4FB0-AE26-64CAB71D27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7448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371AB7-1C91-B3CF-E2AE-DEF6E52E3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6270" y="1091140"/>
            <a:ext cx="10486606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Report on subjective performance evaluation of the ECM</a:t>
            </a:r>
            <a:br>
              <a:rPr lang="en-US" dirty="0"/>
            </a:br>
            <a:r>
              <a:rPr lang="en-US" dirty="0"/>
              <a:t>JVET-AH0344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D3167BB-222B-2912-4F65-38E2BBC8C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510895"/>
          </a:xfrm>
        </p:spPr>
        <p:txBody>
          <a:bodyPr>
            <a:normAutofit/>
          </a:bodyPr>
          <a:lstStyle/>
          <a:p>
            <a:r>
              <a:rPr lang="de-DE" dirty="0"/>
              <a:t>Mathias Wien (RWTH Aachen University)</a:t>
            </a:r>
            <a:br>
              <a:rPr lang="de-DE" dirty="0"/>
            </a:br>
            <a:r>
              <a:rPr lang="de-DE" dirty="0"/>
              <a:t>Vittorio Baroncini (</a:t>
            </a:r>
            <a:r>
              <a:rPr lang="de-DE" dirty="0" err="1"/>
              <a:t>VABTech</a:t>
            </a:r>
            <a:r>
              <a:rPr lang="de-DE"/>
              <a:t>)</a:t>
            </a:r>
            <a:br>
              <a:rPr lang="de-DE"/>
            </a:br>
            <a:r>
              <a:rPr lang="de-DE"/>
              <a:t>Giacomo </a:t>
            </a:r>
            <a:r>
              <a:rPr lang="de-DE" dirty="0" err="1"/>
              <a:t>Baroncini</a:t>
            </a:r>
            <a:r>
              <a:rPr lang="de-DE" dirty="0"/>
              <a:t> (</a:t>
            </a:r>
            <a:r>
              <a:rPr lang="de-DE" dirty="0" err="1"/>
              <a:t>GBTech</a:t>
            </a:r>
            <a:r>
              <a:rPr lang="de-DE" dirty="0"/>
              <a:t>)</a:t>
            </a:r>
          </a:p>
          <a:p>
            <a:endParaRPr lang="de-DE" dirty="0"/>
          </a:p>
          <a:p>
            <a:r>
              <a:rPr lang="de-DE" dirty="0"/>
              <a:t>15th AG 5 Meeting, 34th JVET Meeting, </a:t>
            </a:r>
          </a:p>
          <a:p>
            <a:r>
              <a:rPr lang="de-DE" dirty="0"/>
              <a:t>April 17-24th, 2024, Rennes, FR</a:t>
            </a:r>
          </a:p>
        </p:txBody>
      </p:sp>
    </p:spTree>
    <p:extLst>
      <p:ext uri="{BB962C8B-B14F-4D97-AF65-F5344CB8AC3E}">
        <p14:creationId xmlns:p14="http://schemas.microsoft.com/office/powerpoint/2010/main" val="259289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569E78-AF64-2352-5F5A-DE4D7DE1A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JVET-AB0270 / JVET-AH0344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803127-5F41-6AAF-FE6E-9C47C8596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DB05A970-3F51-C12C-FB87-AB88C943C141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32" y="1802151"/>
            <a:ext cx="6084335" cy="41639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8AAE93A-6AE1-79E0-85C2-FE017C7340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67" y="1500374"/>
            <a:ext cx="6072142" cy="4767485"/>
          </a:xfrm>
          <a:prstGeom prst="rect">
            <a:avLst/>
          </a:prstGeom>
        </p:spPr>
      </p:pic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36F4B2F0-B1EF-F54F-A34F-686D90429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A307BC0-A70D-77C4-9DDB-270FD4DF1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300B72-872E-8E82-4CB2-1C58FC67F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8327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3FC6-A8E8-1343-2BB3-518B95B2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7FBD2D-9D1A-C1D5-A1DA-BBCEBE7D1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Beatriz</a:t>
            </a:r>
          </a:p>
          <a:p>
            <a:r>
              <a:rPr lang="en-US" dirty="0"/>
              <a:t>Assessment of VTM, </a:t>
            </a:r>
            <a:br>
              <a:rPr lang="en-US" dirty="0"/>
            </a:br>
            <a:r>
              <a:rPr lang="en-US" dirty="0"/>
              <a:t>ECM and ECM-</a:t>
            </a:r>
            <a:r>
              <a:rPr lang="en-US" dirty="0" err="1"/>
              <a:t>nTM</a:t>
            </a:r>
            <a:endParaRPr lang="en-US" dirty="0"/>
          </a:p>
          <a:p>
            <a:endParaRPr lang="en-US" dirty="0"/>
          </a:p>
          <a:p>
            <a:r>
              <a:rPr lang="en-US" sz="2400" dirty="0"/>
              <a:t>Indicative BD-rate savings from</a:t>
            </a:r>
            <a:br>
              <a:rPr lang="en-US" sz="2400" dirty="0"/>
            </a:br>
            <a:r>
              <a:rPr lang="en-US" sz="2400" dirty="0"/>
              <a:t> MOS (partially overlapping CIs)</a:t>
            </a:r>
          </a:p>
          <a:p>
            <a:pPr lvl="1"/>
            <a:r>
              <a:rPr lang="en-US" sz="2000" dirty="0"/>
              <a:t>ECM	-21.5%</a:t>
            </a:r>
          </a:p>
          <a:p>
            <a:pPr lvl="1"/>
            <a:r>
              <a:rPr lang="en-US" sz="2000" dirty="0"/>
              <a:t>ECM-</a:t>
            </a:r>
            <a:r>
              <a:rPr lang="en-US" sz="2000" dirty="0" err="1"/>
              <a:t>nTM</a:t>
            </a:r>
            <a:r>
              <a:rPr lang="en-US" sz="2000" dirty="0"/>
              <a:t>	-16.6%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372814F-8893-DEA1-680D-F9F1D1B8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282" y="1279464"/>
            <a:ext cx="6072142" cy="476138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C31511-181B-473B-E673-629242D7D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15B88BD-23BA-D1F1-505F-3E5CF0F21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6A390685-E09D-4912-4B3E-7E4316617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0561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569E78-AF64-2352-5F5A-DE4D7DE1A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JVET-AB0270 / JVET-AH0344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803127-5F41-6AAF-FE6E-9C47C8596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4BF3E97-5C26-F093-18D7-F739C8CAD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397" y="1690688"/>
            <a:ext cx="6072142" cy="4761389"/>
          </a:xfrm>
          <a:prstGeom prst="rect">
            <a:avLst/>
          </a:prstGeom>
        </p:spPr>
      </p:pic>
      <p:pic>
        <p:nvPicPr>
          <p:cNvPr id="7" name="Inhaltsplatzhalter 7">
            <a:extLst>
              <a:ext uri="{FF2B5EF4-FFF2-40B4-BE49-F238E27FC236}">
                <a16:creationId xmlns:a16="http://schemas.microsoft.com/office/drawing/2014/main" id="{8C50F45F-2991-8213-F828-AE87BA6EAA84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84" y="2249127"/>
            <a:ext cx="5325360" cy="3644510"/>
          </a:xfrm>
          <a:prstGeom prst="rect">
            <a:avLst/>
          </a:prstGeom>
        </p:spPr>
      </p:pic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6A153629-19A7-735B-30F9-AD9176D5D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A48720EA-FD92-45ED-3061-955324E65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A991E3D2-3AEF-15E2-7C18-2C64AAE43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6523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3FC6-A8E8-1343-2BB3-518B95B2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7FBD2D-9D1A-C1D5-A1DA-BBCEBE7D1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DOTA2s360</a:t>
            </a:r>
          </a:p>
          <a:p>
            <a:r>
              <a:rPr lang="en-US" dirty="0"/>
              <a:t>Assessment of VTM and ECM</a:t>
            </a:r>
          </a:p>
          <a:p>
            <a:endParaRPr lang="en-US" dirty="0"/>
          </a:p>
          <a:p>
            <a:r>
              <a:rPr lang="en-US" sz="2400" dirty="0"/>
              <a:t>Indicative BD-rate savings from</a:t>
            </a:r>
            <a:br>
              <a:rPr lang="en-US" sz="2400" dirty="0"/>
            </a:br>
            <a:r>
              <a:rPr lang="en-US" sz="2400" dirty="0"/>
              <a:t> MOS (overlapping CIs)</a:t>
            </a:r>
          </a:p>
          <a:p>
            <a:pPr lvl="1"/>
            <a:r>
              <a:rPr lang="en-US" sz="2000" dirty="0"/>
              <a:t>ECM	1.9%</a:t>
            </a:r>
          </a:p>
          <a:p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71DCF84-9866-6F40-1199-1F1AD1431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679" y="1282770"/>
            <a:ext cx="6072142" cy="4761389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7F96C8-7CD6-750C-0542-69BDBE2C1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2CBC72-225F-D3B0-43D1-4F2439BBA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0899CC2C-D365-52D7-2D4A-E748878A4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280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3FC6-A8E8-1343-2BB3-518B95B2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7FBD2D-9D1A-C1D5-A1DA-BBCEBE7D1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GTAVs090</a:t>
            </a:r>
          </a:p>
          <a:p>
            <a:r>
              <a:rPr lang="en-US" dirty="0"/>
              <a:t>Assessment of VTM and ECM</a:t>
            </a:r>
          </a:p>
          <a:p>
            <a:endParaRPr lang="en-US" dirty="0"/>
          </a:p>
          <a:p>
            <a:r>
              <a:rPr lang="en-US" sz="2400" dirty="0"/>
              <a:t>Indicative BD-rate savings from</a:t>
            </a:r>
            <a:br>
              <a:rPr lang="en-US" sz="2400" dirty="0"/>
            </a:br>
            <a:r>
              <a:rPr lang="en-US" sz="2400" dirty="0"/>
              <a:t> MOS (partially overlapping CIs)</a:t>
            </a:r>
          </a:p>
          <a:p>
            <a:pPr lvl="1"/>
            <a:r>
              <a:rPr lang="en-US" sz="2000" dirty="0"/>
              <a:t>ECM:	-18.2%</a:t>
            </a:r>
          </a:p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08D118B-404D-521C-0628-98890C7EB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680" y="1278074"/>
            <a:ext cx="6072142" cy="4761389"/>
          </a:xfrm>
          <a:prstGeom prst="rect">
            <a:avLst/>
          </a:prstGeom>
        </p:spPr>
      </p:pic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59A3141-AA6B-21D3-6639-1619210BF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4C6886F-B625-B427-5FF8-A979D2453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71373FA-8FE0-BDE5-1291-C2DEB131F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3581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D23159-F8E2-D4A6-E8CE-F022E78DC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56EE4A-AE1E-96A0-67A2-2AC02EAA7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Presentation of preliminary results!</a:t>
            </a:r>
          </a:p>
          <a:p>
            <a:r>
              <a:rPr lang="en-US" dirty="0"/>
              <a:t>Improved performance for ECM clearly demonstrated </a:t>
            </a:r>
          </a:p>
          <a:p>
            <a:pPr lvl="1"/>
            <a:r>
              <a:rPr lang="en-US" dirty="0"/>
              <a:t>Gains appear to be similar to PSNR gains, </a:t>
            </a:r>
            <a:br>
              <a:rPr lang="en-US" dirty="0"/>
            </a:br>
            <a:r>
              <a:rPr lang="en-US" dirty="0"/>
              <a:t>might be due to evolutionary approach</a:t>
            </a:r>
          </a:p>
          <a:p>
            <a:pPr lvl="1"/>
            <a:r>
              <a:rPr lang="en-US" dirty="0"/>
              <a:t>Performance impact of template matching tools variable, partially significant: further study suggested</a:t>
            </a:r>
          </a:p>
          <a:p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92744A9-1C0D-A70E-9B47-6EF74E50E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DF0B53-4889-D4DC-9D1A-17423E53A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33A810D-6731-707E-2F57-1CE654F07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3880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0425B-A49A-7F7A-A104-F267CB95D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7F6E89-CA93-4542-54B8-AC16CF6D3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ECM and VTM </a:t>
            </a:r>
            <a:r>
              <a:rPr lang="de-DE" dirty="0" err="1"/>
              <a:t>encoding</a:t>
            </a:r>
            <a:r>
              <a:rPr lang="de-DE" dirty="0"/>
              <a:t> and </a:t>
            </a:r>
            <a:r>
              <a:rPr lang="de-DE" dirty="0" err="1"/>
              <a:t>crosscheck</a:t>
            </a:r>
            <a:r>
              <a:rPr lang="de-DE" dirty="0"/>
              <a:t>!</a:t>
            </a:r>
          </a:p>
          <a:p>
            <a:pPr lvl="1"/>
            <a:r>
              <a:rPr lang="de-DE" dirty="0"/>
              <a:t>Alibaba, Bytedance, Ericsson, Google, HHI, Huawei, </a:t>
            </a:r>
            <a:r>
              <a:rPr lang="de-DE" dirty="0" err="1"/>
              <a:t>InterDigital</a:t>
            </a:r>
            <a:r>
              <a:rPr lang="de-DE" dirty="0"/>
              <a:t>, Kwai, </a:t>
            </a:r>
            <a:r>
              <a:rPr lang="de-DE" dirty="0" err="1"/>
              <a:t>MediaTek</a:t>
            </a:r>
            <a:r>
              <a:rPr lang="de-DE" dirty="0"/>
              <a:t>, </a:t>
            </a:r>
            <a:r>
              <a:rPr lang="de-DE" dirty="0" err="1"/>
              <a:t>Oppo</a:t>
            </a:r>
            <a:r>
              <a:rPr lang="de-DE"/>
              <a:t>, Qualcomm, Vivo</a:t>
            </a:r>
            <a:endParaRPr lang="de-DE" dirty="0"/>
          </a:p>
          <a:p>
            <a:r>
              <a:rPr lang="en-US" dirty="0"/>
              <a:t>Thanks for providing the equipment at meeting site!</a:t>
            </a:r>
          </a:p>
          <a:p>
            <a:pPr lvl="1"/>
            <a:r>
              <a:rPr lang="en-US" dirty="0" err="1"/>
              <a:t>Couvent</a:t>
            </a:r>
            <a:r>
              <a:rPr lang="en-US" dirty="0"/>
              <a:t> des Jacobins for the four 65” displays</a:t>
            </a:r>
          </a:p>
          <a:p>
            <a:pPr lvl="1"/>
            <a:r>
              <a:rPr lang="en-US" dirty="0"/>
              <a:t>HHI for PCs</a:t>
            </a:r>
          </a:p>
          <a:p>
            <a:pPr lvl="1"/>
            <a:r>
              <a:rPr lang="en-US" dirty="0" err="1"/>
              <a:t>VABTech</a:t>
            </a:r>
            <a:r>
              <a:rPr lang="en-US" dirty="0"/>
              <a:t> for bringing a backup PC</a:t>
            </a:r>
          </a:p>
          <a:p>
            <a:r>
              <a:rPr lang="en-US" dirty="0"/>
              <a:t>Thanks to Christian Lehmann and Fabrice Urban for help with site setup</a:t>
            </a:r>
          </a:p>
          <a:p>
            <a:r>
              <a:rPr lang="en-US" dirty="0"/>
              <a:t>Thanks to Vittorio and Giacomo Baroncini for the laboratory tests in Rome</a:t>
            </a:r>
          </a:p>
          <a:p>
            <a:r>
              <a:rPr lang="en-US" dirty="0"/>
              <a:t>Thanks to the 24 volunteers in Rennes</a:t>
            </a:r>
          </a:p>
          <a:p>
            <a:pPr lvl="1"/>
            <a:endParaRPr lang="en-US" dirty="0"/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D42E8C7-1782-A2FD-4FE6-F733B71B4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9DF079-548C-A392-BE25-30FDA125A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84F6595-DF95-E4C0-48C4-06C1CC78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851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FF2E7D-6EF6-7A21-B00E-F2F63DFDC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data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5C3411E-B42F-A1A1-5E1D-7D35F3E689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152681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Comparison points:</a:t>
            </a:r>
          </a:p>
          <a:p>
            <a:pPr lvl="1"/>
            <a:r>
              <a:rPr lang="en-US" dirty="0"/>
              <a:t>VTM-11ecm-12 as anchor</a:t>
            </a:r>
          </a:p>
          <a:p>
            <a:pPr lvl="1"/>
            <a:r>
              <a:rPr lang="en-US" dirty="0"/>
              <a:t>ECM 12.0</a:t>
            </a:r>
          </a:p>
          <a:p>
            <a:pPr lvl="1"/>
            <a:r>
              <a:rPr lang="en-US" dirty="0"/>
              <a:t>ECM-</a:t>
            </a:r>
            <a:r>
              <a:rPr lang="en-US" dirty="0" err="1"/>
              <a:t>nTM</a:t>
            </a:r>
            <a:r>
              <a:rPr lang="en-US" dirty="0"/>
              <a:t> (git hash 6da105bb)</a:t>
            </a:r>
            <a:br>
              <a:rPr lang="en-US" dirty="0"/>
            </a:br>
            <a:r>
              <a:rPr lang="en-US" dirty="0"/>
              <a:t>Configuration using </a:t>
            </a:r>
            <a:r>
              <a:rPr lang="en-US" b="1" dirty="0"/>
              <a:t>n</a:t>
            </a:r>
            <a:r>
              <a:rPr lang="en-US" dirty="0"/>
              <a:t>o </a:t>
            </a:r>
            <a:r>
              <a:rPr lang="en-US" b="1" dirty="0"/>
              <a:t>T</a:t>
            </a:r>
            <a:r>
              <a:rPr lang="en-US" dirty="0"/>
              <a:t>emplate </a:t>
            </a:r>
            <a:r>
              <a:rPr lang="en-US" b="1" dirty="0"/>
              <a:t>M</a:t>
            </a:r>
            <a:r>
              <a:rPr lang="en-US" dirty="0"/>
              <a:t>atching tools</a:t>
            </a:r>
          </a:p>
          <a:p>
            <a:r>
              <a:rPr lang="en-US" dirty="0"/>
              <a:t>3 UHD sequences (RA </a:t>
            </a:r>
            <a:r>
              <a:rPr lang="en-US" dirty="0" err="1"/>
              <a:t>cfg</a:t>
            </a:r>
            <a:r>
              <a:rPr lang="en-US" dirty="0"/>
              <a:t>), 3 HD sequences (LDB </a:t>
            </a:r>
            <a:r>
              <a:rPr lang="en-US" dirty="0" err="1"/>
              <a:t>cfg</a:t>
            </a:r>
            <a:r>
              <a:rPr lang="en-US" dirty="0"/>
              <a:t>)</a:t>
            </a:r>
          </a:p>
          <a:p>
            <a:r>
              <a:rPr lang="de-DE" dirty="0"/>
              <a:t>Rate </a:t>
            </a:r>
            <a:r>
              <a:rPr lang="de-DE" dirty="0" err="1"/>
              <a:t>matching</a:t>
            </a:r>
            <a:r>
              <a:rPr lang="de-DE" dirty="0"/>
              <a:t>: </a:t>
            </a:r>
            <a:br>
              <a:rPr lang="de-DE" dirty="0"/>
            </a:br>
            <a:r>
              <a:rPr lang="de-DE" dirty="0"/>
              <a:t>ECM rate ≤ VTM rate (</a:t>
            </a:r>
            <a:r>
              <a:rPr lang="de-DE" dirty="0" err="1"/>
              <a:t>dev</a:t>
            </a:r>
            <a:r>
              <a:rPr lang="de-DE" dirty="0"/>
              <a:t>. </a:t>
            </a:r>
            <a:r>
              <a:rPr lang="de-DE" dirty="0" err="1"/>
              <a:t>max</a:t>
            </a:r>
            <a:r>
              <a:rPr lang="de-DE" dirty="0"/>
              <a:t> 2%)</a:t>
            </a:r>
            <a:br>
              <a:rPr lang="en-US" dirty="0"/>
            </a:br>
            <a:r>
              <a:rPr lang="de-DE" dirty="0"/>
              <a:t>ECM rate ≤ ECM-</a:t>
            </a:r>
            <a:r>
              <a:rPr lang="de-DE" dirty="0" err="1"/>
              <a:t>nTM</a:t>
            </a:r>
            <a:r>
              <a:rPr lang="de-DE" dirty="0"/>
              <a:t> rate (</a:t>
            </a:r>
            <a:r>
              <a:rPr lang="de-DE" dirty="0" err="1"/>
              <a:t>dev</a:t>
            </a:r>
            <a:r>
              <a:rPr lang="de-DE" dirty="0"/>
              <a:t>. </a:t>
            </a:r>
            <a:r>
              <a:rPr lang="de-DE" dirty="0" err="1"/>
              <a:t>max</a:t>
            </a:r>
            <a:r>
              <a:rPr lang="de-DE" dirty="0"/>
              <a:t> 2%)</a:t>
            </a:r>
            <a:endParaRPr lang="en-US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5586353-28F5-A48D-CD19-C0DABD48D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659564"/>
              </p:ext>
            </p:extLst>
          </p:nvPr>
        </p:nvGraphicFramePr>
        <p:xfrm>
          <a:off x="7140591" y="1825625"/>
          <a:ext cx="4845708" cy="4143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4781">
                  <a:extLst>
                    <a:ext uri="{9D8B030D-6E8A-4147-A177-3AD203B41FA5}">
                      <a16:colId xmlns:a16="http://schemas.microsoft.com/office/drawing/2014/main" val="1687809252"/>
                    </a:ext>
                  </a:extLst>
                </a:gridCol>
                <a:gridCol w="1996603">
                  <a:extLst>
                    <a:ext uri="{9D8B030D-6E8A-4147-A177-3AD203B41FA5}">
                      <a16:colId xmlns:a16="http://schemas.microsoft.com/office/drawing/2014/main" val="1716387343"/>
                    </a:ext>
                  </a:extLst>
                </a:gridCol>
                <a:gridCol w="589206">
                  <a:extLst>
                    <a:ext uri="{9D8B030D-6E8A-4147-A177-3AD203B41FA5}">
                      <a16:colId xmlns:a16="http://schemas.microsoft.com/office/drawing/2014/main" val="3344384741"/>
                    </a:ext>
                  </a:extLst>
                </a:gridCol>
                <a:gridCol w="326396">
                  <a:extLst>
                    <a:ext uri="{9D8B030D-6E8A-4147-A177-3AD203B41FA5}">
                      <a16:colId xmlns:a16="http://schemas.microsoft.com/office/drawing/2014/main" val="1920620790"/>
                    </a:ext>
                  </a:extLst>
                </a:gridCol>
                <a:gridCol w="458722">
                  <a:extLst>
                    <a:ext uri="{9D8B030D-6E8A-4147-A177-3AD203B41FA5}">
                      <a16:colId xmlns:a16="http://schemas.microsoft.com/office/drawing/2014/main" val="2958061689"/>
                    </a:ext>
                  </a:extLst>
                </a:gridCol>
              </a:tblGrid>
              <a:tr h="708699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Sequences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rate points 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codecs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# PVS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0277322"/>
                  </a:ext>
                </a:extLst>
              </a:tr>
              <a:tr h="62446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UHD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VTM/ECM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CrossRoad2s500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7425262"/>
                  </a:ext>
                </a:extLst>
              </a:tr>
              <a:tr h="124892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UHD VTM/ECM/</a:t>
                      </a:r>
                      <a:r>
                        <a:rPr lang="en-US" sz="1400" dirty="0" err="1">
                          <a:effectLst/>
                        </a:rPr>
                        <a:t>nTM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DrivingPOV3</a:t>
                      </a:r>
                      <a:b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BeachMountain2</a:t>
                      </a:r>
                      <a:endParaRPr lang="de-DE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6172375"/>
                  </a:ext>
                </a:extLst>
              </a:tr>
              <a:tr h="93669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HD VTM/ECM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DOTA2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GTAVs090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7060223"/>
                  </a:ext>
                </a:extLst>
              </a:tr>
              <a:tr h="62446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HD VTM/ECM/nTM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Beatriz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205753"/>
                  </a:ext>
                </a:extLst>
              </a:tr>
            </a:tbl>
          </a:graphicData>
        </a:graphic>
      </p:graphicFrame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10007CC2-1016-D27C-57FC-F48C5237F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51DAE797-244A-B706-633E-86150FF0C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62E061F2-DA4D-1F72-046D-0BFD282F9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8235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E8F678-B7DE-18DF-7BCC-322892827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 </a:t>
            </a:r>
            <a:br>
              <a:rPr lang="en-US" dirty="0"/>
            </a:br>
            <a:r>
              <a:rPr lang="en-US" dirty="0"/>
              <a:t>PSNR-Y BD rate numbers</a:t>
            </a:r>
          </a:p>
        </p:txBody>
      </p:sp>
      <p:graphicFrame>
        <p:nvGraphicFramePr>
          <p:cNvPr id="5" name="Inhaltsplatzhalter 4">
            <a:extLst>
              <a:ext uri="{FF2B5EF4-FFF2-40B4-BE49-F238E27FC236}">
                <a16:creationId xmlns:a16="http://schemas.microsoft.com/office/drawing/2014/main" id="{E34B71C2-24D1-1FEE-21F8-8299946E6A8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9695870"/>
              </p:ext>
            </p:extLst>
          </p:nvPr>
        </p:nvGraphicFramePr>
        <p:xfrm>
          <a:off x="934695" y="5060926"/>
          <a:ext cx="5181600" cy="1488940"/>
        </p:xfrm>
        <a:graphic>
          <a:graphicData uri="http://schemas.openxmlformats.org/drawingml/2006/table">
            <a:tbl>
              <a:tblPr/>
              <a:tblGrid>
                <a:gridCol w="2065824">
                  <a:extLst>
                    <a:ext uri="{9D8B030D-6E8A-4147-A177-3AD203B41FA5}">
                      <a16:colId xmlns:a16="http://schemas.microsoft.com/office/drawing/2014/main" val="4255945445"/>
                    </a:ext>
                  </a:extLst>
                </a:gridCol>
                <a:gridCol w="1667976">
                  <a:extLst>
                    <a:ext uri="{9D8B030D-6E8A-4147-A177-3AD203B41FA5}">
                      <a16:colId xmlns:a16="http://schemas.microsoft.com/office/drawing/2014/main" val="2040886138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44926226"/>
                    </a:ext>
                  </a:extLst>
                </a:gridCol>
              </a:tblGrid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b="1" dirty="0">
                          <a:effectLst/>
                        </a:rPr>
                        <a:t>UHD </a:t>
                      </a:r>
                      <a:r>
                        <a:rPr lang="de-DE" sz="1800" b="1" dirty="0" err="1">
                          <a:effectLst/>
                        </a:rPr>
                        <a:t>sequences</a:t>
                      </a:r>
                      <a:endParaRPr lang="de-DE" sz="1800" b="1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</a:rPr>
                        <a:t>ECM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</a:rPr>
                        <a:t>ECM-</a:t>
                      </a:r>
                      <a:r>
                        <a:rPr lang="de-DE" sz="1800" b="1" dirty="0" err="1">
                          <a:effectLst/>
                        </a:rPr>
                        <a:t>nTM</a:t>
                      </a:r>
                      <a:endParaRPr lang="de-DE" sz="1800" b="1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599249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dirty="0">
                          <a:effectLst/>
                        </a:rPr>
                        <a:t>BeachMountain2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>
                          <a:effectLst/>
                        </a:rPr>
                        <a:t>-20.05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>
                          <a:effectLst/>
                        </a:rPr>
                        <a:t>-18.98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947961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>
                          <a:effectLst/>
                        </a:rPr>
                        <a:t>CrossRoad2s500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>
                          <a:effectLst/>
                        </a:rPr>
                        <a:t>-19.00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800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7319206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>
                          <a:effectLst/>
                        </a:rPr>
                        <a:t>DrivingPOV3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>
                          <a:effectLst/>
                        </a:rPr>
                        <a:t>-24.39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>
                          <a:effectLst/>
                        </a:rPr>
                        <a:t>-21.90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44781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i="1" dirty="0">
                          <a:effectLst/>
                        </a:rPr>
                        <a:t>AVG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i="1" dirty="0">
                          <a:effectLst/>
                        </a:rPr>
                        <a:t>-22.22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i="1" dirty="0">
                          <a:effectLst/>
                        </a:rPr>
                        <a:t>-20.44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849832"/>
                  </a:ext>
                </a:extLst>
              </a:tr>
            </a:tbl>
          </a:graphicData>
        </a:graphic>
      </p:graphicFrame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649831A4-427A-3B6B-D1B6-2D748E9BD69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72444326"/>
              </p:ext>
            </p:extLst>
          </p:nvPr>
        </p:nvGraphicFramePr>
        <p:xfrm>
          <a:off x="6268695" y="5060926"/>
          <a:ext cx="5181600" cy="1488940"/>
        </p:xfrm>
        <a:graphic>
          <a:graphicData uri="http://schemas.openxmlformats.org/drawingml/2006/table">
            <a:tbl>
              <a:tblPr/>
              <a:tblGrid>
                <a:gridCol w="2300934">
                  <a:extLst>
                    <a:ext uri="{9D8B030D-6E8A-4147-A177-3AD203B41FA5}">
                      <a16:colId xmlns:a16="http://schemas.microsoft.com/office/drawing/2014/main" val="1311682579"/>
                    </a:ext>
                  </a:extLst>
                </a:gridCol>
                <a:gridCol w="1525531">
                  <a:extLst>
                    <a:ext uri="{9D8B030D-6E8A-4147-A177-3AD203B41FA5}">
                      <a16:colId xmlns:a16="http://schemas.microsoft.com/office/drawing/2014/main" val="2934887509"/>
                    </a:ext>
                  </a:extLst>
                </a:gridCol>
                <a:gridCol w="1355135">
                  <a:extLst>
                    <a:ext uri="{9D8B030D-6E8A-4147-A177-3AD203B41FA5}">
                      <a16:colId xmlns:a16="http://schemas.microsoft.com/office/drawing/2014/main" val="2645651343"/>
                    </a:ext>
                  </a:extLst>
                </a:gridCol>
              </a:tblGrid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b="1" dirty="0">
                          <a:effectLst/>
                        </a:rPr>
                        <a:t>HD </a:t>
                      </a:r>
                      <a:r>
                        <a:rPr lang="de-DE" sz="1800" b="1" dirty="0" err="1">
                          <a:effectLst/>
                        </a:rPr>
                        <a:t>sequences</a:t>
                      </a:r>
                      <a:endParaRPr lang="de-DE" sz="1800" b="1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</a:rPr>
                        <a:t>ECM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b="1" dirty="0">
                          <a:effectLst/>
                        </a:rPr>
                        <a:t>ECM-</a:t>
                      </a:r>
                      <a:r>
                        <a:rPr lang="de-DE" sz="1800" b="1" dirty="0" err="1">
                          <a:effectLst/>
                        </a:rPr>
                        <a:t>nTM</a:t>
                      </a:r>
                      <a:endParaRPr lang="de-DE" sz="1800" b="1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7876720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dirty="0">
                          <a:effectLst/>
                        </a:rPr>
                        <a:t>Beatriz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>
                          <a:effectLst/>
                        </a:rPr>
                        <a:t>-14.85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>
                          <a:effectLst/>
                        </a:rPr>
                        <a:t>-9.33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654899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>
                          <a:effectLst/>
                        </a:rPr>
                        <a:t>DOTA2s360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dirty="0">
                          <a:effectLst/>
                        </a:rPr>
                        <a:t>-12.18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800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480065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dirty="0">
                          <a:effectLst/>
                        </a:rPr>
                        <a:t>GTAVs090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>
                          <a:effectLst/>
                        </a:rPr>
                        <a:t>-16.88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de-DE" sz="1800" dirty="0">
                        <a:effectLst/>
                      </a:endParaRP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4358156"/>
                  </a:ext>
                </a:extLst>
              </a:tr>
              <a:tr h="158640">
                <a:tc>
                  <a:txBody>
                    <a:bodyPr/>
                    <a:lstStyle/>
                    <a:p>
                      <a:pPr algn="l"/>
                      <a:r>
                        <a:rPr lang="de-DE" sz="1800" i="1" dirty="0">
                          <a:effectLst/>
                        </a:rPr>
                        <a:t>AVG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i="1" dirty="0">
                          <a:effectLst/>
                        </a:rPr>
                        <a:t>-14.85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1800" i="1" dirty="0">
                          <a:effectLst/>
                        </a:rPr>
                        <a:t>-9.33</a:t>
                      </a:r>
                    </a:p>
                  </a:txBody>
                  <a:tcPr marL="23467" marR="23467" marT="11734" marB="1173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1008431"/>
                  </a:ext>
                </a:extLst>
              </a:tr>
            </a:tbl>
          </a:graphicData>
        </a:graphic>
      </p:graphicFrame>
      <p:pic>
        <p:nvPicPr>
          <p:cNvPr id="8" name="Grafik 7">
            <a:extLst>
              <a:ext uri="{FF2B5EF4-FFF2-40B4-BE49-F238E27FC236}">
                <a16:creationId xmlns:a16="http://schemas.microsoft.com/office/drawing/2014/main" id="{4EAC1E43-D138-DAD2-6026-2DAF14E3A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695" y="1534040"/>
            <a:ext cx="5083882" cy="345117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5283344-895E-56ED-318B-CF29C3BF3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639" y="1592605"/>
            <a:ext cx="5037361" cy="3392609"/>
          </a:xfrm>
          <a:prstGeom prst="rect">
            <a:avLst/>
          </a:prstGeom>
        </p:spPr>
      </p:pic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85448825-EACC-4DAA-73CF-F718272C0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F29B8A1B-C5C1-FA68-99CE-50F2007C0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A4C6DAFC-A50A-CFFA-0E8A-9D4E0C0CF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33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8F2631-80A6-5F39-95BD-E92AA035E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logistics</a:t>
            </a:r>
            <a:r>
              <a:rPr lang="de-DE" dirty="0"/>
              <a:t> in Rennes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6A469C-EC86-C0AF-E9AD-629C9EBA30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41797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PC with playout to HDMI via video board</a:t>
            </a:r>
          </a:p>
          <a:p>
            <a:r>
              <a:rPr lang="en-US" sz="2400" dirty="0"/>
              <a:t>Distribution to displays via HDMI splitter</a:t>
            </a:r>
            <a:endParaRPr lang="de-DE" sz="2400" dirty="0"/>
          </a:p>
          <a:p>
            <a:r>
              <a:rPr lang="en-US" sz="2400" dirty="0"/>
              <a:t>4× 65“ display Samsung TQ65S90CAT</a:t>
            </a:r>
          </a:p>
          <a:p>
            <a:r>
              <a:rPr lang="en-US" sz="2400" dirty="0"/>
              <a:t>Confirmed 4K 60fps 10 bit playout</a:t>
            </a:r>
          </a:p>
          <a:p>
            <a:endParaRPr lang="de-DE" sz="2400" dirty="0"/>
          </a:p>
          <a:p>
            <a:pPr marL="0" indent="0">
              <a:buNone/>
            </a:pPr>
            <a:r>
              <a:rPr lang="de-DE" sz="2400" dirty="0"/>
              <a:t>Viewers</a:t>
            </a:r>
          </a:p>
          <a:p>
            <a:r>
              <a:rPr lang="en-US" sz="2400" dirty="0"/>
              <a:t>24 JVET experts, confirmed for visual acuity and normal color vision</a:t>
            </a:r>
          </a:p>
          <a:p>
            <a:r>
              <a:rPr lang="en-US" sz="2400" dirty="0"/>
              <a:t>Efficiency: 3 viewers at 1.5H distance per screen</a:t>
            </a:r>
          </a:p>
          <a:p>
            <a:r>
              <a:rPr lang="en-US" sz="2400" dirty="0"/>
              <a:t>HD displayed without scaling centered on UHD screen with gray background</a:t>
            </a:r>
          </a:p>
          <a:p>
            <a:endParaRPr lang="en-US" sz="2400" dirty="0"/>
          </a:p>
          <a:p>
            <a:endParaRPr lang="de-DE" sz="2400" dirty="0"/>
          </a:p>
          <a:p>
            <a:endParaRPr lang="de-DE" sz="2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E18E906-E498-574D-A523-559B34BA51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2"/>
          <a:stretch/>
        </p:blipFill>
        <p:spPr>
          <a:xfrm>
            <a:off x="7279997" y="0"/>
            <a:ext cx="4912003" cy="6858000"/>
          </a:xfrm>
          <a:prstGeom prst="rect">
            <a:avLst/>
          </a:prstGeom>
        </p:spPr>
      </p:pic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780FAAE8-AF36-7960-253B-390525D32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D3E5C1AA-0197-3F41-FBA6-9E575059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822C9111-B2C2-1949-A830-D331DDC0B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8355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FD6E17-47CE-2FAE-D608-A9EDB3C23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setup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F1DB50-DFDF-3D54-B04D-EDB6A9340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99767" cy="4351338"/>
          </a:xfrm>
        </p:spPr>
        <p:txBody>
          <a:bodyPr/>
          <a:lstStyle/>
          <a:p>
            <a:r>
              <a:rPr lang="de-DE" dirty="0"/>
              <a:t>DCR </a:t>
            </a:r>
            <a:r>
              <a:rPr lang="de-DE" dirty="0" err="1"/>
              <a:t>method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11-grade </a:t>
            </a:r>
            <a:r>
              <a:rPr lang="de-DE" dirty="0" err="1"/>
              <a:t>scale</a:t>
            </a:r>
            <a:endParaRPr lang="de-DE" dirty="0"/>
          </a:p>
          <a:p>
            <a:pPr lvl="1"/>
            <a:r>
              <a:rPr lang="en-CA" dirty="0"/>
              <a:t>“Original” (1sec) </a:t>
            </a:r>
          </a:p>
          <a:p>
            <a:pPr lvl="1"/>
            <a:r>
              <a:rPr lang="en-CA" dirty="0"/>
              <a:t>[uncompressed sequence] (10sec) </a:t>
            </a:r>
          </a:p>
          <a:p>
            <a:pPr lvl="1"/>
            <a:r>
              <a:rPr lang="en-CA" dirty="0"/>
              <a:t>“PVS” (1sec) </a:t>
            </a:r>
          </a:p>
          <a:p>
            <a:pPr lvl="1"/>
            <a:r>
              <a:rPr lang="en-CA" dirty="0"/>
              <a:t>[PVS] (10sec) </a:t>
            </a:r>
          </a:p>
          <a:p>
            <a:pPr lvl="1"/>
            <a:r>
              <a:rPr lang="en-CA" dirty="0"/>
              <a:t>“Vote &lt;N&gt;” (5sec)</a:t>
            </a:r>
            <a:endParaRPr lang="de-DE" dirty="0"/>
          </a:p>
          <a:p>
            <a:r>
              <a:rPr lang="de-DE" dirty="0"/>
              <a:t>UHD: 1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session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38 </a:t>
            </a:r>
            <a:r>
              <a:rPr lang="en-CA" dirty="0"/>
              <a:t>PVS</a:t>
            </a:r>
            <a:endParaRPr lang="de-DE" dirty="0"/>
          </a:p>
          <a:p>
            <a:r>
              <a:rPr lang="de-DE" dirty="0"/>
              <a:t>HD: 1test </a:t>
            </a:r>
            <a:r>
              <a:rPr lang="de-DE" dirty="0" err="1"/>
              <a:t>sessions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34 </a:t>
            </a:r>
            <a:r>
              <a:rPr lang="en-CA" dirty="0"/>
              <a:t>PVS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4086F2-D07D-1C58-DE61-7E9C6B16B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B15F9FD-BE44-36EA-DAED-634ACDC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D020A7-D490-58FE-7128-23CB8C345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5</a:t>
            </a:fld>
            <a:endParaRPr lang="de-DE"/>
          </a:p>
        </p:txBody>
      </p:sp>
      <p:pic>
        <p:nvPicPr>
          <p:cNvPr id="8" name="Grafik 7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4B720ADB-D172-F68C-30DF-7446CF206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8155" y="1690688"/>
            <a:ext cx="3956503" cy="446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621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69E282-CAA5-DA1F-90C1-229C8AFB5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design and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processing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801BD4F-4AAC-8B4F-6C15-17E9D31F6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Training</a:t>
            </a:r>
          </a:p>
          <a:p>
            <a:pPr lvl="1"/>
            <a:r>
              <a:rPr lang="en-US" dirty="0"/>
              <a:t>Feedback training method as used in JVET-AF0311</a:t>
            </a:r>
            <a:br>
              <a:rPr lang="en-US" dirty="0"/>
            </a:br>
            <a:endParaRPr lang="en-US" dirty="0"/>
          </a:p>
          <a:p>
            <a:r>
              <a:rPr lang="en-US" dirty="0"/>
              <a:t>Session design</a:t>
            </a:r>
          </a:p>
          <a:p>
            <a:pPr lvl="1"/>
            <a:r>
              <a:rPr lang="en-US" dirty="0"/>
              <a:t>Stabilization phase (results not considered in evaluation)</a:t>
            </a:r>
          </a:p>
          <a:p>
            <a:pPr lvl="1"/>
            <a:r>
              <a:rPr lang="en-US" dirty="0"/>
              <a:t>Session including original vs. original comparison</a:t>
            </a:r>
          </a:p>
          <a:p>
            <a:pPr lvl="1"/>
            <a:endParaRPr lang="en-US" dirty="0"/>
          </a:p>
          <a:p>
            <a:r>
              <a:rPr lang="en-US" dirty="0"/>
              <a:t>Processing of results</a:t>
            </a:r>
          </a:p>
          <a:p>
            <a:pPr lvl="1"/>
            <a:r>
              <a:rPr lang="en-US" dirty="0"/>
              <a:t>1 viewer voting below score of 8 for the original: results not regarded</a:t>
            </a:r>
          </a:p>
          <a:p>
            <a:pPr lvl="1"/>
            <a:r>
              <a:rPr lang="en-US" dirty="0"/>
              <a:t>All evaluated viewers above Pearson correlation threshold of 85% </a:t>
            </a:r>
          </a:p>
          <a:p>
            <a:pPr lvl="1"/>
            <a:r>
              <a:rPr lang="en-US" dirty="0"/>
              <a:t>Outlier detection: z-score (</a:t>
            </a:r>
            <a:r>
              <a:rPr lang="en-US" dirty="0" err="1"/>
              <a:t>trs</a:t>
            </a:r>
            <a:r>
              <a:rPr lang="en-US" dirty="0"/>
              <a:t>=2.5), </a:t>
            </a:r>
          </a:p>
          <a:p>
            <a:pPr lvl="1"/>
            <a:r>
              <a:rPr lang="en-US" dirty="0"/>
              <a:t>Further refinement: removal of isolated outliers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D44FDB-3B47-1228-5D9E-5B1FC0AFC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281240-D0AB-CCEB-F7B1-FA355D69D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B3C3818-B2AA-ED89-363B-8F0863C52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E4706-995E-49E9-84C4-823E4F03F58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1237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3FC6-A8E8-1343-2BB3-518B95B2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UHD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7FBD2D-9D1A-C1D5-A1DA-BBCEBE7D1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66343" cy="4351338"/>
          </a:xfrm>
        </p:spPr>
        <p:txBody>
          <a:bodyPr/>
          <a:lstStyle/>
          <a:p>
            <a:r>
              <a:rPr lang="en-US" dirty="0"/>
              <a:t>BeachMountain2</a:t>
            </a:r>
          </a:p>
          <a:p>
            <a:r>
              <a:rPr lang="en-US" dirty="0"/>
              <a:t>Assessment of VTM, </a:t>
            </a:r>
            <a:br>
              <a:rPr lang="en-US" dirty="0"/>
            </a:br>
            <a:r>
              <a:rPr lang="en-US" dirty="0"/>
              <a:t>ECM and ECM-</a:t>
            </a:r>
            <a:r>
              <a:rPr lang="en-US" dirty="0" err="1"/>
              <a:t>nTM</a:t>
            </a:r>
            <a:endParaRPr lang="en-US" dirty="0"/>
          </a:p>
          <a:p>
            <a:endParaRPr lang="en-US" dirty="0"/>
          </a:p>
          <a:p>
            <a:r>
              <a:rPr lang="en-US" sz="2400" dirty="0"/>
              <a:t>Indicative BD-rate savings from MOS (partially overlapping CIs)</a:t>
            </a:r>
          </a:p>
          <a:p>
            <a:pPr lvl="1"/>
            <a:r>
              <a:rPr lang="en-US" sz="2000" dirty="0"/>
              <a:t>ECM:	-12.7%</a:t>
            </a:r>
          </a:p>
          <a:p>
            <a:pPr lvl="1"/>
            <a:r>
              <a:rPr lang="en-US" sz="2000" dirty="0"/>
              <a:t>ECM-</a:t>
            </a:r>
            <a:r>
              <a:rPr lang="en-US" sz="2000" dirty="0" err="1"/>
              <a:t>nTM</a:t>
            </a:r>
            <a:r>
              <a:rPr lang="en-US" sz="2000" dirty="0"/>
              <a:t> 	-29.7%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62C9630-C141-94A4-E0C2-4A133F64C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986" y="1279586"/>
            <a:ext cx="6072142" cy="4761389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765D040-B035-CDBC-0D78-2D3B4C085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43CD73D-8147-DEB5-F391-BBD6EEBA9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329001F-E06C-8124-D11B-114D594BF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9958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3FC6-A8E8-1343-2BB3-518B95B2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UHD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7FBD2D-9D1A-C1D5-A1DA-BBCEBE7D1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CrossRoad2s500</a:t>
            </a:r>
          </a:p>
          <a:p>
            <a:r>
              <a:rPr lang="en-US" dirty="0"/>
              <a:t>Assessment of VTM and ECM</a:t>
            </a:r>
          </a:p>
          <a:p>
            <a:endParaRPr lang="en-US" dirty="0"/>
          </a:p>
          <a:p>
            <a:r>
              <a:rPr lang="en-US" sz="2400" dirty="0"/>
              <a:t>Indicative BD-rate savings from</a:t>
            </a:r>
            <a:br>
              <a:rPr lang="en-US" sz="2400" dirty="0"/>
            </a:br>
            <a:r>
              <a:rPr lang="en-US" sz="2400" dirty="0"/>
              <a:t> MOS (partially overlapping CIs)</a:t>
            </a:r>
          </a:p>
          <a:p>
            <a:pPr lvl="1"/>
            <a:r>
              <a:rPr lang="en-US" sz="2000" dirty="0"/>
              <a:t>ECM:	-25.3%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796B90-CC16-C9D8-8890-3FAC195E02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714" y="1284406"/>
            <a:ext cx="6072142" cy="4767485"/>
          </a:xfrm>
          <a:prstGeom prst="rect">
            <a:avLst/>
          </a:prstGeom>
        </p:spPr>
      </p:pic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9D48D533-3F99-A0B3-4339-955FF74A0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E1126186-54CA-3E13-ABD3-C95F5BDFC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50FE782-3E58-B57B-3718-1EB6DD79F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537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063FC6-A8E8-1343-2BB3-518B95B2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UHD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7FBD2D-9D1A-C1D5-A1DA-BBCEBE7D1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DrivingPOV3</a:t>
            </a:r>
          </a:p>
          <a:p>
            <a:r>
              <a:rPr lang="en-US" dirty="0"/>
              <a:t>Assessment of VTM, </a:t>
            </a:r>
            <a:br>
              <a:rPr lang="en-US" dirty="0"/>
            </a:br>
            <a:r>
              <a:rPr lang="en-US" dirty="0"/>
              <a:t>ECM and ECM-</a:t>
            </a:r>
            <a:r>
              <a:rPr lang="en-US" dirty="0" err="1"/>
              <a:t>nTM</a:t>
            </a:r>
            <a:endParaRPr lang="en-US" dirty="0"/>
          </a:p>
          <a:p>
            <a:endParaRPr lang="en-US" dirty="0"/>
          </a:p>
          <a:p>
            <a:r>
              <a:rPr lang="en-US" sz="2400" dirty="0"/>
              <a:t>Indicative BD-rate savings from</a:t>
            </a:r>
            <a:br>
              <a:rPr lang="en-US" sz="2400" dirty="0"/>
            </a:br>
            <a:r>
              <a:rPr lang="en-US" sz="2400" dirty="0"/>
              <a:t> MOS (partially overlapping CIs)</a:t>
            </a:r>
          </a:p>
          <a:p>
            <a:pPr lvl="1"/>
            <a:r>
              <a:rPr lang="en-US" sz="2000" dirty="0"/>
              <a:t>ECM	-28.8%</a:t>
            </a:r>
          </a:p>
          <a:p>
            <a:pPr lvl="1"/>
            <a:r>
              <a:rPr lang="en-US" sz="2000" dirty="0"/>
              <a:t>ECM-</a:t>
            </a:r>
            <a:r>
              <a:rPr lang="en-US" sz="2000" dirty="0" err="1"/>
              <a:t>nTM</a:t>
            </a:r>
            <a:r>
              <a:rPr lang="en-US" sz="2000" dirty="0"/>
              <a:t>	-26.1%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565FB8A-9A38-69AB-8042-B142F359E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374" y="1284410"/>
            <a:ext cx="6072142" cy="4767485"/>
          </a:xfrm>
          <a:prstGeom prst="rect">
            <a:avLst/>
          </a:prstGeom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90AFB1B-FB25-6FBC-AE71-1F1003A3A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April 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D470C8-94C3-2886-63D2-4D7AE7D9B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15th AG 5 meeting  |  34th JVET meeting  | doc. JVET-AH0344</a:t>
            </a:r>
            <a:endParaRPr lang="de-DE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4F696AA8-B038-91A8-225A-9E80B1A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958E3-3CB7-4FB0-AE26-64CAB71D279F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179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Microsoft Office PowerPoint</Application>
  <PresentationFormat>Breitbild</PresentationFormat>
  <Paragraphs>198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1" baseType="lpstr">
      <vt:lpstr>Aptos</vt:lpstr>
      <vt:lpstr>Aptos Display</vt:lpstr>
      <vt:lpstr>Arial</vt:lpstr>
      <vt:lpstr>Times New Roman</vt:lpstr>
      <vt:lpstr>Office</vt:lpstr>
      <vt:lpstr>Report on subjective performance evaluation of the ECM JVET-AH0344</vt:lpstr>
      <vt:lpstr>Test data</vt:lpstr>
      <vt:lpstr>Test set  PSNR-Y BD rate numbers</vt:lpstr>
      <vt:lpstr>Test logistics in Rennes</vt:lpstr>
      <vt:lpstr>Test setup</vt:lpstr>
      <vt:lpstr>Test design and data processing</vt:lpstr>
      <vt:lpstr>Results: UHD</vt:lpstr>
      <vt:lpstr>Results: UHD</vt:lpstr>
      <vt:lpstr>Results: UHD</vt:lpstr>
      <vt:lpstr>Comparison JVET-AB0270 / JVET-AH0344</vt:lpstr>
      <vt:lpstr>Results: HD</vt:lpstr>
      <vt:lpstr>Comparison JVET-AB0270 / JVET-AH0344</vt:lpstr>
      <vt:lpstr>Results: HD</vt:lpstr>
      <vt:lpstr>Results: HD</vt:lpstr>
      <vt:lpstr>Conclusions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on subjective performance evaluation of the ECM JVET-AH0344</dc:title>
  <dc:creator>Mathias Wien</dc:creator>
  <cp:lastModifiedBy>Mathias Wien</cp:lastModifiedBy>
  <cp:revision>8</cp:revision>
  <dcterms:created xsi:type="dcterms:W3CDTF">2024-04-19T18:48:08Z</dcterms:created>
  <dcterms:modified xsi:type="dcterms:W3CDTF">2024-04-21T12:12:27Z</dcterms:modified>
</cp:coreProperties>
</file>