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5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BTECH\Desktop\ECM-verification-resul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ABTECH\Desktop\ECM-verification-result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ABTECH\Desktop\ECM-verification-result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Beatriz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7116863517060366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'HD-all'!$E$7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'HD-all'!$S$7:$S$10</c:f>
                <c:numCache>
                  <c:formatCode>General</c:formatCode>
                  <c:ptCount val="4"/>
                  <c:pt idx="0">
                    <c:v>0.25303026237633225</c:v>
                  </c:pt>
                  <c:pt idx="1">
                    <c:v>0.20169808125771935</c:v>
                  </c:pt>
                  <c:pt idx="2">
                    <c:v>0.13907076648347169</c:v>
                  </c:pt>
                  <c:pt idx="3">
                    <c:v>0.23242313711421045</c:v>
                  </c:pt>
                </c:numCache>
              </c:numRef>
            </c:plus>
            <c:minus>
              <c:numRef>
                <c:f>'HD-all'!$S$7:$S$10</c:f>
                <c:numCache>
                  <c:formatCode>General</c:formatCode>
                  <c:ptCount val="4"/>
                  <c:pt idx="0">
                    <c:v>0.25303026237633225</c:v>
                  </c:pt>
                  <c:pt idx="1">
                    <c:v>0.20169808125771935</c:v>
                  </c:pt>
                  <c:pt idx="2">
                    <c:v>0.13907076648347169</c:v>
                  </c:pt>
                  <c:pt idx="3">
                    <c:v>0.23242313711421045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'HD-all'!$T$7:$T$10</c:f>
              <c:numCache>
                <c:formatCode>#,##0</c:formatCode>
                <c:ptCount val="4"/>
                <c:pt idx="0">
                  <c:v>890362</c:v>
                </c:pt>
                <c:pt idx="1">
                  <c:v>414782</c:v>
                </c:pt>
                <c:pt idx="2">
                  <c:v>231748</c:v>
                </c:pt>
                <c:pt idx="3">
                  <c:v>137971</c:v>
                </c:pt>
              </c:numCache>
            </c:numRef>
          </c:xVal>
          <c:yVal>
            <c:numRef>
              <c:f>'HD-all'!$Q$7:$Q$10</c:f>
              <c:numCache>
                <c:formatCode>0.00</c:formatCode>
                <c:ptCount val="4"/>
                <c:pt idx="0">
                  <c:v>6.8</c:v>
                </c:pt>
                <c:pt idx="1">
                  <c:v>5.7</c:v>
                </c:pt>
                <c:pt idx="2">
                  <c:v>4.9000000000000004</c:v>
                </c:pt>
                <c:pt idx="3">
                  <c:v>3.7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5F8-4DAD-A897-30DE5C33EDCA}"/>
            </c:ext>
          </c:extLst>
        </c:ser>
        <c:ser>
          <c:idx val="2"/>
          <c:order val="1"/>
          <c:tx>
            <c:strRef>
              <c:f>'HD-all'!$E$11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'HD-all'!$S$11:$S$14</c:f>
                <c:numCache>
                  <c:formatCode>General</c:formatCode>
                  <c:ptCount val="4"/>
                  <c:pt idx="0">
                    <c:v>0.17130229742336953</c:v>
                  </c:pt>
                  <c:pt idx="1">
                    <c:v>0.12912396506345031</c:v>
                  </c:pt>
                  <c:pt idx="2">
                    <c:v>0.20169808125771888</c:v>
                  </c:pt>
                  <c:pt idx="3">
                    <c:v>0.18077355108883053</c:v>
                  </c:pt>
                </c:numCache>
              </c:numRef>
            </c:plus>
            <c:minus>
              <c:numRef>
                <c:f>'HD-all'!$S$11:$S$14</c:f>
                <c:numCache>
                  <c:formatCode>General</c:formatCode>
                  <c:ptCount val="4"/>
                  <c:pt idx="0">
                    <c:v>0.17130229742336953</c:v>
                  </c:pt>
                  <c:pt idx="1">
                    <c:v>0.12912396506345031</c:v>
                  </c:pt>
                  <c:pt idx="2">
                    <c:v>0.20169808125771888</c:v>
                  </c:pt>
                  <c:pt idx="3">
                    <c:v>0.18077355108883053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'HD-all'!$T$11:$T$14</c:f>
              <c:numCache>
                <c:formatCode>#,##0</c:formatCode>
                <c:ptCount val="4"/>
                <c:pt idx="0">
                  <c:v>893933</c:v>
                </c:pt>
                <c:pt idx="1">
                  <c:v>416813</c:v>
                </c:pt>
                <c:pt idx="2">
                  <c:v>232080</c:v>
                </c:pt>
                <c:pt idx="3">
                  <c:v>137949</c:v>
                </c:pt>
              </c:numCache>
            </c:numRef>
          </c:xVal>
          <c:yVal>
            <c:numRef>
              <c:f>'HD-all'!$Q$11:$Q$14</c:f>
              <c:numCache>
                <c:formatCode>0.00</c:formatCode>
                <c:ptCount val="4"/>
                <c:pt idx="0">
                  <c:v>7.4</c:v>
                </c:pt>
                <c:pt idx="1">
                  <c:v>6.5</c:v>
                </c:pt>
                <c:pt idx="2">
                  <c:v>4.7</c:v>
                </c:pt>
                <c:pt idx="3">
                  <c:v>3.1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5F8-4DAD-A897-30DE5C33EDCA}"/>
            </c:ext>
          </c:extLst>
        </c:ser>
        <c:ser>
          <c:idx val="3"/>
          <c:order val="2"/>
          <c:tx>
            <c:strRef>
              <c:f>'HD-all'!$E$15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'HD-all'!$S$7:$S$10</c:f>
                <c:numCache>
                  <c:formatCode>General</c:formatCode>
                  <c:ptCount val="4"/>
                  <c:pt idx="0">
                    <c:v>0.25303026237633225</c:v>
                  </c:pt>
                  <c:pt idx="1">
                    <c:v>0.20169808125771935</c:v>
                  </c:pt>
                  <c:pt idx="2">
                    <c:v>0.13907076648347169</c:v>
                  </c:pt>
                  <c:pt idx="3">
                    <c:v>0.23242313711421045</c:v>
                  </c:pt>
                </c:numCache>
              </c:numRef>
            </c:plus>
            <c:minus>
              <c:numRef>
                <c:f>'HD-all'!$S$7:$S$10</c:f>
                <c:numCache>
                  <c:formatCode>General</c:formatCode>
                  <c:ptCount val="4"/>
                  <c:pt idx="0">
                    <c:v>0.25303026237633225</c:v>
                  </c:pt>
                  <c:pt idx="1">
                    <c:v>0.20169808125771935</c:v>
                  </c:pt>
                  <c:pt idx="2">
                    <c:v>0.13907076648347169</c:v>
                  </c:pt>
                  <c:pt idx="3">
                    <c:v>0.23242313711421045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'HD-all'!$T$15:$T$18</c:f>
              <c:numCache>
                <c:formatCode>#,##0</c:formatCode>
                <c:ptCount val="4"/>
                <c:pt idx="0">
                  <c:v>890493</c:v>
                </c:pt>
                <c:pt idx="1">
                  <c:v>416830</c:v>
                </c:pt>
                <c:pt idx="2">
                  <c:v>231756</c:v>
                </c:pt>
                <c:pt idx="3">
                  <c:v>137993</c:v>
                </c:pt>
              </c:numCache>
            </c:numRef>
          </c:xVal>
          <c:yVal>
            <c:numRef>
              <c:f>'HD-all'!$Q$15:$Q$18</c:f>
              <c:numCache>
                <c:formatCode>0.00</c:formatCode>
                <c:ptCount val="4"/>
                <c:pt idx="0">
                  <c:v>6.3</c:v>
                </c:pt>
                <c:pt idx="1">
                  <c:v>4.7</c:v>
                </c:pt>
                <c:pt idx="2">
                  <c:v>3.8</c:v>
                </c:pt>
                <c:pt idx="3">
                  <c:v>2.5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5F8-4DAD-A897-30DE5C33ED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>
                <a:latin typeface="Arial" panose="020B0604020202020204" pitchFamily="34" charset="0"/>
                <a:cs typeface="Arial" panose="020B0604020202020204" pitchFamily="34" charset="0"/>
              </a:rPr>
              <a:t>CrossRoad2s500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9152294058913155"/>
          <c:h val="0.66111913094196562"/>
        </c:manualLayout>
      </c:layout>
      <c:scatterChart>
        <c:scatterStyle val="lineMarker"/>
        <c:varyColors val="0"/>
        <c:ser>
          <c:idx val="0"/>
          <c:order val="0"/>
          <c:tx>
            <c:strRef>
              <c:f>exp!$C$17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exp!$Q$17:$Q$20</c:f>
              <c:numCache>
                <c:formatCode>#,##0</c:formatCode>
                <c:ptCount val="4"/>
                <c:pt idx="0">
                  <c:v>2299473</c:v>
                </c:pt>
                <c:pt idx="1">
                  <c:v>1030867</c:v>
                </c:pt>
                <c:pt idx="2">
                  <c:v>629454</c:v>
                </c:pt>
                <c:pt idx="3">
                  <c:v>296924</c:v>
                </c:pt>
              </c:numCache>
            </c:numRef>
          </c:xVal>
          <c:yVal>
            <c:numRef>
              <c:f>exp!$O$17:$O$20</c:f>
              <c:numCache>
                <c:formatCode>0.00</c:formatCode>
                <c:ptCount val="4"/>
                <c:pt idx="0">
                  <c:v>7.5</c:v>
                </c:pt>
                <c:pt idx="1">
                  <c:v>6.6</c:v>
                </c:pt>
                <c:pt idx="2">
                  <c:v>5.5</c:v>
                </c:pt>
                <c:pt idx="3">
                  <c:v>4.2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7F4-419B-97F7-5888C3ED307A}"/>
            </c:ext>
          </c:extLst>
        </c:ser>
        <c:ser>
          <c:idx val="1"/>
          <c:order val="1"/>
          <c:tx>
            <c:strRef>
              <c:f>exp!$C$21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exp!$Q$21:$Q$24</c:f>
              <c:numCache>
                <c:formatCode>#,##0</c:formatCode>
                <c:ptCount val="4"/>
                <c:pt idx="0">
                  <c:v>2323639</c:v>
                </c:pt>
                <c:pt idx="1">
                  <c:v>1033663</c:v>
                </c:pt>
                <c:pt idx="2">
                  <c:v>631226</c:v>
                </c:pt>
                <c:pt idx="3">
                  <c:v>297602</c:v>
                </c:pt>
              </c:numCache>
            </c:numRef>
          </c:xVal>
          <c:yVal>
            <c:numRef>
              <c:f>exp!$O$21:$O$24</c:f>
              <c:numCache>
                <c:formatCode>0.00</c:formatCode>
                <c:ptCount val="4"/>
                <c:pt idx="0">
                  <c:v>7.5</c:v>
                </c:pt>
                <c:pt idx="1">
                  <c:v>6.7</c:v>
                </c:pt>
                <c:pt idx="2">
                  <c:v>5.6</c:v>
                </c:pt>
                <c:pt idx="3">
                  <c:v>4.3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7F4-419B-97F7-5888C3ED307A}"/>
            </c:ext>
          </c:extLst>
        </c:ser>
        <c:ser>
          <c:idx val="2"/>
          <c:order val="2"/>
          <c:tx>
            <c:strRef>
              <c:f>exp!$C$25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exp!$Q$25:$Q$28</c:f>
              <c:numCache>
                <c:formatCode>#,##0</c:formatCode>
                <c:ptCount val="4"/>
                <c:pt idx="0">
                  <c:v>2300933</c:v>
                </c:pt>
                <c:pt idx="1">
                  <c:v>1032085</c:v>
                </c:pt>
                <c:pt idx="2">
                  <c:v>634077</c:v>
                </c:pt>
                <c:pt idx="3">
                  <c:v>297414</c:v>
                </c:pt>
              </c:numCache>
            </c:numRef>
          </c:xVal>
          <c:yVal>
            <c:numRef>
              <c:f>exp!$O$25:$O$28</c:f>
              <c:numCache>
                <c:formatCode>0.00</c:formatCode>
                <c:ptCount val="4"/>
                <c:pt idx="0">
                  <c:v>7.2</c:v>
                </c:pt>
                <c:pt idx="1">
                  <c:v>6.5</c:v>
                </c:pt>
                <c:pt idx="2">
                  <c:v>5.3</c:v>
                </c:pt>
                <c:pt idx="3">
                  <c:v>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7F4-419B-97F7-5888C3ED3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9152294058913155"/>
          <c:h val="0.66111913094196562"/>
        </c:manualLayout>
      </c:layout>
      <c:scatterChart>
        <c:scatterStyle val="lineMarker"/>
        <c:varyColors val="0"/>
        <c:ser>
          <c:idx val="0"/>
          <c:order val="0"/>
          <c:tx>
            <c:strRef>
              <c:f>exp!$C$17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exp!$Q$29:$Q$32</c:f>
              <c:numCache>
                <c:formatCode>#,##0</c:formatCode>
                <c:ptCount val="4"/>
                <c:pt idx="0">
                  <c:v>5458891</c:v>
                </c:pt>
                <c:pt idx="1">
                  <c:v>2171463</c:v>
                </c:pt>
                <c:pt idx="2">
                  <c:v>1216754</c:v>
                </c:pt>
                <c:pt idx="3">
                  <c:v>681718</c:v>
                </c:pt>
              </c:numCache>
            </c:numRef>
          </c:xVal>
          <c:yVal>
            <c:numRef>
              <c:f>exp!$O$29:$O$32</c:f>
              <c:numCache>
                <c:formatCode>0.00</c:formatCode>
                <c:ptCount val="4"/>
                <c:pt idx="0">
                  <c:v>7</c:v>
                </c:pt>
                <c:pt idx="1">
                  <c:v>5.8</c:v>
                </c:pt>
                <c:pt idx="2">
                  <c:v>4.8</c:v>
                </c:pt>
                <c:pt idx="3">
                  <c:v>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05-405D-AD70-9FCF1FC85E7C}"/>
            </c:ext>
          </c:extLst>
        </c:ser>
        <c:ser>
          <c:idx val="1"/>
          <c:order val="1"/>
          <c:tx>
            <c:strRef>
              <c:f>exp!$C$33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exp!$Q$33:$Q$36</c:f>
              <c:numCache>
                <c:formatCode>#,##0</c:formatCode>
                <c:ptCount val="4"/>
                <c:pt idx="0">
                  <c:v>5470889</c:v>
                </c:pt>
                <c:pt idx="1">
                  <c:v>2183260</c:v>
                </c:pt>
                <c:pt idx="2">
                  <c:v>1220844</c:v>
                </c:pt>
                <c:pt idx="3">
                  <c:v>683972</c:v>
                </c:pt>
              </c:numCache>
            </c:numRef>
          </c:xVal>
          <c:yVal>
            <c:numRef>
              <c:f>exp!$O$33:$O$36</c:f>
              <c:numCache>
                <c:formatCode>0.00</c:formatCode>
                <c:ptCount val="4"/>
                <c:pt idx="0">
                  <c:v>7.1</c:v>
                </c:pt>
                <c:pt idx="1">
                  <c:v>6</c:v>
                </c:pt>
                <c:pt idx="2">
                  <c:v>5</c:v>
                </c:pt>
                <c:pt idx="3">
                  <c:v>3.2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805-405D-AD70-9FCF1FC85E7C}"/>
            </c:ext>
          </c:extLst>
        </c:ser>
        <c:ser>
          <c:idx val="2"/>
          <c:order val="2"/>
          <c:tx>
            <c:strRef>
              <c:f>exp!$C$37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exp!$Q$37:$Q$40</c:f>
              <c:numCache>
                <c:formatCode>#,##0</c:formatCode>
                <c:ptCount val="4"/>
                <c:pt idx="0">
                  <c:v>5463181</c:v>
                </c:pt>
                <c:pt idx="1">
                  <c:v>2175554</c:v>
                </c:pt>
                <c:pt idx="2">
                  <c:v>1216792</c:v>
                </c:pt>
                <c:pt idx="3">
                  <c:v>682445</c:v>
                </c:pt>
              </c:numCache>
            </c:numRef>
          </c:xVal>
          <c:yVal>
            <c:numRef>
              <c:f>exp!$O$37:$O$40</c:f>
              <c:numCache>
                <c:formatCode>0.00</c:formatCode>
                <c:ptCount val="4"/>
                <c:pt idx="0">
                  <c:v>6.6</c:v>
                </c:pt>
                <c:pt idx="1">
                  <c:v>5.4</c:v>
                </c:pt>
                <c:pt idx="2">
                  <c:v>4.5</c:v>
                </c:pt>
                <c:pt idx="3">
                  <c:v>2.2999999999999998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805-405D-AD70-9FCF1FC85E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9152294058913155"/>
          <c:h val="0.66111913094196562"/>
        </c:manualLayout>
      </c:layout>
      <c:scatterChart>
        <c:scatterStyle val="lineMarker"/>
        <c:varyColors val="0"/>
        <c:ser>
          <c:idx val="0"/>
          <c:order val="0"/>
          <c:tx>
            <c:strRef>
              <c:f>exp!$C$41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exp!$Q$41:$Q$44</c:f>
              <c:numCache>
                <c:formatCode>#,##0</c:formatCode>
                <c:ptCount val="4"/>
                <c:pt idx="0">
                  <c:v>3427201</c:v>
                </c:pt>
                <c:pt idx="1">
                  <c:v>1602147</c:v>
                </c:pt>
                <c:pt idx="2">
                  <c:v>930836</c:v>
                </c:pt>
                <c:pt idx="3">
                  <c:v>523626</c:v>
                </c:pt>
              </c:numCache>
            </c:numRef>
          </c:xVal>
          <c:yVal>
            <c:numRef>
              <c:f>exp!$O$41:$O$44</c:f>
              <c:numCache>
                <c:formatCode>0.00</c:formatCode>
                <c:ptCount val="4"/>
                <c:pt idx="0">
                  <c:v>6.8</c:v>
                </c:pt>
                <c:pt idx="1">
                  <c:v>5.9</c:v>
                </c:pt>
                <c:pt idx="2">
                  <c:v>4.5999999999999996</c:v>
                </c:pt>
                <c:pt idx="3">
                  <c:v>3.2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0DD-45BB-8354-AAF3E5E698E5}"/>
            </c:ext>
          </c:extLst>
        </c:ser>
        <c:ser>
          <c:idx val="1"/>
          <c:order val="1"/>
          <c:tx>
            <c:strRef>
              <c:f>exp!$C$45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exp!$Q$45:$Q$48</c:f>
              <c:numCache>
                <c:formatCode>#,##0</c:formatCode>
                <c:ptCount val="4"/>
                <c:pt idx="0">
                  <c:v>3413220</c:v>
                </c:pt>
                <c:pt idx="1">
                  <c:v>1567987</c:v>
                </c:pt>
                <c:pt idx="2">
                  <c:v>923617</c:v>
                </c:pt>
                <c:pt idx="3">
                  <c:v>518266</c:v>
                </c:pt>
              </c:numCache>
            </c:numRef>
          </c:xVal>
          <c:yVal>
            <c:numRef>
              <c:f>exp!$O$45:$O$48</c:f>
              <c:numCache>
                <c:formatCode>0.00</c:formatCode>
                <c:ptCount val="4"/>
                <c:pt idx="0">
                  <c:v>6.9</c:v>
                </c:pt>
                <c:pt idx="1">
                  <c:v>6.1</c:v>
                </c:pt>
                <c:pt idx="2">
                  <c:v>4.8</c:v>
                </c:pt>
                <c:pt idx="3">
                  <c:v>3.5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0DD-45BB-8354-AAF3E5E698E5}"/>
            </c:ext>
          </c:extLst>
        </c:ser>
        <c:ser>
          <c:idx val="2"/>
          <c:order val="2"/>
          <c:tx>
            <c:strRef>
              <c:f>exp!$C$49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exp!$Q$49:$Q$52</c:f>
              <c:numCache>
                <c:formatCode>#,##0</c:formatCode>
                <c:ptCount val="4"/>
                <c:pt idx="0">
                  <c:v>3456843</c:v>
                </c:pt>
                <c:pt idx="1">
                  <c:v>1610450</c:v>
                </c:pt>
                <c:pt idx="2">
                  <c:v>939266</c:v>
                </c:pt>
                <c:pt idx="3">
                  <c:v>524249</c:v>
                </c:pt>
              </c:numCache>
            </c:numRef>
          </c:xVal>
          <c:yVal>
            <c:numRef>
              <c:f>exp!$O$49:$O$52</c:f>
              <c:numCache>
                <c:formatCode>0.00</c:formatCode>
                <c:ptCount val="4"/>
                <c:pt idx="0">
                  <c:v>6.6</c:v>
                </c:pt>
                <c:pt idx="1">
                  <c:v>5.7</c:v>
                </c:pt>
                <c:pt idx="2">
                  <c:v>4.3</c:v>
                </c:pt>
                <c:pt idx="3">
                  <c:v>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60DD-45BB-8354-AAF3E5E698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b="0" i="0" u="none" strike="noStrike" baseline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DOTA2s360</a:t>
            </a:r>
            <a:r>
              <a:rPr lang="en-GB" sz="2000" b="0" i="0" u="none" strike="noStrike" baseline="0" dirty="0"/>
              <a:t> </a:t>
            </a:r>
            <a:endParaRPr lang="en-GB" sz="2000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935864719337765"/>
          <c:y val="0.13476258085451495"/>
          <c:w val="0.70590055971736954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'HD-all'!$E$19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'HD-all'!$S$19:$S$22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0.23242313711421089</c:v>
                  </c:pt>
                  <c:pt idx="2">
                    <c:v>0.17130229742336908</c:v>
                  </c:pt>
                  <c:pt idx="3">
                    <c:v>0.23242313711421045</c:v>
                  </c:pt>
                </c:numCache>
              </c:numRef>
            </c:plus>
            <c:minus>
              <c:numRef>
                <c:f>'HD-all'!$S$19:$S$22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0.23242313711421089</c:v>
                  </c:pt>
                  <c:pt idx="2">
                    <c:v>0.17130229742336908</c:v>
                  </c:pt>
                  <c:pt idx="3">
                    <c:v>0.23242313711421045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'HD-all'!$T$19:$T$22</c:f>
              <c:numCache>
                <c:formatCode>#,##0</c:formatCode>
                <c:ptCount val="4"/>
                <c:pt idx="0">
                  <c:v>3094504</c:v>
                </c:pt>
                <c:pt idx="1">
                  <c:v>1467775</c:v>
                </c:pt>
                <c:pt idx="2">
                  <c:v>770061</c:v>
                </c:pt>
                <c:pt idx="3">
                  <c:v>407643</c:v>
                </c:pt>
              </c:numCache>
            </c:numRef>
          </c:xVal>
          <c:yVal>
            <c:numRef>
              <c:f>'HD-all'!$Q$19:$Q$22</c:f>
              <c:numCache>
                <c:formatCode>0.00</c:formatCode>
                <c:ptCount val="4"/>
                <c:pt idx="0">
                  <c:v>8.1</c:v>
                </c:pt>
                <c:pt idx="1">
                  <c:v>6.7</c:v>
                </c:pt>
                <c:pt idx="2">
                  <c:v>5.4</c:v>
                </c:pt>
                <c:pt idx="3">
                  <c:v>3.3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2B8-4F6A-9A84-C3B862E1E128}"/>
            </c:ext>
          </c:extLst>
        </c:ser>
        <c:ser>
          <c:idx val="2"/>
          <c:order val="1"/>
          <c:tx>
            <c:strRef>
              <c:f>'HD-all'!$E$23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'HD-all'!$S$23:$S$26</c:f>
                <c:numCache>
                  <c:formatCode>General</c:formatCode>
                  <c:ptCount val="4"/>
                  <c:pt idx="0">
                    <c:v>0.20169808125771901</c:v>
                  </c:pt>
                  <c:pt idx="1">
                    <c:v>0.23668813757443741</c:v>
                  </c:pt>
                  <c:pt idx="2">
                    <c:v>0.22513532596034286</c:v>
                  </c:pt>
                  <c:pt idx="3">
                    <c:v>0.22513532596034244</c:v>
                  </c:pt>
                </c:numCache>
              </c:numRef>
            </c:plus>
            <c:minus>
              <c:numRef>
                <c:f>'HD-all'!$S$23:$S$26</c:f>
                <c:numCache>
                  <c:formatCode>General</c:formatCode>
                  <c:ptCount val="4"/>
                  <c:pt idx="0">
                    <c:v>0.20169808125771901</c:v>
                  </c:pt>
                  <c:pt idx="1">
                    <c:v>0.23668813757443741</c:v>
                  </c:pt>
                  <c:pt idx="2">
                    <c:v>0.22513532596034286</c:v>
                  </c:pt>
                  <c:pt idx="3">
                    <c:v>0.22513532596034244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'HD-all'!$T$23:$T$26</c:f>
              <c:numCache>
                <c:formatCode>#,##0</c:formatCode>
                <c:ptCount val="4"/>
                <c:pt idx="0">
                  <c:v>3109324</c:v>
                </c:pt>
                <c:pt idx="1">
                  <c:v>1476240</c:v>
                </c:pt>
                <c:pt idx="2">
                  <c:v>774525</c:v>
                </c:pt>
                <c:pt idx="3">
                  <c:v>409519</c:v>
                </c:pt>
              </c:numCache>
            </c:numRef>
          </c:xVal>
          <c:yVal>
            <c:numRef>
              <c:f>'HD-all'!$Q$23:$Q$26</c:f>
              <c:numCache>
                <c:formatCode>0.00</c:formatCode>
                <c:ptCount val="4"/>
                <c:pt idx="0">
                  <c:v>8.6999999999999993</c:v>
                </c:pt>
                <c:pt idx="1">
                  <c:v>7.4</c:v>
                </c:pt>
                <c:pt idx="2">
                  <c:v>5.2</c:v>
                </c:pt>
                <c:pt idx="3">
                  <c:v>3.2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2B8-4F6A-9A84-C3B862E1E128}"/>
            </c:ext>
          </c:extLst>
        </c:ser>
        <c:ser>
          <c:idx val="3"/>
          <c:order val="2"/>
          <c:tx>
            <c:strRef>
              <c:f>'HD-all'!$E$27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'HD-all'!$S$27:$S$30</c:f>
                <c:numCache>
                  <c:formatCode>General</c:formatCode>
                  <c:ptCount val="4"/>
                  <c:pt idx="0">
                    <c:v>0.12651513118816596</c:v>
                  </c:pt>
                  <c:pt idx="1">
                    <c:v>0.22513532596034286</c:v>
                  </c:pt>
                  <c:pt idx="2">
                    <c:v>0.17130229742336964</c:v>
                  </c:pt>
                  <c:pt idx="3">
                    <c:v>0.20003798651480453</c:v>
                  </c:pt>
                </c:numCache>
              </c:numRef>
            </c:plus>
            <c:minus>
              <c:numRef>
                <c:f>'HD-all'!$S$27:$S$30</c:f>
                <c:numCache>
                  <c:formatCode>General</c:formatCode>
                  <c:ptCount val="4"/>
                  <c:pt idx="0">
                    <c:v>0.12651513118816596</c:v>
                  </c:pt>
                  <c:pt idx="1">
                    <c:v>0.22513532596034286</c:v>
                  </c:pt>
                  <c:pt idx="2">
                    <c:v>0.17130229742336964</c:v>
                  </c:pt>
                  <c:pt idx="3">
                    <c:v>0.20003798651480453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'HD-all'!$T$27:$T$30</c:f>
              <c:numCache>
                <c:formatCode>#,##0</c:formatCode>
                <c:ptCount val="4"/>
                <c:pt idx="0">
                  <c:v>3099249</c:v>
                </c:pt>
                <c:pt idx="1">
                  <c:v>1470698</c:v>
                </c:pt>
                <c:pt idx="2">
                  <c:v>770454</c:v>
                </c:pt>
                <c:pt idx="3">
                  <c:v>409029</c:v>
                </c:pt>
              </c:numCache>
            </c:numRef>
          </c:xVal>
          <c:yVal>
            <c:numRef>
              <c:f>'HD-all'!$Q$27:$Q$30</c:f>
              <c:numCache>
                <c:formatCode>0.00</c:formatCode>
                <c:ptCount val="4"/>
                <c:pt idx="0">
                  <c:v>7.6</c:v>
                </c:pt>
                <c:pt idx="1">
                  <c:v>6.2</c:v>
                </c:pt>
                <c:pt idx="2">
                  <c:v>4.5999999999999996</c:v>
                </c:pt>
                <c:pt idx="3">
                  <c:v>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2B8-4F6A-9A84-C3B862E1E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  <c:max val="3500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9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</c:valAx>
      <c:spPr>
        <a:noFill/>
        <a:ln w="25400">
          <a:solidFill>
            <a:schemeClr val="tx1">
              <a:lumMod val="25000"/>
              <a:lumOff val="75000"/>
            </a:schemeClr>
          </a:solidFill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solidFill>
        <a:schemeClr val="tx1"/>
      </a:solidFill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0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GTAVs090</a:t>
            </a:r>
            <a:r>
              <a:rPr lang="en-GB" sz="2000" b="0" i="0" u="none" strike="noStrike" baseline="0" dirty="0"/>
              <a:t> </a:t>
            </a:r>
            <a:endParaRPr lang="en-GB" sz="2000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1935864719337765"/>
          <c:y val="0.13476258085451495"/>
          <c:w val="0.70590055971736954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'HD-all'!$E$19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'HD-all'!$S$19:$S$22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0.23242313711421089</c:v>
                  </c:pt>
                  <c:pt idx="2">
                    <c:v>0.17130229742336908</c:v>
                  </c:pt>
                  <c:pt idx="3">
                    <c:v>0.23242313711421045</c:v>
                  </c:pt>
                </c:numCache>
              </c:numRef>
            </c:plus>
            <c:minus>
              <c:numRef>
                <c:f>'HD-all'!$S$19:$S$22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0.23242313711421089</c:v>
                  </c:pt>
                  <c:pt idx="2">
                    <c:v>0.17130229742336908</c:v>
                  </c:pt>
                  <c:pt idx="3">
                    <c:v>0.23242313711421045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'HD-all'!$T$19:$T$22</c:f>
              <c:numCache>
                <c:formatCode>#,##0</c:formatCode>
                <c:ptCount val="4"/>
                <c:pt idx="0">
                  <c:v>3094504</c:v>
                </c:pt>
                <c:pt idx="1">
                  <c:v>1467775</c:v>
                </c:pt>
                <c:pt idx="2">
                  <c:v>770061</c:v>
                </c:pt>
                <c:pt idx="3">
                  <c:v>407643</c:v>
                </c:pt>
              </c:numCache>
            </c:numRef>
          </c:xVal>
          <c:yVal>
            <c:numRef>
              <c:f>'HD-all'!$Q$19:$Q$22</c:f>
              <c:numCache>
                <c:formatCode>0.00</c:formatCode>
                <c:ptCount val="4"/>
                <c:pt idx="0">
                  <c:v>8.1</c:v>
                </c:pt>
                <c:pt idx="1">
                  <c:v>6.7</c:v>
                </c:pt>
                <c:pt idx="2">
                  <c:v>5.4</c:v>
                </c:pt>
                <c:pt idx="3">
                  <c:v>3.3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4A6-46AE-BEF3-7E39FC94F569}"/>
            </c:ext>
          </c:extLst>
        </c:ser>
        <c:ser>
          <c:idx val="2"/>
          <c:order val="1"/>
          <c:tx>
            <c:strRef>
              <c:f>'HD-all'!$E$23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'HD-all'!$S$23:$S$26</c:f>
                <c:numCache>
                  <c:formatCode>General</c:formatCode>
                  <c:ptCount val="4"/>
                  <c:pt idx="0">
                    <c:v>0.20169808125771901</c:v>
                  </c:pt>
                  <c:pt idx="1">
                    <c:v>0.23668813757443741</c:v>
                  </c:pt>
                  <c:pt idx="2">
                    <c:v>0.22513532596034286</c:v>
                  </c:pt>
                  <c:pt idx="3">
                    <c:v>0.22513532596034244</c:v>
                  </c:pt>
                </c:numCache>
              </c:numRef>
            </c:plus>
            <c:minus>
              <c:numRef>
                <c:f>'HD-all'!$S$23:$S$26</c:f>
                <c:numCache>
                  <c:formatCode>General</c:formatCode>
                  <c:ptCount val="4"/>
                  <c:pt idx="0">
                    <c:v>0.20169808125771901</c:v>
                  </c:pt>
                  <c:pt idx="1">
                    <c:v>0.23668813757443741</c:v>
                  </c:pt>
                  <c:pt idx="2">
                    <c:v>0.22513532596034286</c:v>
                  </c:pt>
                  <c:pt idx="3">
                    <c:v>0.22513532596034244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'HD-all'!$T$23:$T$26</c:f>
              <c:numCache>
                <c:formatCode>#,##0</c:formatCode>
                <c:ptCount val="4"/>
                <c:pt idx="0">
                  <c:v>3109324</c:v>
                </c:pt>
                <c:pt idx="1">
                  <c:v>1476240</c:v>
                </c:pt>
                <c:pt idx="2">
                  <c:v>774525</c:v>
                </c:pt>
                <c:pt idx="3">
                  <c:v>409519</c:v>
                </c:pt>
              </c:numCache>
            </c:numRef>
          </c:xVal>
          <c:yVal>
            <c:numRef>
              <c:f>'HD-all'!$Q$23:$Q$26</c:f>
              <c:numCache>
                <c:formatCode>0.00</c:formatCode>
                <c:ptCount val="4"/>
                <c:pt idx="0">
                  <c:v>8.6999999999999993</c:v>
                </c:pt>
                <c:pt idx="1">
                  <c:v>7.4</c:v>
                </c:pt>
                <c:pt idx="2">
                  <c:v>5.2</c:v>
                </c:pt>
                <c:pt idx="3">
                  <c:v>3.2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4A6-46AE-BEF3-7E39FC94F569}"/>
            </c:ext>
          </c:extLst>
        </c:ser>
        <c:ser>
          <c:idx val="3"/>
          <c:order val="2"/>
          <c:tx>
            <c:strRef>
              <c:f>'HD-all'!$E$27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'HD-all'!$S$27:$S$30</c:f>
                <c:numCache>
                  <c:formatCode>General</c:formatCode>
                  <c:ptCount val="4"/>
                  <c:pt idx="0">
                    <c:v>0.12651513118816596</c:v>
                  </c:pt>
                  <c:pt idx="1">
                    <c:v>0.22513532596034286</c:v>
                  </c:pt>
                  <c:pt idx="2">
                    <c:v>0.17130229742336964</c:v>
                  </c:pt>
                  <c:pt idx="3">
                    <c:v>0.20003798651480453</c:v>
                  </c:pt>
                </c:numCache>
              </c:numRef>
            </c:plus>
            <c:minus>
              <c:numRef>
                <c:f>'HD-all'!$S$27:$S$30</c:f>
                <c:numCache>
                  <c:formatCode>General</c:formatCode>
                  <c:ptCount val="4"/>
                  <c:pt idx="0">
                    <c:v>0.12651513118816596</c:v>
                  </c:pt>
                  <c:pt idx="1">
                    <c:v>0.22513532596034286</c:v>
                  </c:pt>
                  <c:pt idx="2">
                    <c:v>0.17130229742336964</c:v>
                  </c:pt>
                  <c:pt idx="3">
                    <c:v>0.20003798651480453</c:v>
                  </c:pt>
                </c:numCache>
              </c:numRef>
            </c:minus>
          </c:errBars>
          <c:errBars>
            <c:errDir val="x"/>
            <c:errBarType val="both"/>
            <c:errValType val="fixedVal"/>
            <c:noEndCap val="0"/>
            <c:val val="1"/>
          </c:errBars>
          <c:xVal>
            <c:numRef>
              <c:f>'HD-all'!$T$27:$T$30</c:f>
              <c:numCache>
                <c:formatCode>#,##0</c:formatCode>
                <c:ptCount val="4"/>
                <c:pt idx="0">
                  <c:v>3099249</c:v>
                </c:pt>
                <c:pt idx="1">
                  <c:v>1470698</c:v>
                </c:pt>
                <c:pt idx="2">
                  <c:v>770454</c:v>
                </c:pt>
                <c:pt idx="3">
                  <c:v>409029</c:v>
                </c:pt>
              </c:numCache>
            </c:numRef>
          </c:xVal>
          <c:yVal>
            <c:numRef>
              <c:f>'HD-all'!$Q$27:$Q$30</c:f>
              <c:numCache>
                <c:formatCode>0.00</c:formatCode>
                <c:ptCount val="4"/>
                <c:pt idx="0">
                  <c:v>7.6</c:v>
                </c:pt>
                <c:pt idx="1">
                  <c:v>6.2</c:v>
                </c:pt>
                <c:pt idx="2">
                  <c:v>4.5999999999999996</c:v>
                </c:pt>
                <c:pt idx="3">
                  <c:v>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4A6-46AE-BEF3-7E39FC94F5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  <c:max val="35000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9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baseline="0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</c:valAx>
      <c:spPr>
        <a:noFill/>
        <a:ln w="25400">
          <a:solidFill>
            <a:schemeClr val="tx1">
              <a:lumMod val="25000"/>
              <a:lumOff val="75000"/>
            </a:schemeClr>
          </a:solidFill>
        </a:ln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ln>
      <a:solidFill>
        <a:schemeClr val="tx1"/>
      </a:solidFill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b="0" i="0" u="none" strike="noStrike" baseline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RushHour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7116863517060366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'HD-all'!$E$47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'HD-all'!$S$47:$S$50</c:f>
                <c:numCache>
                  <c:formatCode>General</c:formatCode>
                  <c:ptCount val="4"/>
                  <c:pt idx="0">
                    <c:v>0.17323797804370969</c:v>
                  </c:pt>
                  <c:pt idx="1">
                    <c:v>0.20169808125771935</c:v>
                  </c:pt>
                  <c:pt idx="2">
                    <c:v>0.20659834410152056</c:v>
                  </c:pt>
                  <c:pt idx="3">
                    <c:v>0.17130229742336964</c:v>
                  </c:pt>
                </c:numCache>
              </c:numRef>
            </c:plus>
            <c:minus>
              <c:numRef>
                <c:f>'HD-all'!$S$47:$S$50</c:f>
                <c:numCache>
                  <c:formatCode>General</c:formatCode>
                  <c:ptCount val="4"/>
                  <c:pt idx="0">
                    <c:v>0.17323797804370969</c:v>
                  </c:pt>
                  <c:pt idx="1">
                    <c:v>0.20169808125771935</c:v>
                  </c:pt>
                  <c:pt idx="2">
                    <c:v>0.20659834410152056</c:v>
                  </c:pt>
                  <c:pt idx="3">
                    <c:v>0.17130229742336964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'HD-all'!$T$47:$T$50</c:f>
              <c:numCache>
                <c:formatCode>#,##0</c:formatCode>
                <c:ptCount val="4"/>
                <c:pt idx="0">
                  <c:v>2564526</c:v>
                </c:pt>
                <c:pt idx="1">
                  <c:v>1537181</c:v>
                </c:pt>
                <c:pt idx="2">
                  <c:v>1220579</c:v>
                </c:pt>
                <c:pt idx="3">
                  <c:v>761006</c:v>
                </c:pt>
              </c:numCache>
            </c:numRef>
          </c:xVal>
          <c:yVal>
            <c:numRef>
              <c:f>'HD-all'!$Q$47:$Q$50</c:f>
              <c:numCache>
                <c:formatCode>0.00</c:formatCode>
                <c:ptCount val="4"/>
                <c:pt idx="0">
                  <c:v>7.5</c:v>
                </c:pt>
                <c:pt idx="1">
                  <c:v>5.7</c:v>
                </c:pt>
                <c:pt idx="2">
                  <c:v>4.5999999999999996</c:v>
                </c:pt>
                <c:pt idx="3">
                  <c:v>3.4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EC4-4713-BBE3-5CDE27BB6D93}"/>
            </c:ext>
          </c:extLst>
        </c:ser>
        <c:ser>
          <c:idx val="2"/>
          <c:order val="1"/>
          <c:tx>
            <c:strRef>
              <c:f>'HD-all'!$E$43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'HD-all'!$S$43:$S$46</c:f>
                <c:numCache>
                  <c:formatCode>General</c:formatCode>
                  <c:ptCount val="4"/>
                  <c:pt idx="0">
                    <c:v>0.10329917205076022</c:v>
                  </c:pt>
                  <c:pt idx="1">
                    <c:v>0.19325505507568005</c:v>
                  </c:pt>
                  <c:pt idx="2">
                    <c:v>0.18077355108883</c:v>
                  </c:pt>
                  <c:pt idx="3">
                    <c:v>0.17323797804370969</c:v>
                  </c:pt>
                </c:numCache>
              </c:numRef>
            </c:plus>
            <c:minus>
              <c:numRef>
                <c:f>'HD-all'!$S$43:$S$46</c:f>
                <c:numCache>
                  <c:formatCode>General</c:formatCode>
                  <c:ptCount val="4"/>
                  <c:pt idx="0">
                    <c:v>0.10329917205076022</c:v>
                  </c:pt>
                  <c:pt idx="1">
                    <c:v>0.19325505507568005</c:v>
                  </c:pt>
                  <c:pt idx="2">
                    <c:v>0.18077355108883</c:v>
                  </c:pt>
                  <c:pt idx="3">
                    <c:v>0.17323797804370969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'HD-all'!$T$43:$T$46</c:f>
              <c:numCache>
                <c:formatCode>#,##0</c:formatCode>
                <c:ptCount val="4"/>
                <c:pt idx="0">
                  <c:v>2547599</c:v>
                </c:pt>
                <c:pt idx="1">
                  <c:v>1529203</c:v>
                </c:pt>
                <c:pt idx="2">
                  <c:v>1212425</c:v>
                </c:pt>
                <c:pt idx="3">
                  <c:v>757100</c:v>
                </c:pt>
              </c:numCache>
            </c:numRef>
          </c:xVal>
          <c:yVal>
            <c:numRef>
              <c:f>'HD-all'!$Q$43:$Q$46</c:f>
              <c:numCache>
                <c:formatCode>0.00</c:formatCode>
                <c:ptCount val="4"/>
                <c:pt idx="0">
                  <c:v>7.8</c:v>
                </c:pt>
                <c:pt idx="1">
                  <c:v>6.2</c:v>
                </c:pt>
                <c:pt idx="2">
                  <c:v>5.0999999999999996</c:v>
                </c:pt>
                <c:pt idx="3">
                  <c:v>3.5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EC4-4713-BBE3-5CDE27BB6D93}"/>
            </c:ext>
          </c:extLst>
        </c:ser>
        <c:ser>
          <c:idx val="3"/>
          <c:order val="2"/>
          <c:tx>
            <c:strRef>
              <c:f>'HD-all'!$E$51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'HD-all'!$S$51:$S$54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0.12651513118816596</c:v>
                  </c:pt>
                  <c:pt idx="2">
                    <c:v>0.1183440687872187</c:v>
                  </c:pt>
                  <c:pt idx="3">
                    <c:v>0.1183440687872187</c:v>
                  </c:pt>
                </c:numCache>
              </c:numRef>
            </c:plus>
            <c:minus>
              <c:numRef>
                <c:f>'HD-all'!$S$51:$S$54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0.12651513118816596</c:v>
                  </c:pt>
                  <c:pt idx="2">
                    <c:v>0.1183440687872187</c:v>
                  </c:pt>
                  <c:pt idx="3">
                    <c:v>0.1183440687872187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'HD-all'!$T$51:$T$54</c:f>
              <c:numCache>
                <c:formatCode>#,##0</c:formatCode>
                <c:ptCount val="4"/>
                <c:pt idx="0">
                  <c:v>2551729</c:v>
                </c:pt>
                <c:pt idx="1">
                  <c:v>1531054</c:v>
                </c:pt>
                <c:pt idx="2">
                  <c:v>1214288</c:v>
                </c:pt>
                <c:pt idx="3">
                  <c:v>757386</c:v>
                </c:pt>
              </c:numCache>
            </c:numRef>
          </c:xVal>
          <c:yVal>
            <c:numRef>
              <c:f>'HD-all'!$Q$51:$Q$54</c:f>
              <c:numCache>
                <c:formatCode>0.00</c:formatCode>
                <c:ptCount val="4"/>
                <c:pt idx="0">
                  <c:v>7.1</c:v>
                </c:pt>
                <c:pt idx="1">
                  <c:v>5.4</c:v>
                </c:pt>
                <c:pt idx="2">
                  <c:v>4.3</c:v>
                </c:pt>
                <c:pt idx="3">
                  <c:v>3.3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EC4-4713-BBE3-5CDE27BB6D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  <c:max val="2680000"/>
          <c:min val="5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2000" dirty="0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BeachMountain2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478585063230734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'UHD-all (2)'!$C$5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(2)'!$Q$5:$Q$8</c:f>
                <c:numCache>
                  <c:formatCode>General</c:formatCode>
                  <c:ptCount val="4"/>
                  <c:pt idx="0">
                    <c:v>0.17130229742336955</c:v>
                  </c:pt>
                  <c:pt idx="1">
                    <c:v>0.12651513118816596</c:v>
                  </c:pt>
                  <c:pt idx="2">
                    <c:v>0.32255156134660468</c:v>
                  </c:pt>
                  <c:pt idx="3">
                    <c:v>0.25303026237633197</c:v>
                  </c:pt>
                </c:numCache>
              </c:numRef>
            </c:plus>
            <c:minus>
              <c:numRef>
                <c:f>'UHD-all (2)'!$Q$5:$Q$8</c:f>
                <c:numCache>
                  <c:formatCode>General</c:formatCode>
                  <c:ptCount val="4"/>
                  <c:pt idx="0">
                    <c:v>0.17130229742336955</c:v>
                  </c:pt>
                  <c:pt idx="1">
                    <c:v>0.12651513118816596</c:v>
                  </c:pt>
                  <c:pt idx="2">
                    <c:v>0.32255156134660468</c:v>
                  </c:pt>
                  <c:pt idx="3">
                    <c:v>0.25303026237633197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(2)'!$R$5:$R$8</c:f>
              <c:numCache>
                <c:formatCode>#,##0</c:formatCode>
                <c:ptCount val="4"/>
                <c:pt idx="0">
                  <c:v>6483194</c:v>
                </c:pt>
                <c:pt idx="1">
                  <c:v>2036295</c:v>
                </c:pt>
                <c:pt idx="2">
                  <c:v>534686</c:v>
                </c:pt>
                <c:pt idx="3">
                  <c:v>217864</c:v>
                </c:pt>
              </c:numCache>
            </c:numRef>
          </c:xVal>
          <c:yVal>
            <c:numRef>
              <c:f>'UHD-all (2)'!$O$5:$O$8</c:f>
              <c:numCache>
                <c:formatCode>0.00</c:formatCode>
                <c:ptCount val="4"/>
                <c:pt idx="0">
                  <c:v>7.4</c:v>
                </c:pt>
                <c:pt idx="1">
                  <c:v>5.6</c:v>
                </c:pt>
                <c:pt idx="2">
                  <c:v>3.8</c:v>
                </c:pt>
                <c:pt idx="3">
                  <c:v>2.2000000000000002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8AF-483F-A63A-EA0D1447574D}"/>
            </c:ext>
          </c:extLst>
        </c:ser>
        <c:ser>
          <c:idx val="2"/>
          <c:order val="1"/>
          <c:tx>
            <c:strRef>
              <c:f>'UHD-all (2)'!$C$9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(2)'!$Q$9:$Q$12</c:f>
                <c:numCache>
                  <c:formatCode>General</c:formatCode>
                  <c:ptCount val="4"/>
                  <c:pt idx="0">
                    <c:v>0.19325505507568005</c:v>
                  </c:pt>
                  <c:pt idx="1">
                    <c:v>0.10329917205076022</c:v>
                  </c:pt>
                  <c:pt idx="2">
                    <c:v>0.10329917205076006</c:v>
                  </c:pt>
                  <c:pt idx="3">
                    <c:v>0.13907076648347153</c:v>
                  </c:pt>
                </c:numCache>
              </c:numRef>
            </c:plus>
            <c:minus>
              <c:numRef>
                <c:f>'UHD-all (2)'!$Q$9:$Q$12</c:f>
                <c:numCache>
                  <c:formatCode>General</c:formatCode>
                  <c:ptCount val="4"/>
                  <c:pt idx="0">
                    <c:v>0.19325505507568005</c:v>
                  </c:pt>
                  <c:pt idx="1">
                    <c:v>0.10329917205076022</c:v>
                  </c:pt>
                  <c:pt idx="2">
                    <c:v>0.10329917205076006</c:v>
                  </c:pt>
                  <c:pt idx="3">
                    <c:v>0.13907076648347153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(2)'!$R$9:$R$12</c:f>
              <c:numCache>
                <c:formatCode>#,##0</c:formatCode>
                <c:ptCount val="4"/>
                <c:pt idx="0">
                  <c:v>6534335</c:v>
                </c:pt>
                <c:pt idx="1">
                  <c:v>2053257</c:v>
                </c:pt>
                <c:pt idx="2">
                  <c:v>538072</c:v>
                </c:pt>
                <c:pt idx="3">
                  <c:v>218735</c:v>
                </c:pt>
              </c:numCache>
            </c:numRef>
          </c:xVal>
          <c:yVal>
            <c:numRef>
              <c:f>'UHD-all (2)'!$O$9:$O$12</c:f>
              <c:numCache>
                <c:formatCode>0.00</c:formatCode>
                <c:ptCount val="4"/>
                <c:pt idx="0">
                  <c:v>7.2</c:v>
                </c:pt>
                <c:pt idx="1">
                  <c:v>6.2</c:v>
                </c:pt>
                <c:pt idx="2">
                  <c:v>3.8</c:v>
                </c:pt>
                <c:pt idx="3">
                  <c:v>2.1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8AF-483F-A63A-EA0D1447574D}"/>
            </c:ext>
          </c:extLst>
        </c:ser>
        <c:ser>
          <c:idx val="3"/>
          <c:order val="2"/>
          <c:tx>
            <c:strRef>
              <c:f>'UHD-all (2)'!$C$13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(2)'!$Q$13:$Q$16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0.18077355108883053</c:v>
                  </c:pt>
                  <c:pt idx="2">
                    <c:v>0.18077355108883053</c:v>
                  </c:pt>
                  <c:pt idx="3">
                    <c:v>0.12651513118816593</c:v>
                  </c:pt>
                </c:numCache>
              </c:numRef>
            </c:plus>
            <c:minus>
              <c:numRef>
                <c:f>'UHD-all (2)'!$Q$13:$Q$16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0.18077355108883053</c:v>
                  </c:pt>
                  <c:pt idx="2">
                    <c:v>0.18077355108883053</c:v>
                  </c:pt>
                  <c:pt idx="3">
                    <c:v>0.12651513118816593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(2)'!$R$13:$R$16</c:f>
              <c:numCache>
                <c:formatCode>#,##0</c:formatCode>
                <c:ptCount val="4"/>
                <c:pt idx="0">
                  <c:v>6529473</c:v>
                </c:pt>
                <c:pt idx="1">
                  <c:v>2055236</c:v>
                </c:pt>
                <c:pt idx="2">
                  <c:v>540367</c:v>
                </c:pt>
                <c:pt idx="3">
                  <c:v>218720</c:v>
                </c:pt>
              </c:numCache>
            </c:numRef>
          </c:xVal>
          <c:yVal>
            <c:numRef>
              <c:f>'UHD-all (2)'!$O$13:$O$16</c:f>
              <c:numCache>
                <c:formatCode>0.00</c:formatCode>
                <c:ptCount val="4"/>
                <c:pt idx="0">
                  <c:v>6.8</c:v>
                </c:pt>
                <c:pt idx="1">
                  <c:v>4.9000000000000004</c:v>
                </c:pt>
                <c:pt idx="2">
                  <c:v>2.9</c:v>
                </c:pt>
                <c:pt idx="3">
                  <c:v>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8AF-483F-A63A-EA0D14475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CrossRoad2s500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478585063230734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'UHD-all (2)'!$D$5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(2)'!$R$5:$R$8</c:f>
                <c:numCache>
                  <c:formatCode>General</c:formatCode>
                  <c:ptCount val="4"/>
                  <c:pt idx="0">
                    <c:v>0.17130229742336955</c:v>
                  </c:pt>
                  <c:pt idx="1">
                    <c:v>0.12651513118816596</c:v>
                  </c:pt>
                  <c:pt idx="2">
                    <c:v>0.32255156134660468</c:v>
                  </c:pt>
                  <c:pt idx="3">
                    <c:v>0.25303026237633197</c:v>
                  </c:pt>
                </c:numCache>
              </c:numRef>
            </c:plus>
            <c:minus>
              <c:numRef>
                <c:f>'UHD-all (2)'!$R$5:$R$8</c:f>
                <c:numCache>
                  <c:formatCode>General</c:formatCode>
                  <c:ptCount val="4"/>
                  <c:pt idx="0">
                    <c:v>0.17130229742336955</c:v>
                  </c:pt>
                  <c:pt idx="1">
                    <c:v>0.12651513118816596</c:v>
                  </c:pt>
                  <c:pt idx="2">
                    <c:v>0.32255156134660468</c:v>
                  </c:pt>
                  <c:pt idx="3">
                    <c:v>0.25303026237633197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(2)'!$S$5:$S$8</c:f>
              <c:numCache>
                <c:formatCode>#,##0</c:formatCode>
                <c:ptCount val="4"/>
                <c:pt idx="0">
                  <c:v>6483194</c:v>
                </c:pt>
                <c:pt idx="1">
                  <c:v>2036295</c:v>
                </c:pt>
                <c:pt idx="2">
                  <c:v>534686</c:v>
                </c:pt>
                <c:pt idx="3">
                  <c:v>217864</c:v>
                </c:pt>
              </c:numCache>
            </c:numRef>
          </c:xVal>
          <c:yVal>
            <c:numRef>
              <c:f>'UHD-all (2)'!$P$5:$P$8</c:f>
              <c:numCache>
                <c:formatCode>0.00</c:formatCode>
                <c:ptCount val="4"/>
                <c:pt idx="0">
                  <c:v>7.4</c:v>
                </c:pt>
                <c:pt idx="1">
                  <c:v>5.6</c:v>
                </c:pt>
                <c:pt idx="2">
                  <c:v>3.8</c:v>
                </c:pt>
                <c:pt idx="3">
                  <c:v>2.2000000000000002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8AF-483F-A63A-EA0D1447574D}"/>
            </c:ext>
          </c:extLst>
        </c:ser>
        <c:ser>
          <c:idx val="2"/>
          <c:order val="1"/>
          <c:tx>
            <c:strRef>
              <c:f>'UHD-all (2)'!$D$9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(2)'!$R$9:$R$12</c:f>
                <c:numCache>
                  <c:formatCode>General</c:formatCode>
                  <c:ptCount val="4"/>
                  <c:pt idx="0">
                    <c:v>0.19325505507568005</c:v>
                  </c:pt>
                  <c:pt idx="1">
                    <c:v>0.10329917205076022</c:v>
                  </c:pt>
                  <c:pt idx="2">
                    <c:v>0.10329917205076006</c:v>
                  </c:pt>
                  <c:pt idx="3">
                    <c:v>0.13907076648347153</c:v>
                  </c:pt>
                </c:numCache>
              </c:numRef>
            </c:plus>
            <c:minus>
              <c:numRef>
                <c:f>'UHD-all (2)'!$R$9:$R$12</c:f>
                <c:numCache>
                  <c:formatCode>General</c:formatCode>
                  <c:ptCount val="4"/>
                  <c:pt idx="0">
                    <c:v>0.19325505507568005</c:v>
                  </c:pt>
                  <c:pt idx="1">
                    <c:v>0.10329917205076022</c:v>
                  </c:pt>
                  <c:pt idx="2">
                    <c:v>0.10329917205076006</c:v>
                  </c:pt>
                  <c:pt idx="3">
                    <c:v>0.13907076648347153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(2)'!$S$9:$S$12</c:f>
              <c:numCache>
                <c:formatCode>#,##0</c:formatCode>
                <c:ptCount val="4"/>
                <c:pt idx="0">
                  <c:v>6534335</c:v>
                </c:pt>
                <c:pt idx="1">
                  <c:v>2053257</c:v>
                </c:pt>
                <c:pt idx="2">
                  <c:v>538072</c:v>
                </c:pt>
                <c:pt idx="3">
                  <c:v>218735</c:v>
                </c:pt>
              </c:numCache>
            </c:numRef>
          </c:xVal>
          <c:yVal>
            <c:numRef>
              <c:f>'UHD-all (2)'!$P$9:$P$12</c:f>
              <c:numCache>
                <c:formatCode>0.00</c:formatCode>
                <c:ptCount val="4"/>
                <c:pt idx="0">
                  <c:v>7.2</c:v>
                </c:pt>
                <c:pt idx="1">
                  <c:v>6.2</c:v>
                </c:pt>
                <c:pt idx="2">
                  <c:v>3.8</c:v>
                </c:pt>
                <c:pt idx="3">
                  <c:v>2.1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8AF-483F-A63A-EA0D1447574D}"/>
            </c:ext>
          </c:extLst>
        </c:ser>
        <c:ser>
          <c:idx val="3"/>
          <c:order val="2"/>
          <c:tx>
            <c:strRef>
              <c:f>'UHD-all (2)'!$D$13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(2)'!$R$13:$R$16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0.18077355108883053</c:v>
                  </c:pt>
                  <c:pt idx="2">
                    <c:v>0.18077355108883053</c:v>
                  </c:pt>
                  <c:pt idx="3">
                    <c:v>0.12651513118816593</c:v>
                  </c:pt>
                </c:numCache>
              </c:numRef>
            </c:plus>
            <c:minus>
              <c:numRef>
                <c:f>'UHD-all (2)'!$R$13:$R$16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0.18077355108883053</c:v>
                  </c:pt>
                  <c:pt idx="2">
                    <c:v>0.18077355108883053</c:v>
                  </c:pt>
                  <c:pt idx="3">
                    <c:v>0.12651513118816593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(2)'!$S$13:$S$16</c:f>
              <c:numCache>
                <c:formatCode>#,##0</c:formatCode>
                <c:ptCount val="4"/>
                <c:pt idx="0">
                  <c:v>6529473</c:v>
                </c:pt>
                <c:pt idx="1">
                  <c:v>2055236</c:v>
                </c:pt>
                <c:pt idx="2">
                  <c:v>540367</c:v>
                </c:pt>
                <c:pt idx="3">
                  <c:v>218720</c:v>
                </c:pt>
              </c:numCache>
            </c:numRef>
          </c:xVal>
          <c:yVal>
            <c:numRef>
              <c:f>'UHD-all (2)'!$P$13:$P$16</c:f>
              <c:numCache>
                <c:formatCode>0.00</c:formatCode>
                <c:ptCount val="4"/>
                <c:pt idx="0">
                  <c:v>6.8</c:v>
                </c:pt>
                <c:pt idx="1">
                  <c:v>4.9000000000000004</c:v>
                </c:pt>
                <c:pt idx="2">
                  <c:v>2.9</c:v>
                </c:pt>
                <c:pt idx="3">
                  <c:v>1.6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8AF-483F-A63A-EA0D14475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7116863517060366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'UHD-all (2)'!$C$29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(2)'!$Q$29:$Q$32</c:f>
                <c:numCache>
                  <c:formatCode>General</c:formatCode>
                  <c:ptCount val="4"/>
                  <c:pt idx="0">
                    <c:v>7.7474379038070182E-2</c:v>
                  </c:pt>
                  <c:pt idx="1">
                    <c:v>0.23098397072494625</c:v>
                  </c:pt>
                  <c:pt idx="2">
                    <c:v>0.21451684189413128</c:v>
                  </c:pt>
                  <c:pt idx="3">
                    <c:v>0.20820613756476669</c:v>
                  </c:pt>
                </c:numCache>
              </c:numRef>
            </c:plus>
            <c:minus>
              <c:numRef>
                <c:f>'UHD-all (2)'!$Q$29:$Q$32</c:f>
                <c:numCache>
                  <c:formatCode>General</c:formatCode>
                  <c:ptCount val="4"/>
                  <c:pt idx="0">
                    <c:v>7.7474379038070182E-2</c:v>
                  </c:pt>
                  <c:pt idx="1">
                    <c:v>0.23098397072494625</c:v>
                  </c:pt>
                  <c:pt idx="2">
                    <c:v>0.21451684189413128</c:v>
                  </c:pt>
                  <c:pt idx="3">
                    <c:v>0.20820613756476669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(2)'!$R$29:$R$32</c:f>
              <c:numCache>
                <c:formatCode>#,##0</c:formatCode>
                <c:ptCount val="4"/>
                <c:pt idx="0">
                  <c:v>5458891</c:v>
                </c:pt>
                <c:pt idx="1">
                  <c:v>2171463</c:v>
                </c:pt>
                <c:pt idx="2">
                  <c:v>1216754</c:v>
                </c:pt>
                <c:pt idx="3">
                  <c:v>681718</c:v>
                </c:pt>
              </c:numCache>
            </c:numRef>
          </c:xVal>
          <c:yVal>
            <c:numRef>
              <c:f>'UHD-all (2)'!$O$29:$O$32</c:f>
              <c:numCache>
                <c:formatCode>0.00</c:formatCode>
                <c:ptCount val="4"/>
                <c:pt idx="0">
                  <c:v>8.9</c:v>
                </c:pt>
                <c:pt idx="1">
                  <c:v>6</c:v>
                </c:pt>
                <c:pt idx="2">
                  <c:v>4.9000000000000004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616-4C3E-B4E3-1B253C47F579}"/>
            </c:ext>
          </c:extLst>
        </c:ser>
        <c:ser>
          <c:idx val="2"/>
          <c:order val="1"/>
          <c:tx>
            <c:strRef>
              <c:f>'UHD-all (2)'!$C$21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(2)'!$Q$33:$Q$36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0.16535935806624263</c:v>
                  </c:pt>
                  <c:pt idx="2">
                    <c:v>0.21451684189413087</c:v>
                  </c:pt>
                  <c:pt idx="3">
                    <c:v>0.12651513118816612</c:v>
                  </c:pt>
                </c:numCache>
              </c:numRef>
            </c:plus>
            <c:minus>
              <c:numRef>
                <c:f>'UHD-all (2)'!$Q$33:$Q$36</c:f>
                <c:numCache>
                  <c:formatCode>General</c:formatCode>
                  <c:ptCount val="4"/>
                  <c:pt idx="0">
                    <c:v>0.18077355108883042</c:v>
                  </c:pt>
                  <c:pt idx="1">
                    <c:v>0.16535935806624263</c:v>
                  </c:pt>
                  <c:pt idx="2">
                    <c:v>0.21451684189413087</c:v>
                  </c:pt>
                  <c:pt idx="3">
                    <c:v>0.12651513118816612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(2)'!$R$33:$R$36</c:f>
              <c:numCache>
                <c:formatCode>#,##0</c:formatCode>
                <c:ptCount val="4"/>
                <c:pt idx="0">
                  <c:v>5470889</c:v>
                </c:pt>
                <c:pt idx="1">
                  <c:v>2183260</c:v>
                </c:pt>
                <c:pt idx="2">
                  <c:v>1220844</c:v>
                </c:pt>
                <c:pt idx="3">
                  <c:v>683972</c:v>
                </c:pt>
              </c:numCache>
            </c:numRef>
          </c:xVal>
          <c:yVal>
            <c:numRef>
              <c:f>'UHD-all (2)'!$O$33:$O$36</c:f>
              <c:numCache>
                <c:formatCode>0.00</c:formatCode>
                <c:ptCount val="4"/>
                <c:pt idx="0">
                  <c:v>9.1</c:v>
                </c:pt>
                <c:pt idx="1">
                  <c:v>6.3</c:v>
                </c:pt>
                <c:pt idx="2">
                  <c:v>5.0999999999999996</c:v>
                </c:pt>
                <c:pt idx="3">
                  <c:v>4.4000000000000004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616-4C3E-B4E3-1B253C47F579}"/>
            </c:ext>
          </c:extLst>
        </c:ser>
        <c:ser>
          <c:idx val="3"/>
          <c:order val="2"/>
          <c:tx>
            <c:strRef>
              <c:f>'UHD-all (2)'!$C$25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(2)'!$Q$37:$Q$40</c:f>
                <c:numCache>
                  <c:formatCode>General</c:formatCode>
                  <c:ptCount val="4"/>
                  <c:pt idx="0">
                    <c:v>0.16535935806624219</c:v>
                  </c:pt>
                  <c:pt idx="1">
                    <c:v>0.17130229742336908</c:v>
                  </c:pt>
                  <c:pt idx="2">
                    <c:v>0.12651513118816612</c:v>
                  </c:pt>
                  <c:pt idx="3">
                    <c:v>0.13907076648347169</c:v>
                  </c:pt>
                </c:numCache>
              </c:numRef>
            </c:plus>
            <c:minus>
              <c:numRef>
                <c:f>'UHD-all (2)'!$Q$37:$Q$40</c:f>
                <c:numCache>
                  <c:formatCode>General</c:formatCode>
                  <c:ptCount val="4"/>
                  <c:pt idx="0">
                    <c:v>0.16535935806624219</c:v>
                  </c:pt>
                  <c:pt idx="1">
                    <c:v>0.17130229742336908</c:v>
                  </c:pt>
                  <c:pt idx="2">
                    <c:v>0.12651513118816612</c:v>
                  </c:pt>
                  <c:pt idx="3">
                    <c:v>0.13907076648347169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(2)'!$R$37:$R$40</c:f>
              <c:numCache>
                <c:formatCode>#,##0</c:formatCode>
                <c:ptCount val="4"/>
                <c:pt idx="0">
                  <c:v>5463181</c:v>
                </c:pt>
                <c:pt idx="1">
                  <c:v>2175554</c:v>
                </c:pt>
                <c:pt idx="2">
                  <c:v>1216792</c:v>
                </c:pt>
                <c:pt idx="3">
                  <c:v>682445</c:v>
                </c:pt>
              </c:numCache>
            </c:numRef>
          </c:xVal>
          <c:yVal>
            <c:numRef>
              <c:f>'UHD-all (2)'!$O$37:$O$40</c:f>
              <c:numCache>
                <c:formatCode>0.00</c:formatCode>
                <c:ptCount val="4"/>
                <c:pt idx="0">
                  <c:v>7.7</c:v>
                </c:pt>
                <c:pt idx="1">
                  <c:v>5.6</c:v>
                </c:pt>
                <c:pt idx="2">
                  <c:v>4.4000000000000004</c:v>
                </c:pt>
                <c:pt idx="3">
                  <c:v>4.0999999999999996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616-4C3E-B4E3-1B253C47F5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10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7116863517060366"/>
          <c:h val="0.66111913094196562"/>
        </c:manualLayout>
      </c:layout>
      <c:scatterChart>
        <c:scatterStyle val="lineMarker"/>
        <c:varyColors val="0"/>
        <c:ser>
          <c:idx val="1"/>
          <c:order val="0"/>
          <c:tx>
            <c:strRef>
              <c:f>'UHD-all (2)'!$C$29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(2)'!$Q$41:$Q$44</c:f>
                <c:numCache>
                  <c:formatCode>General</c:formatCode>
                  <c:ptCount val="4"/>
                  <c:pt idx="0">
                    <c:v>0.16535935806624219</c:v>
                  </c:pt>
                  <c:pt idx="1">
                    <c:v>0.21451684189413087</c:v>
                  </c:pt>
                  <c:pt idx="2">
                    <c:v>0.12651513118816612</c:v>
                  </c:pt>
                  <c:pt idx="3">
                    <c:v>0.23242313711421045</c:v>
                  </c:pt>
                </c:numCache>
              </c:numRef>
            </c:plus>
            <c:minus>
              <c:numRef>
                <c:f>'UHD-all (2)'!$Q$41:$Q$44</c:f>
                <c:numCache>
                  <c:formatCode>General</c:formatCode>
                  <c:ptCount val="4"/>
                  <c:pt idx="0">
                    <c:v>0.16535935806624219</c:v>
                  </c:pt>
                  <c:pt idx="1">
                    <c:v>0.21451684189413087</c:v>
                  </c:pt>
                  <c:pt idx="2">
                    <c:v>0.12651513118816612</c:v>
                  </c:pt>
                  <c:pt idx="3">
                    <c:v>0.23242313711421045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(2)'!$R$41:$R$44</c:f>
              <c:numCache>
                <c:formatCode>#,##0</c:formatCode>
                <c:ptCount val="4"/>
                <c:pt idx="0">
                  <c:v>3427201</c:v>
                </c:pt>
                <c:pt idx="1">
                  <c:v>1602147</c:v>
                </c:pt>
                <c:pt idx="2">
                  <c:v>930836</c:v>
                </c:pt>
                <c:pt idx="3">
                  <c:v>523626</c:v>
                </c:pt>
              </c:numCache>
            </c:numRef>
          </c:xVal>
          <c:yVal>
            <c:numRef>
              <c:f>'UHD-all (2)'!$O$41:$O$44</c:f>
              <c:numCache>
                <c:formatCode>0.00</c:formatCode>
                <c:ptCount val="4"/>
                <c:pt idx="0">
                  <c:v>7.7</c:v>
                </c:pt>
                <c:pt idx="1">
                  <c:v>5.9</c:v>
                </c:pt>
                <c:pt idx="2">
                  <c:v>4.4000000000000004</c:v>
                </c:pt>
                <c:pt idx="3">
                  <c:v>3.3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5C8-44A1-8D48-0C3CB702B571}"/>
            </c:ext>
          </c:extLst>
        </c:ser>
        <c:ser>
          <c:idx val="2"/>
          <c:order val="1"/>
          <c:tx>
            <c:strRef>
              <c:f>'UHD-all (2)'!$C$21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(2)'!$Q$45:$Q$48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0.15494875807614036</c:v>
                  </c:pt>
                  <c:pt idx="2">
                    <c:v>0.18077355108883053</c:v>
                  </c:pt>
                  <c:pt idx="3">
                    <c:v>0.12651513118816612</c:v>
                  </c:pt>
                </c:numCache>
              </c:numRef>
            </c:plus>
            <c:minus>
              <c:numRef>
                <c:f>'UHD-all (2)'!$Q$45:$Q$48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0.15494875807614036</c:v>
                  </c:pt>
                  <c:pt idx="2">
                    <c:v>0.18077355108883053</c:v>
                  </c:pt>
                  <c:pt idx="3">
                    <c:v>0.12651513118816612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(2)'!$R$45:$R$48</c:f>
              <c:numCache>
                <c:formatCode>#,##0</c:formatCode>
                <c:ptCount val="4"/>
                <c:pt idx="0">
                  <c:v>3413220</c:v>
                </c:pt>
                <c:pt idx="1">
                  <c:v>1567987</c:v>
                </c:pt>
                <c:pt idx="2">
                  <c:v>923617</c:v>
                </c:pt>
                <c:pt idx="3">
                  <c:v>518266</c:v>
                </c:pt>
              </c:numCache>
            </c:numRef>
          </c:xVal>
          <c:yVal>
            <c:numRef>
              <c:f>'UHD-all (2)'!$O$45:$O$48</c:f>
              <c:numCache>
                <c:formatCode>0.00</c:formatCode>
                <c:ptCount val="4"/>
                <c:pt idx="0">
                  <c:v>8.1999999999999993</c:v>
                </c:pt>
                <c:pt idx="1">
                  <c:v>6.2</c:v>
                </c:pt>
                <c:pt idx="2">
                  <c:v>4.9000000000000004</c:v>
                </c:pt>
                <c:pt idx="3">
                  <c:v>3.4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5C8-44A1-8D48-0C3CB702B571}"/>
            </c:ext>
          </c:extLst>
        </c:ser>
        <c:ser>
          <c:idx val="3"/>
          <c:order val="2"/>
          <c:tx>
            <c:strRef>
              <c:f>'UHD-all (2)'!$C$25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'UHD-all (2)'!$Q$49:$Q$52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</c:v>
                  </c:pt>
                  <c:pt idx="2">
                    <c:v>0.17130229742336964</c:v>
                  </c:pt>
                  <c:pt idx="3">
                    <c:v>0.16333033204500447</c:v>
                  </c:pt>
                </c:numCache>
              </c:numRef>
            </c:plus>
            <c:minus>
              <c:numRef>
                <c:f>'UHD-all (2)'!$Q$49:$Q$52</c:f>
                <c:numCache>
                  <c:formatCode>General</c:formatCode>
                  <c:ptCount val="4"/>
                  <c:pt idx="0">
                    <c:v>0.15494875807614036</c:v>
                  </c:pt>
                  <c:pt idx="1">
                    <c:v>0.18077355108883</c:v>
                  </c:pt>
                  <c:pt idx="2">
                    <c:v>0.17130229742336964</c:v>
                  </c:pt>
                  <c:pt idx="3">
                    <c:v>0.16333033204500447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x"/>
            <c:errBarType val="both"/>
            <c:errValType val="fixedVal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'UHD-all (2)'!$R$49:$R$52</c:f>
              <c:numCache>
                <c:formatCode>#,##0</c:formatCode>
                <c:ptCount val="4"/>
                <c:pt idx="0">
                  <c:v>3456843</c:v>
                </c:pt>
                <c:pt idx="1">
                  <c:v>1610450</c:v>
                </c:pt>
                <c:pt idx="2">
                  <c:v>939266</c:v>
                </c:pt>
                <c:pt idx="3">
                  <c:v>524249</c:v>
                </c:pt>
              </c:numCache>
            </c:numRef>
          </c:xVal>
          <c:yVal>
            <c:numRef>
              <c:f>'UHD-all (2)'!$O$49:$O$52</c:f>
              <c:numCache>
                <c:formatCode>0.00</c:formatCode>
                <c:ptCount val="4"/>
                <c:pt idx="0">
                  <c:v>6.8</c:v>
                </c:pt>
                <c:pt idx="1">
                  <c:v>5.0999999999999996</c:v>
                </c:pt>
                <c:pt idx="2">
                  <c:v>3.4</c:v>
                </c:pt>
                <c:pt idx="3">
                  <c:v>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5C8-44A1-8D48-0C3CB702B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9"/>
          <c:min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>
                <a:latin typeface="Arial" panose="020B0604020202020204" pitchFamily="34" charset="0"/>
                <a:cs typeface="Arial" panose="020B0604020202020204" pitchFamily="34" charset="0"/>
              </a:rPr>
              <a:t>BeachMountain2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935870516185478"/>
          <c:y val="0.14351851851851852"/>
          <c:w val="0.69152294058913155"/>
          <c:h val="0.66111913094196562"/>
        </c:manualLayout>
      </c:layout>
      <c:scatterChart>
        <c:scatterStyle val="lineMarker"/>
        <c:varyColors val="0"/>
        <c:ser>
          <c:idx val="0"/>
          <c:order val="0"/>
          <c:tx>
            <c:strRef>
              <c:f>exp!$C$5</c:f>
              <c:strCache>
                <c:ptCount val="1"/>
                <c:pt idx="0">
                  <c:v>ECM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exp!$Q$5:$Q$8</c:f>
              <c:numCache>
                <c:formatCode>#,##0</c:formatCode>
                <c:ptCount val="4"/>
                <c:pt idx="0">
                  <c:v>6483194</c:v>
                </c:pt>
                <c:pt idx="1">
                  <c:v>2036295</c:v>
                </c:pt>
                <c:pt idx="2">
                  <c:v>534686</c:v>
                </c:pt>
                <c:pt idx="3">
                  <c:v>217864</c:v>
                </c:pt>
              </c:numCache>
            </c:numRef>
          </c:xVal>
          <c:yVal>
            <c:numRef>
              <c:f>exp!$O$5:$O$8</c:f>
              <c:numCache>
                <c:formatCode>0.00</c:formatCode>
                <c:ptCount val="4"/>
                <c:pt idx="0">
                  <c:v>7.3</c:v>
                </c:pt>
                <c:pt idx="1">
                  <c:v>6.1</c:v>
                </c:pt>
                <c:pt idx="2">
                  <c:v>4.5</c:v>
                </c:pt>
                <c:pt idx="3">
                  <c:v>3.2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D25-4898-B887-1D5557E535A7}"/>
            </c:ext>
          </c:extLst>
        </c:ser>
        <c:ser>
          <c:idx val="1"/>
          <c:order val="1"/>
          <c:tx>
            <c:strRef>
              <c:f>exp!$C$9</c:f>
              <c:strCache>
                <c:ptCount val="1"/>
                <c:pt idx="0">
                  <c:v>ECM-nTM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exp!$Q$9:$Q$12</c:f>
              <c:numCache>
                <c:formatCode>#,##0</c:formatCode>
                <c:ptCount val="4"/>
                <c:pt idx="0">
                  <c:v>6534335</c:v>
                </c:pt>
                <c:pt idx="1">
                  <c:v>2053257</c:v>
                </c:pt>
                <c:pt idx="2">
                  <c:v>538072</c:v>
                </c:pt>
                <c:pt idx="3">
                  <c:v>218735</c:v>
                </c:pt>
              </c:numCache>
            </c:numRef>
          </c:xVal>
          <c:yVal>
            <c:numRef>
              <c:f>exp!$O$9:$O$12</c:f>
              <c:numCache>
                <c:formatCode>0.00</c:formatCode>
                <c:ptCount val="4"/>
                <c:pt idx="0">
                  <c:v>7.5</c:v>
                </c:pt>
                <c:pt idx="1">
                  <c:v>6.2</c:v>
                </c:pt>
                <c:pt idx="2">
                  <c:v>4.8</c:v>
                </c:pt>
                <c:pt idx="3">
                  <c:v>3.6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D25-4898-B887-1D5557E535A7}"/>
            </c:ext>
          </c:extLst>
        </c:ser>
        <c:ser>
          <c:idx val="2"/>
          <c:order val="2"/>
          <c:tx>
            <c:strRef>
              <c:f>exp!$C$13</c:f>
              <c:strCache>
                <c:ptCount val="1"/>
                <c:pt idx="0">
                  <c:v>VTM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exp!$Q$13:$Q$16</c:f>
              <c:numCache>
                <c:formatCode>#,##0</c:formatCode>
                <c:ptCount val="4"/>
                <c:pt idx="0">
                  <c:v>6529473</c:v>
                </c:pt>
                <c:pt idx="1">
                  <c:v>2055236</c:v>
                </c:pt>
                <c:pt idx="2">
                  <c:v>540367</c:v>
                </c:pt>
                <c:pt idx="3">
                  <c:v>218720</c:v>
                </c:pt>
              </c:numCache>
            </c:numRef>
          </c:xVal>
          <c:yVal>
            <c:numRef>
              <c:f>exp!$O$13:$O$16</c:f>
              <c:numCache>
                <c:formatCode>0.00</c:formatCode>
                <c:ptCount val="4"/>
                <c:pt idx="0">
                  <c:v>7.1</c:v>
                </c:pt>
                <c:pt idx="1">
                  <c:v>6</c:v>
                </c:pt>
                <c:pt idx="2">
                  <c:v>4.2</c:v>
                </c:pt>
                <c:pt idx="3">
                  <c:v>3.1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D25-4898-B887-1D5557E535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6663312"/>
        <c:axId val="1256666672"/>
        <c:extLst/>
      </c:scatterChart>
      <c:valAx>
        <c:axId val="1256663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6672"/>
        <c:crosses val="autoZero"/>
        <c:crossBetween val="midCat"/>
      </c:valAx>
      <c:valAx>
        <c:axId val="1256666672"/>
        <c:scaling>
          <c:orientation val="minMax"/>
          <c:max val="8"/>
          <c:min val="3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MOS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6663312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99A85D-48F7-7E9C-B871-84A678B76F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D535A4D-E8B7-A68C-FDF8-1E27D95B0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EB8C8C-DC05-8F3D-3BD2-DE4191D3D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52376DA-553B-A734-B0BF-C01A9B011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82BD10-06A7-45C2-FD9B-3481CA4FE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941DDA-250F-0BFE-0D4B-CF8CD4183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B18AA62A-DE45-1C5E-49B1-C85F4CA92A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A08DD22-5368-E6E9-48F8-54E48C79A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818C3FE-4CF5-B94F-340F-A549FDDB7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707D13A-002A-0D28-3537-8EBB010D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0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5E5C80A-8A35-2DE7-E678-46FC738D85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F8F83CC9-7A67-24A4-589A-ED12B5CCA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B4434E0-B776-7C53-28B0-FF8400CF7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28DF48B-1A22-18D0-5CA0-451AAF565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464E8F0-4E00-3E9E-F352-11E2B6D3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19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579C60-83B7-DEE1-3DA7-25D05B37F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28F640B-0723-53B1-23B7-68DA0BCC8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12B8AB-69EE-B0D5-C49D-35848EFD2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634C744-CC5A-D5A8-DBE3-93FE4E9D1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18D2D6E-A2DB-759D-659C-469B27C0A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85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B4CFB1E-52FE-2D26-5074-CDD9734CA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0B04F49-4173-B1ED-A24A-26D7958783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873C6BD-4B86-EBBC-50C5-F99FC76C2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93D7E02-938E-92F0-D05E-EE3F0D186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37905B4-E8B9-565F-7351-41DFD3F1A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84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9168A1-48DE-0857-0969-85AD85965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5B28E0B-E2E8-91B2-3DED-B3141FBE1D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E252A81-BB75-C689-2E61-0801A8F20B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0C654BC-5A90-0AA2-27A8-C0D8EFEF0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98697C3-67D3-E4D2-22B5-7E85358FB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9B0EB7-70DA-0952-F086-6289E003C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23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51E1A2-E1F8-B1BE-797D-918F73478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4CB8654-6170-7611-11F2-B25778323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6935ADF-B518-8D0C-BAE3-CA26DAA503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65CDB8A-08C0-0C57-B51A-2A25A85F1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4EE8F3E-EE40-A494-F7AD-921697697C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98173F9E-3BED-212D-C579-F02BCAD92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9FB81A70-38C7-70B1-0201-7E0929AD7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CE151543-06A0-0AA8-A450-E9A67FA56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91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7C40F2-05CF-823C-E5A5-B4E97DED9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47357F2-0D9B-5EE0-BB77-1656A82DA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DB27129-FD67-C7EC-70AD-1ADA86855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4D884B9-E979-7D8C-447E-D466707D0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98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2313C02-9D06-E31E-255E-F80F73FD0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DC16B84-3184-FB9B-972C-86B37A76B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1DE448D-A536-66AE-AFFE-12CA1D4D6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672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C90D58-03EB-0697-DCDA-6ED0641A5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D73206B-3EB9-199C-0EE8-D765F9665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24E6D17-64E8-1E81-5432-4F0D052BA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7B21A83-76F6-9D8B-C763-6559918A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BDB9541-3448-14AF-F52E-B25A6D7EF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4D8603D-EF37-F058-5854-7889C6E4A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75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6C7FCA-577A-805D-395D-0E9DA47DE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489AA5A3-AA6A-549B-E1D2-3D92C429FA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1AFA9FF-47EA-C114-7CA1-A647F2622B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63FBE05-7FCB-C05B-C6C8-93C3FD084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ED8C36C-C609-8959-FD03-BAE1A1CA1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8242101-3EF7-99B4-A4A5-83FE0EFB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7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925372A-533B-65BD-0FB4-4FAB935E7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3F2E5AF-1FC3-083E-6097-7C55030EC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4554C90-423B-3326-73BC-F62A81E1A7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0440-C24D-4BB8-B9F3-F22EE3A6EC74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45497A0-EC0A-4049-387D-4B2229E44F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BBEE5CD-969D-2EF6-A0DF-7AF174F911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D7959-4D5A-40F7-B00E-FBA002E0770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25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5.xlsx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Worksheet2.xlsx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E21AFF-3469-4086-45A9-D19B4A7280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ECM Verification Tests</a:t>
            </a:r>
            <a:br>
              <a:rPr lang="en-US" dirty="0"/>
            </a:br>
            <a:r>
              <a:rPr lang="en-US" sz="4000" dirty="0"/>
              <a:t>Rome April 2024</a:t>
            </a:r>
            <a:endParaRPr lang="en-US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54953EC-38BF-183D-94C4-21FDD8254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9201"/>
            <a:ext cx="9144000" cy="1006907"/>
          </a:xfrm>
        </p:spPr>
        <p:txBody>
          <a:bodyPr/>
          <a:lstStyle/>
          <a:p>
            <a:r>
              <a:rPr lang="en-US" dirty="0"/>
              <a:t>Vittorio Baroncini (</a:t>
            </a:r>
            <a:r>
              <a:rPr lang="en-US" dirty="0" err="1"/>
              <a:t>VABTech</a:t>
            </a:r>
            <a:r>
              <a:rPr lang="en-US" dirty="0"/>
              <a:t> – UK)</a:t>
            </a:r>
          </a:p>
          <a:p>
            <a:r>
              <a:rPr lang="en-US" dirty="0"/>
              <a:t>Giacomo Baroncini (</a:t>
            </a:r>
            <a:r>
              <a:rPr lang="en-US" dirty="0" err="1"/>
              <a:t>GBTech</a:t>
            </a:r>
            <a:r>
              <a:rPr lang="en-US" dirty="0"/>
              <a:t> – Italy)</a:t>
            </a:r>
          </a:p>
        </p:txBody>
      </p:sp>
    </p:spTree>
    <p:extLst>
      <p:ext uri="{BB962C8B-B14F-4D97-AF65-F5344CB8AC3E}">
        <p14:creationId xmlns:p14="http://schemas.microsoft.com/office/powerpoint/2010/main" val="1012319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test results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6" name="Oggetto 5">
            <a:extLst>
              <a:ext uri="{FF2B5EF4-FFF2-40B4-BE49-F238E27FC236}">
                <a16:creationId xmlns:a16="http://schemas.microsoft.com/office/drawing/2014/main" id="{B00EF1DD-669D-E0E3-D4A8-8977A97C69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176053" y="1483967"/>
          <a:ext cx="468271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2385095" imgH="205740" progId="Excel.Sheet.12">
                  <p:embed/>
                </p:oleObj>
              </mc:Choice>
              <mc:Fallback>
                <p:oleObj name="Worksheet" r:id="rId2" imgW="2385095" imgH="205740" progId="Excel.Sheet.12">
                  <p:embed/>
                  <p:pic>
                    <p:nvPicPr>
                      <p:cNvPr id="6" name="Oggetto 5">
                        <a:extLst>
                          <a:ext uri="{FF2B5EF4-FFF2-40B4-BE49-F238E27FC236}">
                            <a16:creationId xmlns:a16="http://schemas.microsoft.com/office/drawing/2014/main" id="{B00EF1DD-669D-E0E3-D4A8-8977A97C69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76053" y="1483967"/>
                        <a:ext cx="468271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5062F762-CAD0-426B-821D-E7D830714E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1814902"/>
              </p:ext>
            </p:extLst>
          </p:nvPr>
        </p:nvGraphicFramePr>
        <p:xfrm>
          <a:off x="501998" y="1858612"/>
          <a:ext cx="6236731" cy="4318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F120DE5B-F432-DD58-F646-81F10C6A70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4586"/>
              </p:ext>
            </p:extLst>
          </p:nvPr>
        </p:nvGraphicFramePr>
        <p:xfrm>
          <a:off x="7176052" y="1880178"/>
          <a:ext cx="4682709" cy="4296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1174">
                  <a:extLst>
                    <a:ext uri="{9D8B030D-6E8A-4147-A177-3AD203B41FA5}">
                      <a16:colId xmlns:a16="http://schemas.microsoft.com/office/drawing/2014/main" val="3556836539"/>
                    </a:ext>
                  </a:extLst>
                </a:gridCol>
                <a:gridCol w="646044">
                  <a:extLst>
                    <a:ext uri="{9D8B030D-6E8A-4147-A177-3AD203B41FA5}">
                      <a16:colId xmlns:a16="http://schemas.microsoft.com/office/drawing/2014/main" val="355332567"/>
                    </a:ext>
                  </a:extLst>
                </a:gridCol>
                <a:gridCol w="775252">
                  <a:extLst>
                    <a:ext uri="{9D8B030D-6E8A-4147-A177-3AD203B41FA5}">
                      <a16:colId xmlns:a16="http://schemas.microsoft.com/office/drawing/2014/main" val="3439270224"/>
                    </a:ext>
                  </a:extLst>
                </a:gridCol>
                <a:gridCol w="566530">
                  <a:extLst>
                    <a:ext uri="{9D8B030D-6E8A-4147-A177-3AD203B41FA5}">
                      <a16:colId xmlns:a16="http://schemas.microsoft.com/office/drawing/2014/main" val="1702402191"/>
                    </a:ext>
                  </a:extLst>
                </a:gridCol>
                <a:gridCol w="1253709">
                  <a:extLst>
                    <a:ext uri="{9D8B030D-6E8A-4147-A177-3AD203B41FA5}">
                      <a16:colId xmlns:a16="http://schemas.microsoft.com/office/drawing/2014/main" val="1096053404"/>
                    </a:ext>
                  </a:extLst>
                </a:gridCol>
              </a:tblGrid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7,70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3.427.201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5718791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5,90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1.602.147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9856401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930.836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5293687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523.626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5167599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8,20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3.413.220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69030570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1.567.987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0075181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923.617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58828189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518.266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9172859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6,80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3.456.843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6482178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1.610.450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5868170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939.266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2596084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highlight>
                            <a:srgbClr val="FFE699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2,00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524.249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09515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4373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8FF7F9-B804-45DF-5CE5-7465A22BA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Expert viewing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2CF955-0115-7B64-A6DF-479891582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April 15 2024</a:t>
            </a:r>
          </a:p>
          <a:p>
            <a:r>
              <a:rPr lang="en-US" dirty="0" err="1"/>
              <a:t>GBTech</a:t>
            </a:r>
            <a:r>
              <a:rPr lang="en-US" dirty="0"/>
              <a:t> Laboratory; 65” OLED TV sets; </a:t>
            </a:r>
          </a:p>
          <a:p>
            <a:r>
              <a:rPr lang="en-US" dirty="0"/>
              <a:t> 5 expert viewers; 1,5 screen height seated (free to move) ; 1 per screen; aging below 35 (all males)</a:t>
            </a:r>
          </a:p>
          <a:p>
            <a:r>
              <a:rPr lang="en-US" dirty="0"/>
              <a:t>Free to move back and forth, freeze frame, zoom in (max 4 times)</a:t>
            </a:r>
          </a:p>
          <a:p>
            <a:r>
              <a:rPr lang="en-US" dirty="0"/>
              <a:t>A set of MOS produces (no CI)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845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Expert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BeachMountain2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D3D1D317-7392-4EB2-9F4C-BB1FF9C4F6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8487558"/>
              </p:ext>
            </p:extLst>
          </p:nvPr>
        </p:nvGraphicFramePr>
        <p:xfrm>
          <a:off x="524932" y="1880178"/>
          <a:ext cx="6243616" cy="4296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990006B8-CCF9-7CE2-DABB-869CC426D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155410"/>
              </p:ext>
            </p:extLst>
          </p:nvPr>
        </p:nvGraphicFramePr>
        <p:xfrm>
          <a:off x="7176053" y="1880178"/>
          <a:ext cx="4562060" cy="4296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3460">
                  <a:extLst>
                    <a:ext uri="{9D8B030D-6E8A-4147-A177-3AD203B41FA5}">
                      <a16:colId xmlns:a16="http://schemas.microsoft.com/office/drawing/2014/main" val="3641585852"/>
                    </a:ext>
                  </a:extLst>
                </a:gridCol>
                <a:gridCol w="680059">
                  <a:extLst>
                    <a:ext uri="{9D8B030D-6E8A-4147-A177-3AD203B41FA5}">
                      <a16:colId xmlns:a16="http://schemas.microsoft.com/office/drawing/2014/main" val="4074417204"/>
                    </a:ext>
                  </a:extLst>
                </a:gridCol>
                <a:gridCol w="906745">
                  <a:extLst>
                    <a:ext uri="{9D8B030D-6E8A-4147-A177-3AD203B41FA5}">
                      <a16:colId xmlns:a16="http://schemas.microsoft.com/office/drawing/2014/main" val="155863797"/>
                    </a:ext>
                  </a:extLst>
                </a:gridCol>
                <a:gridCol w="1501796">
                  <a:extLst>
                    <a:ext uri="{9D8B030D-6E8A-4147-A177-3AD203B41FA5}">
                      <a16:colId xmlns:a16="http://schemas.microsoft.com/office/drawing/2014/main" val="1655533113"/>
                    </a:ext>
                  </a:extLst>
                </a:gridCol>
              </a:tblGrid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6.483.194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5159719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6,10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2.036.295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6096761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534.686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0307740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217.864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8648036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6.534.335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237273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2.053.257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25063859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538.072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91059382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218.735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7824769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6.529.473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90734602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2.055.236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00771879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540.367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80226402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218.720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84793114"/>
                  </a:ext>
                </a:extLst>
              </a:tr>
            </a:tbl>
          </a:graphicData>
        </a:graphic>
      </p:graphicFrame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7F8474A-FA7D-4110-7FCD-8FD8D92D4366}"/>
              </a:ext>
            </a:extLst>
          </p:cNvPr>
          <p:cNvSpPr txBox="1"/>
          <p:nvPr/>
        </p:nvSpPr>
        <p:spPr>
          <a:xfrm>
            <a:off x="7255566" y="1506022"/>
            <a:ext cx="4234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Codec                 QP       score               </a:t>
            </a:r>
            <a:r>
              <a:rPr lang="en-US" dirty="0" err="1"/>
              <a:t>b/r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3494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Expert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CrossRoad2s500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1DA9270B-F2F3-4FCF-A5C3-72A3E07CD45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5519934"/>
              </p:ext>
            </p:extLst>
          </p:nvPr>
        </p:nvGraphicFramePr>
        <p:xfrm>
          <a:off x="453887" y="1880178"/>
          <a:ext cx="6135756" cy="4296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45399AE8-D9EA-4CCE-C815-A9E0F2530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487688"/>
              </p:ext>
            </p:extLst>
          </p:nvPr>
        </p:nvGraphicFramePr>
        <p:xfrm>
          <a:off x="7176052" y="1880178"/>
          <a:ext cx="4682710" cy="4296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1296">
                  <a:extLst>
                    <a:ext uri="{9D8B030D-6E8A-4147-A177-3AD203B41FA5}">
                      <a16:colId xmlns:a16="http://schemas.microsoft.com/office/drawing/2014/main" val="184258325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36260733"/>
                    </a:ext>
                  </a:extLst>
                </a:gridCol>
                <a:gridCol w="1034101">
                  <a:extLst>
                    <a:ext uri="{9D8B030D-6E8A-4147-A177-3AD203B41FA5}">
                      <a16:colId xmlns:a16="http://schemas.microsoft.com/office/drawing/2014/main" val="436484736"/>
                    </a:ext>
                  </a:extLst>
                </a:gridCol>
                <a:gridCol w="1541513">
                  <a:extLst>
                    <a:ext uri="{9D8B030D-6E8A-4147-A177-3AD203B41FA5}">
                      <a16:colId xmlns:a16="http://schemas.microsoft.com/office/drawing/2014/main" val="259254080"/>
                    </a:ext>
                  </a:extLst>
                </a:gridCol>
              </a:tblGrid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2.299.473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379214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1.030.867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2542995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629.454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00067922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296.924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7090866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2.323.639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5335619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1.033.663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16169513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631.226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9837365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297.602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4178494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2.300.933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5804971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1.032.085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7350170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634.077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795317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297.414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2340850"/>
                  </a:ext>
                </a:extLst>
              </a:tr>
            </a:tbl>
          </a:graphicData>
        </a:graphic>
      </p:graphicFrame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B5F9783-E6B5-3771-7130-E5D5AE9007A1}"/>
              </a:ext>
            </a:extLst>
          </p:cNvPr>
          <p:cNvSpPr txBox="1"/>
          <p:nvPr/>
        </p:nvSpPr>
        <p:spPr>
          <a:xfrm>
            <a:off x="7255566" y="1506022"/>
            <a:ext cx="4234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Codec                 QP       score               </a:t>
            </a:r>
            <a:r>
              <a:rPr lang="en-US" dirty="0" err="1"/>
              <a:t>b/r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249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Expert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B5F9783-E6B5-3771-7130-E5D5AE9007A1}"/>
              </a:ext>
            </a:extLst>
          </p:cNvPr>
          <p:cNvSpPr txBox="1"/>
          <p:nvPr/>
        </p:nvSpPr>
        <p:spPr>
          <a:xfrm>
            <a:off x="7255566" y="1506022"/>
            <a:ext cx="4234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Codec                 QP       score               </a:t>
            </a:r>
            <a:r>
              <a:rPr lang="en-US" dirty="0" err="1"/>
              <a:t>b/r</a:t>
            </a:r>
            <a:endParaRPr lang="en-US" dirty="0"/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AB1A93F1-0209-43CA-9F0B-AEFC03CCDA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3909203"/>
              </p:ext>
            </p:extLst>
          </p:nvPr>
        </p:nvGraphicFramePr>
        <p:xfrm>
          <a:off x="524931" y="1875354"/>
          <a:ext cx="6134285" cy="4296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8A1B58F5-E8F5-C1D8-943E-B9F189FFFE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424723"/>
              </p:ext>
            </p:extLst>
          </p:nvPr>
        </p:nvGraphicFramePr>
        <p:xfrm>
          <a:off x="7333608" y="1875354"/>
          <a:ext cx="4333461" cy="4296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9627">
                  <a:extLst>
                    <a:ext uri="{9D8B030D-6E8A-4147-A177-3AD203B41FA5}">
                      <a16:colId xmlns:a16="http://schemas.microsoft.com/office/drawing/2014/main" val="3748854126"/>
                    </a:ext>
                  </a:extLst>
                </a:gridCol>
                <a:gridCol w="645982">
                  <a:extLst>
                    <a:ext uri="{9D8B030D-6E8A-4147-A177-3AD203B41FA5}">
                      <a16:colId xmlns:a16="http://schemas.microsoft.com/office/drawing/2014/main" val="3126795513"/>
                    </a:ext>
                  </a:extLst>
                </a:gridCol>
                <a:gridCol w="861309">
                  <a:extLst>
                    <a:ext uri="{9D8B030D-6E8A-4147-A177-3AD203B41FA5}">
                      <a16:colId xmlns:a16="http://schemas.microsoft.com/office/drawing/2014/main" val="616886591"/>
                    </a:ext>
                  </a:extLst>
                </a:gridCol>
                <a:gridCol w="1426543">
                  <a:extLst>
                    <a:ext uri="{9D8B030D-6E8A-4147-A177-3AD203B41FA5}">
                      <a16:colId xmlns:a16="http://schemas.microsoft.com/office/drawing/2014/main" val="1564913691"/>
                    </a:ext>
                  </a:extLst>
                </a:gridCol>
              </a:tblGrid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5.458.891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2647411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2.171.463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968785550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1.216.754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32906545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681.718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70241538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5.470.889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8230864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2.183.260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7511416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1.220.844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94928452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683.972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69359633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5.463.181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259155814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2.175.554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49399547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1.216.792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00682326"/>
                  </a:ext>
                </a:extLst>
              </a:tr>
              <a:tr h="358064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682.445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16397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526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Expert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Procession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B5F9783-E6B5-3771-7130-E5D5AE9007A1}"/>
              </a:ext>
            </a:extLst>
          </p:cNvPr>
          <p:cNvSpPr txBox="1"/>
          <p:nvPr/>
        </p:nvSpPr>
        <p:spPr>
          <a:xfrm>
            <a:off x="7255566" y="1506022"/>
            <a:ext cx="4234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  Codec                 QP       score               </a:t>
            </a:r>
            <a:r>
              <a:rPr lang="en-US" dirty="0" err="1"/>
              <a:t>b/r</a:t>
            </a:r>
            <a:endParaRPr lang="en-US" dirty="0"/>
          </a:p>
        </p:txBody>
      </p:sp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F5483ACE-242B-4610-93F3-618497AD92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0811301"/>
              </p:ext>
            </p:extLst>
          </p:nvPr>
        </p:nvGraphicFramePr>
        <p:xfrm>
          <a:off x="604211" y="1875354"/>
          <a:ext cx="6175279" cy="4296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EA338136-3867-2117-8798-88BFE5774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801931"/>
              </p:ext>
            </p:extLst>
          </p:nvPr>
        </p:nvGraphicFramePr>
        <p:xfrm>
          <a:off x="7255565" y="1829178"/>
          <a:ext cx="4465379" cy="448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42234">
                  <a:extLst>
                    <a:ext uri="{9D8B030D-6E8A-4147-A177-3AD203B41FA5}">
                      <a16:colId xmlns:a16="http://schemas.microsoft.com/office/drawing/2014/main" val="2131852778"/>
                    </a:ext>
                  </a:extLst>
                </a:gridCol>
                <a:gridCol w="665647">
                  <a:extLst>
                    <a:ext uri="{9D8B030D-6E8A-4147-A177-3AD203B41FA5}">
                      <a16:colId xmlns:a16="http://schemas.microsoft.com/office/drawing/2014/main" val="643203760"/>
                    </a:ext>
                  </a:extLst>
                </a:gridCol>
                <a:gridCol w="887529">
                  <a:extLst>
                    <a:ext uri="{9D8B030D-6E8A-4147-A177-3AD203B41FA5}">
                      <a16:colId xmlns:a16="http://schemas.microsoft.com/office/drawing/2014/main" val="304434222"/>
                    </a:ext>
                  </a:extLst>
                </a:gridCol>
                <a:gridCol w="1469969">
                  <a:extLst>
                    <a:ext uri="{9D8B030D-6E8A-4147-A177-3AD203B41FA5}">
                      <a16:colId xmlns:a16="http://schemas.microsoft.com/office/drawing/2014/main" val="622924664"/>
                    </a:ext>
                  </a:extLst>
                </a:gridCol>
              </a:tblGrid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  <a:highlight>
                            <a:srgbClr val="FFE699"/>
                          </a:highlight>
                        </a:rPr>
                        <a:t>ECM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36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6,80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3.427.201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85475568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42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5,90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1.602.147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596680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4,60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930.836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19215488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50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3,20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523.626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03877414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ECM-nTM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36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6,90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3.413.220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56316921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ECM-nTM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42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6,10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1.567.987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67604082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ECM-nTM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4,80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923.617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02119890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ECM-nTM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50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3,50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518.266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1476303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VTM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37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6,60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3.456.843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497605994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VTM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42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5,70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1.610.450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39584538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  <a:highlight>
                            <a:srgbClr val="FFE699"/>
                          </a:highlight>
                        </a:rPr>
                        <a:t>VTM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>
                          <a:effectLst/>
                        </a:rPr>
                        <a:t>4,30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>
                          <a:effectLst/>
                        </a:rPr>
                        <a:t>939.266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51142432"/>
                  </a:ext>
                </a:extLst>
              </a:tr>
              <a:tr h="361912"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  <a:highlight>
                            <a:srgbClr val="FFE699"/>
                          </a:highlight>
                        </a:rPr>
                        <a:t>VTM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E699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 dirty="0">
                          <a:effectLst/>
                        </a:rPr>
                        <a:t>50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400" u="none" strike="noStrike" dirty="0">
                          <a:effectLst/>
                        </a:rPr>
                        <a:t>3,00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>
                          <a:effectLst/>
                        </a:rPr>
                        <a:t>524.249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45997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010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78FF7F9-B804-45DF-5CE5-7465A22BA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Formal Subjective Assessment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2CF955-0115-7B64-A6DF-479891582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April 13 2024</a:t>
            </a:r>
          </a:p>
          <a:p>
            <a:r>
              <a:rPr lang="en-US" dirty="0" err="1"/>
              <a:t>VABTech</a:t>
            </a:r>
            <a:r>
              <a:rPr lang="en-US" dirty="0"/>
              <a:t> Laboratory; 65” OLED TV sets; </a:t>
            </a:r>
          </a:p>
          <a:p>
            <a:r>
              <a:rPr lang="en-US" dirty="0"/>
              <a:t>10 naïve viewers; 1,5 screen height seated; 3 per screen</a:t>
            </a:r>
          </a:p>
          <a:p>
            <a:r>
              <a:rPr lang="en-US" dirty="0"/>
              <a:t>All viewers aging below 23 years (2 females, 8 males)</a:t>
            </a:r>
          </a:p>
          <a:p>
            <a:r>
              <a:rPr lang="en-US" dirty="0"/>
              <a:t>Screened for color blindness and visual acuity (</a:t>
            </a:r>
            <a:r>
              <a:rPr lang="en-US" dirty="0" err="1"/>
              <a:t>Snelle</a:t>
            </a:r>
            <a:r>
              <a:rPr lang="en-US" dirty="0"/>
              <a:t> chart; </a:t>
            </a:r>
            <a:r>
              <a:rPr lang="en-US" dirty="0" err="1"/>
              <a:t>Yshihara</a:t>
            </a:r>
            <a:r>
              <a:rPr lang="en-US" dirty="0"/>
              <a:t>)</a:t>
            </a:r>
          </a:p>
          <a:p>
            <a:r>
              <a:rPr lang="en-US" dirty="0"/>
              <a:t>Post test screened (Pearson) for results consistency (none rejected)</a:t>
            </a:r>
          </a:p>
          <a:p>
            <a:r>
              <a:rPr lang="en-US" dirty="0"/>
              <a:t>Properly trained before the actual test</a:t>
            </a:r>
          </a:p>
          <a:p>
            <a:r>
              <a:rPr lang="en-US" dirty="0"/>
              <a:t>DCR test method; Data processed for MOS and CI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58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HD test results (Beatriz)</a:t>
            </a:r>
          </a:p>
        </p:txBody>
      </p:sp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B99C1C98-6A0E-6FFC-E7D7-33A4456F41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9850630"/>
              </p:ext>
            </p:extLst>
          </p:nvPr>
        </p:nvGraphicFramePr>
        <p:xfrm>
          <a:off x="7656945" y="1470991"/>
          <a:ext cx="4001654" cy="47059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8356">
                  <a:extLst>
                    <a:ext uri="{9D8B030D-6E8A-4147-A177-3AD203B41FA5}">
                      <a16:colId xmlns:a16="http://schemas.microsoft.com/office/drawing/2014/main" val="319569475"/>
                    </a:ext>
                  </a:extLst>
                </a:gridCol>
                <a:gridCol w="577779">
                  <a:extLst>
                    <a:ext uri="{9D8B030D-6E8A-4147-A177-3AD203B41FA5}">
                      <a16:colId xmlns:a16="http://schemas.microsoft.com/office/drawing/2014/main" val="934364443"/>
                    </a:ext>
                  </a:extLst>
                </a:gridCol>
                <a:gridCol w="663376">
                  <a:extLst>
                    <a:ext uri="{9D8B030D-6E8A-4147-A177-3AD203B41FA5}">
                      <a16:colId xmlns:a16="http://schemas.microsoft.com/office/drawing/2014/main" val="973013216"/>
                    </a:ext>
                  </a:extLst>
                </a:gridCol>
                <a:gridCol w="513582">
                  <a:extLst>
                    <a:ext uri="{9D8B030D-6E8A-4147-A177-3AD203B41FA5}">
                      <a16:colId xmlns:a16="http://schemas.microsoft.com/office/drawing/2014/main" val="1726997037"/>
                    </a:ext>
                  </a:extLst>
                </a:gridCol>
                <a:gridCol w="1048561">
                  <a:extLst>
                    <a:ext uri="{9D8B030D-6E8A-4147-A177-3AD203B41FA5}">
                      <a16:colId xmlns:a16="http://schemas.microsoft.com/office/drawing/2014/main" val="1604481379"/>
                    </a:ext>
                  </a:extLst>
                </a:gridCol>
              </a:tblGrid>
              <a:tr h="3619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codec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b/r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33547447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6,80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890.362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3344245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414.782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96768115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231.748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54046840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137.971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4011237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893.933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55799722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416.813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986730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232.080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31161432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137.949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53680914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890.493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25678979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416.830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05177499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231.756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4132328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137.993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6674173"/>
                  </a:ext>
                </a:extLst>
              </a:tr>
            </a:tbl>
          </a:graphicData>
        </a:graphic>
      </p:graphicFrame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74B9B88F-5367-4C01-A4C0-0D350DBA9B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4666688"/>
              </p:ext>
            </p:extLst>
          </p:nvPr>
        </p:nvGraphicFramePr>
        <p:xfrm>
          <a:off x="838200" y="1825624"/>
          <a:ext cx="6366164" cy="4351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2321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HD test results (</a:t>
            </a:r>
            <a:r>
              <a:rPr lang="en-GB" sz="4400" b="0" i="0" u="none" strike="noStrike" baseline="0" dirty="0">
                <a:effectLst/>
              </a:rPr>
              <a:t>DOTA2s360)</a:t>
            </a:r>
            <a:endParaRPr lang="en-US" dirty="0"/>
          </a:p>
        </p:txBody>
      </p:sp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27234B28-338D-4982-B4B4-26B549644C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3764842"/>
              </p:ext>
            </p:extLst>
          </p:nvPr>
        </p:nvGraphicFramePr>
        <p:xfrm>
          <a:off x="621948" y="1825623"/>
          <a:ext cx="6216173" cy="435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Segnaposto contenuto 10">
            <a:extLst>
              <a:ext uri="{FF2B5EF4-FFF2-40B4-BE49-F238E27FC236}">
                <a16:creationId xmlns:a16="http://schemas.microsoft.com/office/drawing/2014/main" id="{AB5F4737-D4D7-74D6-20A5-13C6F58C0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229237"/>
              </p:ext>
            </p:extLst>
          </p:nvPr>
        </p:nvGraphicFramePr>
        <p:xfrm>
          <a:off x="7374836" y="1825623"/>
          <a:ext cx="4195215" cy="4351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6321">
                  <a:extLst>
                    <a:ext uri="{9D8B030D-6E8A-4147-A177-3AD203B41FA5}">
                      <a16:colId xmlns:a16="http://schemas.microsoft.com/office/drawing/2014/main" val="1444177159"/>
                    </a:ext>
                  </a:extLst>
                </a:gridCol>
                <a:gridCol w="605726">
                  <a:extLst>
                    <a:ext uri="{9D8B030D-6E8A-4147-A177-3AD203B41FA5}">
                      <a16:colId xmlns:a16="http://schemas.microsoft.com/office/drawing/2014/main" val="3208599027"/>
                    </a:ext>
                  </a:extLst>
                </a:gridCol>
                <a:gridCol w="695463">
                  <a:extLst>
                    <a:ext uri="{9D8B030D-6E8A-4147-A177-3AD203B41FA5}">
                      <a16:colId xmlns:a16="http://schemas.microsoft.com/office/drawing/2014/main" val="3106308709"/>
                    </a:ext>
                  </a:extLst>
                </a:gridCol>
                <a:gridCol w="538424">
                  <a:extLst>
                    <a:ext uri="{9D8B030D-6E8A-4147-A177-3AD203B41FA5}">
                      <a16:colId xmlns:a16="http://schemas.microsoft.com/office/drawing/2014/main" val="189675838"/>
                    </a:ext>
                  </a:extLst>
                </a:gridCol>
                <a:gridCol w="1099281">
                  <a:extLst>
                    <a:ext uri="{9D8B030D-6E8A-4147-A177-3AD203B41FA5}">
                      <a16:colId xmlns:a16="http://schemas.microsoft.com/office/drawing/2014/main" val="622396744"/>
                    </a:ext>
                  </a:extLst>
                </a:gridCol>
              </a:tblGrid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8,10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3.094.504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9076068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6,70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1.467.775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24363117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770.061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02458947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407.643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20252557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8,70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3.109.324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1909148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1.476.240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818660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774.525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6178059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409.519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85778471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7,60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3.099.249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013788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1.470.698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03000328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770.454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2411871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highlight>
                            <a:srgbClr val="FFD966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D966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409.029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5521733"/>
                  </a:ext>
                </a:extLst>
              </a:tr>
            </a:tbl>
          </a:graphicData>
        </a:graphic>
      </p:graphicFrame>
      <p:graphicFrame>
        <p:nvGraphicFramePr>
          <p:cNvPr id="16" name="Oggetto 15">
            <a:extLst>
              <a:ext uri="{FF2B5EF4-FFF2-40B4-BE49-F238E27FC236}">
                <a16:creationId xmlns:a16="http://schemas.microsoft.com/office/drawing/2014/main" id="{BE26B749-8286-54CE-D4B3-3439B293BF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206548"/>
              </p:ext>
            </p:extLst>
          </p:nvPr>
        </p:nvGraphicFramePr>
        <p:xfrm>
          <a:off x="7375525" y="1450975"/>
          <a:ext cx="41941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385095" imgH="205740" progId="Excel.Sheet.12">
                  <p:embed/>
                </p:oleObj>
              </mc:Choice>
              <mc:Fallback>
                <p:oleObj name="Worksheet" r:id="rId3" imgW="2385095" imgH="2057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75525" y="1450975"/>
                        <a:ext cx="41941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7001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HD test results (</a:t>
            </a:r>
            <a:r>
              <a:rPr lang="en-GB" sz="4400" b="0" i="0" u="none" strike="noStrike" baseline="0" dirty="0">
                <a:effectLst/>
              </a:rPr>
              <a:t>GTAVs090)</a:t>
            </a:r>
            <a:endParaRPr lang="en-US" dirty="0"/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A848D835-8A6D-BBFA-98CB-B34C120BFE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1552477"/>
              </p:ext>
            </p:extLst>
          </p:nvPr>
        </p:nvGraphicFramePr>
        <p:xfrm>
          <a:off x="543339" y="1825622"/>
          <a:ext cx="6216173" cy="4351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5E7B8415-C3DB-9F6F-AE44-F8239EC5B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032343"/>
              </p:ext>
            </p:extLst>
          </p:nvPr>
        </p:nvGraphicFramePr>
        <p:xfrm>
          <a:off x="7293942" y="1832385"/>
          <a:ext cx="4483928" cy="4351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2781">
                  <a:extLst>
                    <a:ext uri="{9D8B030D-6E8A-4147-A177-3AD203B41FA5}">
                      <a16:colId xmlns:a16="http://schemas.microsoft.com/office/drawing/2014/main" val="4038451610"/>
                    </a:ext>
                  </a:extLst>
                </a:gridCol>
                <a:gridCol w="647412">
                  <a:extLst>
                    <a:ext uri="{9D8B030D-6E8A-4147-A177-3AD203B41FA5}">
                      <a16:colId xmlns:a16="http://schemas.microsoft.com/office/drawing/2014/main" val="2869734292"/>
                    </a:ext>
                  </a:extLst>
                </a:gridCol>
                <a:gridCol w="743325">
                  <a:extLst>
                    <a:ext uri="{9D8B030D-6E8A-4147-A177-3AD203B41FA5}">
                      <a16:colId xmlns:a16="http://schemas.microsoft.com/office/drawing/2014/main" val="2236212342"/>
                    </a:ext>
                  </a:extLst>
                </a:gridCol>
                <a:gridCol w="575477">
                  <a:extLst>
                    <a:ext uri="{9D8B030D-6E8A-4147-A177-3AD203B41FA5}">
                      <a16:colId xmlns:a16="http://schemas.microsoft.com/office/drawing/2014/main" val="3577362762"/>
                    </a:ext>
                  </a:extLst>
                </a:gridCol>
                <a:gridCol w="1174933">
                  <a:extLst>
                    <a:ext uri="{9D8B030D-6E8A-4147-A177-3AD203B41FA5}">
                      <a16:colId xmlns:a16="http://schemas.microsoft.com/office/drawing/2014/main" val="4142275790"/>
                    </a:ext>
                  </a:extLst>
                </a:gridCol>
              </a:tblGrid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4.729.814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15631761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2.340.604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0482044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1.139.848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690235609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560.170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48283174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4.734.992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232986669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2.346.503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3362847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1.140.736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1901724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560.500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30522297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4.732.043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146260447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2.346.013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312551354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1.141.775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8888872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562.249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51185171"/>
                  </a:ext>
                </a:extLst>
              </a:tr>
            </a:tbl>
          </a:graphicData>
        </a:graphic>
      </p:graphicFrame>
      <p:graphicFrame>
        <p:nvGraphicFramePr>
          <p:cNvPr id="13" name="Oggetto 12">
            <a:extLst>
              <a:ext uri="{FF2B5EF4-FFF2-40B4-BE49-F238E27FC236}">
                <a16:creationId xmlns:a16="http://schemas.microsoft.com/office/drawing/2014/main" id="{A2F11279-8129-C8F2-31AC-47EF6E2626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266872"/>
              </p:ext>
            </p:extLst>
          </p:nvPr>
        </p:nvGraphicFramePr>
        <p:xfrm>
          <a:off x="7293943" y="1450975"/>
          <a:ext cx="448392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385095" imgH="205740" progId="Excel.Sheet.12">
                  <p:embed/>
                </p:oleObj>
              </mc:Choice>
              <mc:Fallback>
                <p:oleObj name="Worksheet" r:id="rId3" imgW="2385095" imgH="205740" progId="Excel.Sheet.12">
                  <p:embed/>
                  <p:pic>
                    <p:nvPicPr>
                      <p:cNvPr id="16" name="Oggetto 15">
                        <a:extLst>
                          <a:ext uri="{FF2B5EF4-FFF2-40B4-BE49-F238E27FC236}">
                            <a16:creationId xmlns:a16="http://schemas.microsoft.com/office/drawing/2014/main" id="{BE26B749-8286-54CE-D4B3-3439B293BF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93943" y="1450975"/>
                        <a:ext cx="4483928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852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HD test results (</a:t>
            </a:r>
            <a:r>
              <a:rPr lang="en-GB" sz="4400" b="0" i="0" u="none" strike="noStrike" baseline="0" dirty="0" err="1">
                <a:effectLst/>
              </a:rPr>
              <a:t>RushHour</a:t>
            </a:r>
            <a:r>
              <a:rPr lang="en-GB" sz="4400" b="0" i="0" u="none" strike="noStrike" baseline="0" dirty="0">
                <a:effectLst/>
              </a:rPr>
              <a:t>)</a:t>
            </a:r>
            <a:endParaRPr lang="en-US" dirty="0"/>
          </a:p>
        </p:txBody>
      </p:sp>
      <p:graphicFrame>
        <p:nvGraphicFramePr>
          <p:cNvPr id="13" name="Oggetto 12">
            <a:extLst>
              <a:ext uri="{FF2B5EF4-FFF2-40B4-BE49-F238E27FC236}">
                <a16:creationId xmlns:a16="http://schemas.microsoft.com/office/drawing/2014/main" id="{A2F11279-8129-C8F2-31AC-47EF6E2626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76331"/>
              </p:ext>
            </p:extLst>
          </p:nvPr>
        </p:nvGraphicFramePr>
        <p:xfrm>
          <a:off x="7075282" y="1450972"/>
          <a:ext cx="44831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2385095" imgH="205740" progId="Excel.Sheet.12">
                  <p:embed/>
                </p:oleObj>
              </mc:Choice>
              <mc:Fallback>
                <p:oleObj name="Worksheet" r:id="rId2" imgW="2385095" imgH="205740" progId="Excel.Sheet.12">
                  <p:embed/>
                  <p:pic>
                    <p:nvPicPr>
                      <p:cNvPr id="13" name="Oggetto 12">
                        <a:extLst>
                          <a:ext uri="{FF2B5EF4-FFF2-40B4-BE49-F238E27FC236}">
                            <a16:creationId xmlns:a16="http://schemas.microsoft.com/office/drawing/2014/main" id="{A2F11279-8129-C8F2-31AC-47EF6E2626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75282" y="1450972"/>
                        <a:ext cx="44831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A820FAFA-A53F-31AF-AC05-52039B144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158360"/>
              </p:ext>
            </p:extLst>
          </p:nvPr>
        </p:nvGraphicFramePr>
        <p:xfrm>
          <a:off x="7075282" y="1825622"/>
          <a:ext cx="4483928" cy="4351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2781">
                  <a:extLst>
                    <a:ext uri="{9D8B030D-6E8A-4147-A177-3AD203B41FA5}">
                      <a16:colId xmlns:a16="http://schemas.microsoft.com/office/drawing/2014/main" val="1434300029"/>
                    </a:ext>
                  </a:extLst>
                </a:gridCol>
                <a:gridCol w="647412">
                  <a:extLst>
                    <a:ext uri="{9D8B030D-6E8A-4147-A177-3AD203B41FA5}">
                      <a16:colId xmlns:a16="http://schemas.microsoft.com/office/drawing/2014/main" val="3656587501"/>
                    </a:ext>
                  </a:extLst>
                </a:gridCol>
                <a:gridCol w="743325">
                  <a:extLst>
                    <a:ext uri="{9D8B030D-6E8A-4147-A177-3AD203B41FA5}">
                      <a16:colId xmlns:a16="http://schemas.microsoft.com/office/drawing/2014/main" val="1018102983"/>
                    </a:ext>
                  </a:extLst>
                </a:gridCol>
                <a:gridCol w="575477">
                  <a:extLst>
                    <a:ext uri="{9D8B030D-6E8A-4147-A177-3AD203B41FA5}">
                      <a16:colId xmlns:a16="http://schemas.microsoft.com/office/drawing/2014/main" val="1873163052"/>
                    </a:ext>
                  </a:extLst>
                </a:gridCol>
                <a:gridCol w="1174933">
                  <a:extLst>
                    <a:ext uri="{9D8B030D-6E8A-4147-A177-3AD203B41FA5}">
                      <a16:colId xmlns:a16="http://schemas.microsoft.com/office/drawing/2014/main" val="3279795209"/>
                    </a:ext>
                  </a:extLst>
                </a:gridCol>
              </a:tblGrid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</a:t>
                      </a:r>
                      <a:r>
                        <a:rPr lang="en-GB" sz="1400" u="none" strike="noStrike" dirty="0" err="1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7,80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2.547.599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841178221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</a:t>
                      </a:r>
                      <a:r>
                        <a:rPr lang="en-GB" sz="1400" u="none" strike="noStrike" dirty="0" err="1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1.529.203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4898791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1.212.425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80673654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757.100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28648325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7,50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2.564.526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879144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5,70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1.537.181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27592429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1.220.579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6574422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761.006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6088382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2.551.729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28932878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5,40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1.531.054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0651354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4,30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1.214.288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69661718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757.386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15954189"/>
                  </a:ext>
                </a:extLst>
              </a:tr>
            </a:tbl>
          </a:graphicData>
        </a:graphic>
      </p:graphicFrame>
      <p:graphicFrame>
        <p:nvGraphicFramePr>
          <p:cNvPr id="5" name="Grafico 4">
            <a:extLst>
              <a:ext uri="{FF2B5EF4-FFF2-40B4-BE49-F238E27FC236}">
                <a16:creationId xmlns:a16="http://schemas.microsoft.com/office/drawing/2014/main" id="{EC549A9C-6805-4C9A-A6C1-460E14DFE0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742295"/>
              </p:ext>
            </p:extLst>
          </p:nvPr>
        </p:nvGraphicFramePr>
        <p:xfrm>
          <a:off x="326058" y="1825622"/>
          <a:ext cx="6025046" cy="4351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61160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test results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BeachMountain2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Segnaposto contenuto 4">
            <a:extLst>
              <a:ext uri="{FF2B5EF4-FFF2-40B4-BE49-F238E27FC236}">
                <a16:creationId xmlns:a16="http://schemas.microsoft.com/office/drawing/2014/main" id="{B99C1C98-6A0E-6FFC-E7D7-33A4456F41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656945" y="1470991"/>
          <a:ext cx="4001654" cy="47059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8356">
                  <a:extLst>
                    <a:ext uri="{9D8B030D-6E8A-4147-A177-3AD203B41FA5}">
                      <a16:colId xmlns:a16="http://schemas.microsoft.com/office/drawing/2014/main" val="319569475"/>
                    </a:ext>
                  </a:extLst>
                </a:gridCol>
                <a:gridCol w="577779">
                  <a:extLst>
                    <a:ext uri="{9D8B030D-6E8A-4147-A177-3AD203B41FA5}">
                      <a16:colId xmlns:a16="http://schemas.microsoft.com/office/drawing/2014/main" val="934364443"/>
                    </a:ext>
                  </a:extLst>
                </a:gridCol>
                <a:gridCol w="663376">
                  <a:extLst>
                    <a:ext uri="{9D8B030D-6E8A-4147-A177-3AD203B41FA5}">
                      <a16:colId xmlns:a16="http://schemas.microsoft.com/office/drawing/2014/main" val="973013216"/>
                    </a:ext>
                  </a:extLst>
                </a:gridCol>
                <a:gridCol w="513582">
                  <a:extLst>
                    <a:ext uri="{9D8B030D-6E8A-4147-A177-3AD203B41FA5}">
                      <a16:colId xmlns:a16="http://schemas.microsoft.com/office/drawing/2014/main" val="1726997037"/>
                    </a:ext>
                  </a:extLst>
                </a:gridCol>
                <a:gridCol w="1048561">
                  <a:extLst>
                    <a:ext uri="{9D8B030D-6E8A-4147-A177-3AD203B41FA5}">
                      <a16:colId xmlns:a16="http://schemas.microsoft.com/office/drawing/2014/main" val="1604481379"/>
                    </a:ext>
                  </a:extLst>
                </a:gridCol>
              </a:tblGrid>
              <a:tr h="36199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codec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QP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Mean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b/r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833547447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6,80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890.362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3344245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414.782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96768115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231.748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54046840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137.971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4011237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7,40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893.933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55799722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416.813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986730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232.080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31161432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ECM=</a:t>
                      </a:r>
                      <a:r>
                        <a:rPr lang="en-GB" sz="1600" u="none" strike="noStrike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137.949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53680914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890.493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25678979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416.830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05177499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3,80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231.756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41323288"/>
                  </a:ext>
                </a:extLst>
              </a:tr>
              <a:tr h="361997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137.993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6674173"/>
                  </a:ext>
                </a:extLst>
              </a:tr>
            </a:tbl>
          </a:graphicData>
        </a:graphic>
      </p:graphicFrame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B65865F3-3E15-4790-ACDD-81F73C7506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084097"/>
              </p:ext>
            </p:extLst>
          </p:nvPr>
        </p:nvGraphicFramePr>
        <p:xfrm>
          <a:off x="838200" y="1858617"/>
          <a:ext cx="6288157" cy="4318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451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test results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CrossRoad2s500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3" name="Grafico 2">
            <a:extLst>
              <a:ext uri="{FF2B5EF4-FFF2-40B4-BE49-F238E27FC236}">
                <a16:creationId xmlns:a16="http://schemas.microsoft.com/office/drawing/2014/main" id="{B65865F3-3E15-4790-ACDD-81F73C7506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4340511"/>
              </p:ext>
            </p:extLst>
          </p:nvPr>
        </p:nvGraphicFramePr>
        <p:xfrm>
          <a:off x="838200" y="1858617"/>
          <a:ext cx="6288157" cy="4318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19B9A21A-AA05-7991-1960-21842A06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800608"/>
              </p:ext>
            </p:extLst>
          </p:nvPr>
        </p:nvGraphicFramePr>
        <p:xfrm>
          <a:off x="7582175" y="1858617"/>
          <a:ext cx="4086363" cy="4318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3834">
                  <a:extLst>
                    <a:ext uri="{9D8B030D-6E8A-4147-A177-3AD203B41FA5}">
                      <a16:colId xmlns:a16="http://schemas.microsoft.com/office/drawing/2014/main" val="955064362"/>
                    </a:ext>
                  </a:extLst>
                </a:gridCol>
                <a:gridCol w="576469">
                  <a:extLst>
                    <a:ext uri="{9D8B030D-6E8A-4147-A177-3AD203B41FA5}">
                      <a16:colId xmlns:a16="http://schemas.microsoft.com/office/drawing/2014/main" val="184811666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112293786"/>
                    </a:ext>
                  </a:extLst>
                </a:gridCol>
                <a:gridCol w="516835">
                  <a:extLst>
                    <a:ext uri="{9D8B030D-6E8A-4147-A177-3AD203B41FA5}">
                      <a16:colId xmlns:a16="http://schemas.microsoft.com/office/drawing/2014/main" val="2648100681"/>
                    </a:ext>
                  </a:extLst>
                </a:gridCol>
                <a:gridCol w="1073425">
                  <a:extLst>
                    <a:ext uri="{9D8B030D-6E8A-4147-A177-3AD203B41FA5}">
                      <a16:colId xmlns:a16="http://schemas.microsoft.com/office/drawing/2014/main" val="3082104569"/>
                    </a:ext>
                  </a:extLst>
                </a:gridCol>
              </a:tblGrid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2.299.473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25230039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7,20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1.030.867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6417936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629.454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84855294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296.924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37016600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2.323.639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35224135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6,80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0,19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1.033.663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62483421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</a:t>
                      </a:r>
                      <a:r>
                        <a:rPr lang="en-GB" sz="1800" u="none" strike="noStrike" dirty="0" err="1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nTM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631.226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43389057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297.602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54864889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8,40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2.300.933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97021659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1.032.085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20981925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634.077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58928234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highlight>
                            <a:srgbClr val="C6E0B4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6E0B4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  <a:endParaRPr lang="en-GB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297.414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33012857"/>
                  </a:ext>
                </a:extLst>
              </a:tr>
            </a:tbl>
          </a:graphicData>
        </a:graphic>
      </p:graphicFrame>
      <p:graphicFrame>
        <p:nvGraphicFramePr>
          <p:cNvPr id="12" name="Oggetto 11">
            <a:extLst>
              <a:ext uri="{FF2B5EF4-FFF2-40B4-BE49-F238E27FC236}">
                <a16:creationId xmlns:a16="http://schemas.microsoft.com/office/drawing/2014/main" id="{553B651B-D634-D32E-05BF-F239616038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915329"/>
              </p:ext>
            </p:extLst>
          </p:nvPr>
        </p:nvGraphicFramePr>
        <p:xfrm>
          <a:off x="7582175" y="1483967"/>
          <a:ext cx="408636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385095" imgH="205740" progId="Excel.Sheet.12">
                  <p:embed/>
                </p:oleObj>
              </mc:Choice>
              <mc:Fallback>
                <p:oleObj name="Worksheet" r:id="rId3" imgW="2385095" imgH="205740" progId="Excel.Sheet.12">
                  <p:embed/>
                  <p:pic>
                    <p:nvPicPr>
                      <p:cNvPr id="13" name="Oggetto 12">
                        <a:extLst>
                          <a:ext uri="{FF2B5EF4-FFF2-40B4-BE49-F238E27FC236}">
                            <a16:creationId xmlns:a16="http://schemas.microsoft.com/office/drawing/2014/main" id="{A2F11279-8129-C8F2-31AC-47EF6E2626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82175" y="1483967"/>
                        <a:ext cx="4086363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9508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58955DE-FE25-5AB2-59A9-E038A4A94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UHD test results (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DrivingPOV3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4" name="Grafico 3">
            <a:extLst>
              <a:ext uri="{FF2B5EF4-FFF2-40B4-BE49-F238E27FC236}">
                <a16:creationId xmlns:a16="http://schemas.microsoft.com/office/drawing/2014/main" id="{434AD3B7-D2AC-4D43-B05E-0AB263D424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0002951"/>
              </p:ext>
            </p:extLst>
          </p:nvPr>
        </p:nvGraphicFramePr>
        <p:xfrm>
          <a:off x="470452" y="1858615"/>
          <a:ext cx="6317974" cy="431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F9720064-C534-A0F4-6EA5-AB5BB149B9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592414"/>
              </p:ext>
            </p:extLst>
          </p:nvPr>
        </p:nvGraphicFramePr>
        <p:xfrm>
          <a:off x="7176052" y="1858612"/>
          <a:ext cx="4682711" cy="4318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3992983994"/>
                    </a:ext>
                  </a:extLst>
                </a:gridCol>
                <a:gridCol w="665921">
                  <a:extLst>
                    <a:ext uri="{9D8B030D-6E8A-4147-A177-3AD203B41FA5}">
                      <a16:colId xmlns:a16="http://schemas.microsoft.com/office/drawing/2014/main" val="1885082859"/>
                    </a:ext>
                  </a:extLst>
                </a:gridCol>
                <a:gridCol w="765313">
                  <a:extLst>
                    <a:ext uri="{9D8B030D-6E8A-4147-A177-3AD203B41FA5}">
                      <a16:colId xmlns:a16="http://schemas.microsoft.com/office/drawing/2014/main" val="1386583131"/>
                    </a:ext>
                  </a:extLst>
                </a:gridCol>
                <a:gridCol w="626166">
                  <a:extLst>
                    <a:ext uri="{9D8B030D-6E8A-4147-A177-3AD203B41FA5}">
                      <a16:colId xmlns:a16="http://schemas.microsoft.com/office/drawing/2014/main" val="185654017"/>
                    </a:ext>
                  </a:extLst>
                </a:gridCol>
                <a:gridCol w="1213954">
                  <a:extLst>
                    <a:ext uri="{9D8B030D-6E8A-4147-A177-3AD203B41FA5}">
                      <a16:colId xmlns:a16="http://schemas.microsoft.com/office/drawing/2014/main" val="2443955241"/>
                    </a:ext>
                  </a:extLst>
                </a:gridCol>
              </a:tblGrid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8,90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5.458.891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43190825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2.171.463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34589840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4,90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1.216.754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6012884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681.718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28822656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5.470.889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6665671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2.183.260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904370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1.220.844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76044393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ECM-nTM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683.972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51015890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5.463.181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42198616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5,60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2.175.554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37950876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1.216.792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69636258"/>
                  </a:ext>
                </a:extLst>
              </a:tr>
              <a:tr h="359861"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highlight>
                            <a:srgbClr val="DDEBF7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VTM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DDEBF7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682.445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44253447"/>
                  </a:ext>
                </a:extLst>
              </a:tr>
            </a:tbl>
          </a:graphicData>
        </a:graphic>
      </p:graphicFrame>
      <p:graphicFrame>
        <p:nvGraphicFramePr>
          <p:cNvPr id="6" name="Oggetto 5">
            <a:extLst>
              <a:ext uri="{FF2B5EF4-FFF2-40B4-BE49-F238E27FC236}">
                <a16:creationId xmlns:a16="http://schemas.microsoft.com/office/drawing/2014/main" id="{B00EF1DD-669D-E0E3-D4A8-8977A97C6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937378"/>
              </p:ext>
            </p:extLst>
          </p:nvPr>
        </p:nvGraphicFramePr>
        <p:xfrm>
          <a:off x="7176053" y="1483967"/>
          <a:ext cx="468271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2385095" imgH="205740" progId="Excel.Sheet.12">
                  <p:embed/>
                </p:oleObj>
              </mc:Choice>
              <mc:Fallback>
                <p:oleObj name="Worksheet" r:id="rId3" imgW="2385095" imgH="205740" progId="Excel.Sheet.12">
                  <p:embed/>
                  <p:pic>
                    <p:nvPicPr>
                      <p:cNvPr id="12" name="Oggetto 11">
                        <a:extLst>
                          <a:ext uri="{FF2B5EF4-FFF2-40B4-BE49-F238E27FC236}">
                            <a16:creationId xmlns:a16="http://schemas.microsoft.com/office/drawing/2014/main" id="{553B651B-D634-D32E-05BF-F239616038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176053" y="1483967"/>
                        <a:ext cx="468271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04306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Widescreen</PresentationFormat>
  <Paragraphs>752</Paragraphs>
  <Slides>15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Tema di Office</vt:lpstr>
      <vt:lpstr>Foglio di lavoro di Microsoft Excel</vt:lpstr>
      <vt:lpstr>ECM Verification Tests Rome April 2024</vt:lpstr>
      <vt:lpstr>Formal Subjective Assessment</vt:lpstr>
      <vt:lpstr>HD test results (Beatriz)</vt:lpstr>
      <vt:lpstr>HD test results (DOTA2s360)</vt:lpstr>
      <vt:lpstr>HD test results (GTAVs090)</vt:lpstr>
      <vt:lpstr>HD test results (RushHour)</vt:lpstr>
      <vt:lpstr>UHD test results (BeachMountain2)</vt:lpstr>
      <vt:lpstr>UHD test results (CrossRoad2s500)</vt:lpstr>
      <vt:lpstr>UHD test results (DrivingPOV3)</vt:lpstr>
      <vt:lpstr>UHD test results (Procession)</vt:lpstr>
      <vt:lpstr>Expert viewing</vt:lpstr>
      <vt:lpstr>UHD Expert (BeachMountain2)</vt:lpstr>
      <vt:lpstr>UHD Expert (CrossRoad2s500)</vt:lpstr>
      <vt:lpstr>UHD Expert (DrivingPOV3)</vt:lpstr>
      <vt:lpstr>UHD Expert (Procession)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ECM Verification Tests Rome April 2024</dc:title>
  <dc:creator>Vittorio Baroncini</dc:creator>
  <cp:lastModifiedBy>Vittorio Baroncini</cp:lastModifiedBy>
  <cp:revision>4</cp:revision>
  <dcterms:created xsi:type="dcterms:W3CDTF">2024-04-18T13:28:38Z</dcterms:created>
  <dcterms:modified xsi:type="dcterms:W3CDTF">2024-04-18T19:56:48Z</dcterms:modified>
</cp:coreProperties>
</file>