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3" r:id="rId4"/>
  </p:sldMasterIdLst>
  <p:notesMasterIdLst>
    <p:notesMasterId r:id="rId11"/>
  </p:notesMasterIdLst>
  <p:handoutMasterIdLst>
    <p:handoutMasterId r:id="rId12"/>
  </p:handoutMasterIdLst>
  <p:sldIdLst>
    <p:sldId id="2142533578" r:id="rId5"/>
    <p:sldId id="2142533581" r:id="rId6"/>
    <p:sldId id="2142533582" r:id="rId7"/>
    <p:sldId id="2142533583" r:id="rId8"/>
    <p:sldId id="2142533584" r:id="rId9"/>
    <p:sldId id="214253358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2142533581"/>
            <p14:sldId id="2142533582"/>
            <p14:sldId id="2142533583"/>
            <p14:sldId id="2142533584"/>
            <p14:sldId id="214253358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1A0E76-041A-462B-8FA7-7406C3DF2B26}" v="58" dt="2024-04-16T20:36:18.0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111" d="100"/>
          <a:sy n="111" d="100"/>
        </p:scale>
        <p:origin x="588" y="96"/>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4/19/2024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US" sz="2000" b="1" dirty="0">
                <a:effectLst/>
                <a:ea typeface="SimSun" panose="02010600030101010101" pitchFamily="2" charset="-122"/>
              </a:rPr>
              <a:t>AhG11: On Low Complexity Operational Point for In-Loop Filtering</a:t>
            </a:r>
            <a:endParaRPr lang="en-US" dirty="0"/>
          </a:p>
        </p:txBody>
      </p:sp>
      <p:sp>
        <p:nvSpPr>
          <p:cNvPr id="3" name="Text Placeholder 2">
            <a:extLst>
              <a:ext uri="{FF2B5EF4-FFF2-40B4-BE49-F238E27FC236}">
                <a16:creationId xmlns:a16="http://schemas.microsoft.com/office/drawing/2014/main" id="{0591CCDB-C6A6-FA7A-884B-4DD7B6B0ACCB}"/>
              </a:ext>
            </a:extLst>
          </p:cNvPr>
          <p:cNvSpPr>
            <a:spLocks noGrp="1"/>
          </p:cNvSpPr>
          <p:nvPr>
            <p:ph type="body" sz="quarter" idx="11"/>
          </p:nvPr>
        </p:nvSpPr>
        <p:spPr/>
        <p:txBody>
          <a:bodyPr/>
          <a:lstStyle/>
          <a:p>
            <a:r>
              <a:rPr lang="en-US" dirty="0"/>
              <a:t>Rennes, France</a:t>
            </a:r>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17-24 April 2024</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T. Ryder, S. Eadie, Y. Li, D. Rusanovskyy, M. Karczewicz </a:t>
            </a:r>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JVET-AH0196</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itle 83">
            <a:extLst>
              <a:ext uri="{FF2B5EF4-FFF2-40B4-BE49-F238E27FC236}">
                <a16:creationId xmlns:a16="http://schemas.microsoft.com/office/drawing/2014/main" id="{AB0DCE72-0F29-7CFE-FFAC-7E86326F9C81}"/>
              </a:ext>
            </a:extLst>
          </p:cNvPr>
          <p:cNvSpPr>
            <a:spLocks noGrp="1"/>
          </p:cNvSpPr>
          <p:nvPr>
            <p:ph type="title"/>
          </p:nvPr>
        </p:nvSpPr>
        <p:spPr>
          <a:xfrm>
            <a:off x="495300" y="642644"/>
            <a:ext cx="11187112" cy="361959"/>
          </a:xfrm>
        </p:spPr>
        <p:txBody>
          <a:bodyPr/>
          <a:lstStyle/>
          <a:p>
            <a:r>
              <a:rPr lang="en-US" dirty="0"/>
              <a:t>Unified Filter Architecture</a:t>
            </a:r>
          </a:p>
        </p:txBody>
      </p:sp>
      <p:pic>
        <p:nvPicPr>
          <p:cNvPr id="3" name="Picture 2" descr="A screenshot of a computer&#10;&#10;Description automatically generated">
            <a:extLst>
              <a:ext uri="{FF2B5EF4-FFF2-40B4-BE49-F238E27FC236}">
                <a16:creationId xmlns:a16="http://schemas.microsoft.com/office/drawing/2014/main" id="{C39318C6-756B-F36D-DE59-BB89B1E865A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 y="1458265"/>
            <a:ext cx="7734051" cy="4433577"/>
          </a:xfrm>
          <a:prstGeom prst="rect">
            <a:avLst/>
          </a:prstGeom>
          <a:noFill/>
        </p:spPr>
      </p:pic>
      <p:pic>
        <p:nvPicPr>
          <p:cNvPr id="82" name="Picture 81" descr="A black background with white rectangles and red text&#10;&#10;Description automatically generated">
            <a:extLst>
              <a:ext uri="{FF2B5EF4-FFF2-40B4-BE49-F238E27FC236}">
                <a16:creationId xmlns:a16="http://schemas.microsoft.com/office/drawing/2014/main" id="{1CC44AED-5777-E141-92F9-B2A4B57495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454719" y="2161595"/>
            <a:ext cx="3605533" cy="2534810"/>
          </a:xfrm>
          <a:prstGeom prst="rect">
            <a:avLst/>
          </a:prstGeom>
          <a:noFill/>
        </p:spPr>
      </p:pic>
      <p:sp>
        <p:nvSpPr>
          <p:cNvPr id="83" name="TextBox 82">
            <a:extLst>
              <a:ext uri="{FF2B5EF4-FFF2-40B4-BE49-F238E27FC236}">
                <a16:creationId xmlns:a16="http://schemas.microsoft.com/office/drawing/2014/main" id="{904408DF-AE4E-C012-B993-347176397474}"/>
              </a:ext>
            </a:extLst>
          </p:cNvPr>
          <p:cNvSpPr txBox="1"/>
          <p:nvPr/>
        </p:nvSpPr>
        <p:spPr>
          <a:xfrm>
            <a:off x="9235570" y="5339751"/>
            <a:ext cx="204382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Fig 2: Residual Group </a:t>
            </a:r>
          </a:p>
        </p:txBody>
      </p:sp>
      <p:sp>
        <p:nvSpPr>
          <p:cNvPr id="85" name="TextBox 84">
            <a:extLst>
              <a:ext uri="{FF2B5EF4-FFF2-40B4-BE49-F238E27FC236}">
                <a16:creationId xmlns:a16="http://schemas.microsoft.com/office/drawing/2014/main" id="{31F8B06C-B09A-7EAD-09F4-C11F426E2DEE}"/>
              </a:ext>
            </a:extLst>
          </p:cNvPr>
          <p:cNvSpPr txBox="1"/>
          <p:nvPr/>
        </p:nvSpPr>
        <p:spPr>
          <a:xfrm>
            <a:off x="3340410" y="5891842"/>
            <a:ext cx="2410916"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Fig 1: Unified Architecture</a:t>
            </a:r>
          </a:p>
        </p:txBody>
      </p:sp>
    </p:spTree>
    <p:extLst>
      <p:ext uri="{BB962C8B-B14F-4D97-AF65-F5344CB8AC3E}">
        <p14:creationId xmlns:p14="http://schemas.microsoft.com/office/powerpoint/2010/main" val="393474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1057844-2C64-D2CD-3E04-6FA7C238FBB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B318239-A189-CAB1-2DED-C34D8731D68B}"/>
              </a:ext>
            </a:extLst>
          </p:cNvPr>
          <p:cNvSpPr>
            <a:spLocks noGrp="1"/>
          </p:cNvSpPr>
          <p:nvPr>
            <p:ph type="title"/>
          </p:nvPr>
        </p:nvSpPr>
        <p:spPr>
          <a:xfrm>
            <a:off x="495300" y="642644"/>
            <a:ext cx="11187112" cy="361959"/>
          </a:xfrm>
        </p:spPr>
        <p:txBody>
          <a:bodyPr/>
          <a:lstStyle/>
          <a:p>
            <a:r>
              <a:rPr lang="en-US" dirty="0"/>
              <a:t>Training</a:t>
            </a:r>
          </a:p>
        </p:txBody>
      </p:sp>
      <p:sp>
        <p:nvSpPr>
          <p:cNvPr id="5" name="Subtitle 4">
            <a:extLst>
              <a:ext uri="{FF2B5EF4-FFF2-40B4-BE49-F238E27FC236}">
                <a16:creationId xmlns:a16="http://schemas.microsoft.com/office/drawing/2014/main" id="{BA6B7D5F-0178-6E18-FA34-99659BB2CD8F}"/>
              </a:ext>
            </a:extLst>
          </p:cNvPr>
          <p:cNvSpPr>
            <a:spLocks noGrp="1"/>
          </p:cNvSpPr>
          <p:nvPr>
            <p:ph type="subTitle" idx="1"/>
          </p:nvPr>
        </p:nvSpPr>
        <p:spPr/>
        <p:txBody>
          <a:bodyPr/>
          <a:lstStyle/>
          <a:p>
            <a:endParaRPr lang="en-US"/>
          </a:p>
        </p:txBody>
      </p:sp>
      <p:graphicFrame>
        <p:nvGraphicFramePr>
          <p:cNvPr id="13" name="Content Placeholder 9">
            <a:extLst>
              <a:ext uri="{FF2B5EF4-FFF2-40B4-BE49-F238E27FC236}">
                <a16:creationId xmlns:a16="http://schemas.microsoft.com/office/drawing/2014/main" id="{272EFC2C-F53D-9DAD-AB86-AB3222B8CB64}"/>
              </a:ext>
            </a:extLst>
          </p:cNvPr>
          <p:cNvGraphicFramePr>
            <a:graphicFrameLocks/>
          </p:cNvGraphicFramePr>
          <p:nvPr>
            <p:extLst>
              <p:ext uri="{D42A27DB-BD31-4B8C-83A1-F6EECF244321}">
                <p14:modId xmlns:p14="http://schemas.microsoft.com/office/powerpoint/2010/main" val="205909394"/>
              </p:ext>
            </p:extLst>
          </p:nvPr>
        </p:nvGraphicFramePr>
        <p:xfrm>
          <a:off x="3400663" y="2102278"/>
          <a:ext cx="5375274" cy="3829050"/>
        </p:xfrm>
        <a:graphic>
          <a:graphicData uri="http://schemas.openxmlformats.org/drawingml/2006/table">
            <a:tbl>
              <a:tblPr firstRow="1" firstCol="1" bandRow="1"/>
              <a:tblGrid>
                <a:gridCol w="999436">
                  <a:extLst>
                    <a:ext uri="{9D8B030D-6E8A-4147-A177-3AD203B41FA5}">
                      <a16:colId xmlns:a16="http://schemas.microsoft.com/office/drawing/2014/main" val="62188965"/>
                    </a:ext>
                  </a:extLst>
                </a:gridCol>
                <a:gridCol w="2763966">
                  <a:extLst>
                    <a:ext uri="{9D8B030D-6E8A-4147-A177-3AD203B41FA5}">
                      <a16:colId xmlns:a16="http://schemas.microsoft.com/office/drawing/2014/main" val="1247922043"/>
                    </a:ext>
                  </a:extLst>
                </a:gridCol>
                <a:gridCol w="1611872">
                  <a:extLst>
                    <a:ext uri="{9D8B030D-6E8A-4147-A177-3AD203B41FA5}">
                      <a16:colId xmlns:a16="http://schemas.microsoft.com/office/drawing/2014/main" val="667966402"/>
                    </a:ext>
                  </a:extLst>
                </a:gridCol>
              </a:tblGrid>
              <a:tr h="161925">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1" u="sng">
                          <a:solidFill>
                            <a:srgbClr val="000000"/>
                          </a:solidFill>
                          <a:effectLst/>
                          <a:latin typeface="Times New Roman" panose="02020603050405020304" pitchFamily="18" charset="0"/>
                          <a:ea typeface="SimSun" panose="02010600030101010101" pitchFamily="2" charset="-122"/>
                        </a:rPr>
                        <a:t>Network Information in Training Stage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4658219"/>
                  </a:ext>
                </a:extLst>
              </a:tr>
              <a:tr h="161925">
                <a:tc rowSpan="9">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solidFill>
                            <a:srgbClr val="000000"/>
                          </a:solidFill>
                          <a:effectLst/>
                          <a:latin typeface="Times New Roman" panose="02020603050405020304" pitchFamily="18" charset="0"/>
                          <a:ea typeface="SimSun" panose="02010600030101010101" pitchFamily="2" charset="-122"/>
                        </a:rPr>
                        <a:t>    Mandatory</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GPU Type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IN" sz="1000" dirty="0">
                          <a:solidFill>
                            <a:srgbClr val="000000"/>
                          </a:solidFill>
                          <a:effectLst/>
                          <a:latin typeface="Times New Roman" panose="02020603050405020304" pitchFamily="18" charset="0"/>
                          <a:ea typeface="SimSun" panose="02010600030101010101" pitchFamily="2" charset="-122"/>
                        </a:rPr>
                        <a:t>Nvidia GeForce RTX4090 / A100</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8755420"/>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Framework: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Pytorch v1.12.1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46293510"/>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Number of GPUs per Task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3401149"/>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Epoch:</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Stage3:  60 epochs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5026869"/>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Batch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Stage3: 64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1678536"/>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Loss function:</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L1, L2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2860804"/>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Training time (for 1 model):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~7 to 10 days per stage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1401422"/>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Training data information: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LOP2 Stage 3 dataset: </a:t>
                      </a:r>
                      <a:br>
                        <a:rPr lang="en-US" sz="1000">
                          <a:effectLst/>
                          <a:latin typeface="Times New Roman" panose="02020603050405020304" pitchFamily="18" charset="0"/>
                          <a:ea typeface="SimSun" panose="02010600030101010101" pitchFamily="2" charset="-122"/>
                        </a:rPr>
                      </a:br>
                      <a:r>
                        <a:rPr lang="en-US" sz="1000">
                          <a:effectLst/>
                          <a:latin typeface="Times New Roman" panose="02020603050405020304" pitchFamily="18" charset="0"/>
                          <a:ea typeface="SimSun" panose="02010600030101010101" pitchFamily="2" charset="-122"/>
                        </a:rPr>
                        <a:t>DIV2K, BVI-DVC, TVD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2142433"/>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753073"/>
                  </a:ext>
                </a:extLst>
              </a:tr>
              <a:tr h="161925">
                <a:tc rowSpan="11">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Optional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1017347"/>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Number of iterations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79648124"/>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Patch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144x144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7555642"/>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Learning rate: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Stage3: 8e-4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5437277"/>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Learning rate update strategy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Stage3: 41, 51, 55.   mse-epoch:58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8159560"/>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Optimizer: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ADAM</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5819056"/>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Preprocessing:</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flipped, rotated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9338524"/>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Mini-batch selection process: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random cropped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170948"/>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Training data update strategy: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0095413"/>
                  </a:ext>
                </a:extLst>
              </a:tr>
              <a:tr h="161925">
                <a:tc vMerge="1">
                  <a:txBody>
                    <a:bodyPr/>
                    <a:lstStyle/>
                    <a:p>
                      <a:endParaRPr lang="en-US"/>
                    </a:p>
                  </a:txBody>
                  <a:tcPr/>
                </a:tc>
                <a:tc>
                  <a:txBody>
                    <a:bodyPr/>
                    <a:lstStyle/>
                    <a:p>
                      <a:pPr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latin typeface="Times New Roman" panose="02020603050405020304" pitchFamily="18" charset="0"/>
                          <a:ea typeface="SimSun" panose="02010600030101010101" pitchFamily="2" charset="-122"/>
                        </a:rPr>
                        <a:t>Other information: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91459490"/>
                  </a:ext>
                </a:extLst>
              </a:tr>
              <a:tr h="161925">
                <a:tc vMerge="1">
                  <a:txBody>
                    <a:bodyPr/>
                    <a:lstStyle/>
                    <a:p>
                      <a:endParaRPr lang="en-US"/>
                    </a:p>
                  </a:txBody>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6366398"/>
                  </a:ext>
                </a:extLst>
              </a:tr>
            </a:tbl>
          </a:graphicData>
        </a:graphic>
      </p:graphicFrame>
      <p:sp>
        <p:nvSpPr>
          <p:cNvPr id="16" name="TextBox 15">
            <a:extLst>
              <a:ext uri="{FF2B5EF4-FFF2-40B4-BE49-F238E27FC236}">
                <a16:creationId xmlns:a16="http://schemas.microsoft.com/office/drawing/2014/main" id="{579022FA-3852-DC31-F31C-A5D5BFB8C4E7}"/>
              </a:ext>
            </a:extLst>
          </p:cNvPr>
          <p:cNvSpPr txBox="1"/>
          <p:nvPr/>
        </p:nvSpPr>
        <p:spPr>
          <a:xfrm>
            <a:off x="4751395" y="1782399"/>
            <a:ext cx="267380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1: Training Information </a:t>
            </a:r>
          </a:p>
        </p:txBody>
      </p:sp>
    </p:spTree>
    <p:extLst>
      <p:ext uri="{BB962C8B-B14F-4D97-AF65-F5344CB8AC3E}">
        <p14:creationId xmlns:p14="http://schemas.microsoft.com/office/powerpoint/2010/main" val="341768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108AA39-51B6-3A35-72F4-22F2D88B413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11F2C5D9-64CD-FFF5-5164-27018AA14008}"/>
              </a:ext>
            </a:extLst>
          </p:cNvPr>
          <p:cNvSpPr>
            <a:spLocks noGrp="1"/>
          </p:cNvSpPr>
          <p:nvPr>
            <p:ph type="title"/>
          </p:nvPr>
        </p:nvSpPr>
        <p:spPr>
          <a:xfrm>
            <a:off x="495300" y="642644"/>
            <a:ext cx="11187112" cy="361959"/>
          </a:xfrm>
        </p:spPr>
        <p:txBody>
          <a:bodyPr/>
          <a:lstStyle/>
          <a:p>
            <a:r>
              <a:rPr lang="en-US" dirty="0"/>
              <a:t>Inference</a:t>
            </a:r>
          </a:p>
        </p:txBody>
      </p:sp>
      <p:graphicFrame>
        <p:nvGraphicFramePr>
          <p:cNvPr id="8" name="Content Placeholder 7">
            <a:extLst>
              <a:ext uri="{FF2B5EF4-FFF2-40B4-BE49-F238E27FC236}">
                <a16:creationId xmlns:a16="http://schemas.microsoft.com/office/drawing/2014/main" id="{9D447B44-BD24-9C30-9151-0C018132E665}"/>
              </a:ext>
            </a:extLst>
          </p:cNvPr>
          <p:cNvGraphicFramePr>
            <a:graphicFrameLocks noGrp="1"/>
          </p:cNvGraphicFramePr>
          <p:nvPr>
            <p:ph sz="quarter" idx="14"/>
            <p:extLst>
              <p:ext uri="{D42A27DB-BD31-4B8C-83A1-F6EECF244321}">
                <p14:modId xmlns:p14="http://schemas.microsoft.com/office/powerpoint/2010/main" val="891040042"/>
              </p:ext>
            </p:extLst>
          </p:nvPr>
        </p:nvGraphicFramePr>
        <p:xfrm>
          <a:off x="494189" y="2048638"/>
          <a:ext cx="4897320" cy="3352800"/>
        </p:xfrm>
        <a:graphic>
          <a:graphicData uri="http://schemas.openxmlformats.org/drawingml/2006/table">
            <a:tbl>
              <a:tblPr firstRow="1" firstCol="1" bandRow="1"/>
              <a:tblGrid>
                <a:gridCol w="756641">
                  <a:extLst>
                    <a:ext uri="{9D8B030D-6E8A-4147-A177-3AD203B41FA5}">
                      <a16:colId xmlns:a16="http://schemas.microsoft.com/office/drawing/2014/main" val="3815516492"/>
                    </a:ext>
                  </a:extLst>
                </a:gridCol>
                <a:gridCol w="2311879">
                  <a:extLst>
                    <a:ext uri="{9D8B030D-6E8A-4147-A177-3AD203B41FA5}">
                      <a16:colId xmlns:a16="http://schemas.microsoft.com/office/drawing/2014/main" val="1362730801"/>
                    </a:ext>
                  </a:extLst>
                </a:gridCol>
                <a:gridCol w="1828800">
                  <a:extLst>
                    <a:ext uri="{9D8B030D-6E8A-4147-A177-3AD203B41FA5}">
                      <a16:colId xmlns:a16="http://schemas.microsoft.com/office/drawing/2014/main" val="1360672672"/>
                    </a:ext>
                  </a:extLst>
                </a:gridCol>
              </a:tblGrid>
              <a:tr h="152400">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1" u="sng">
                          <a:solidFill>
                            <a:srgbClr val="000000"/>
                          </a:solidFill>
                          <a:effectLst/>
                          <a:latin typeface="Times New Roman" panose="02020603050405020304" pitchFamily="18" charset="0"/>
                          <a:ea typeface="SimSun" panose="02010600030101010101" pitchFamily="2" charset="-122"/>
                        </a:rPr>
                        <a:t>Network Information in Inference Stage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1077261"/>
                  </a:ext>
                </a:extLst>
              </a:tr>
              <a:tr h="152400">
                <a:tc rowSpan="10">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Mandatory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HW environment:</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140337624"/>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GPU Type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CPU only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839280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Framework: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Pytorch float</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0446815"/>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Number of GPUs per Task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609548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3828567"/>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Number of Parameters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63808</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62000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Parameter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3306075"/>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Parameter Precision (Bits)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Floating (32 bits)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6963497"/>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Memory Parameter (MB)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36155262"/>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MAC/Pixel (Kilo)</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19</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0433947"/>
                  </a:ext>
                </a:extLst>
              </a:tr>
              <a:tr h="152400">
                <a:tc rowSpan="10">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solidFill>
                            <a:srgbClr val="000000"/>
                          </a:solidFill>
                          <a:effectLst/>
                          <a:latin typeface="Times New Roman" panose="02020603050405020304" pitchFamily="18" charset="0"/>
                          <a:ea typeface="SimSun" panose="02010600030101010101" pitchFamily="2" charset="-122"/>
                        </a:rPr>
                        <a:t>Optional</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077027"/>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Conv. Layers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127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678802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FC Layers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2208815"/>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Memory (MB)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8169183"/>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Batch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0661610"/>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IN" sz="1000">
                          <a:solidFill>
                            <a:srgbClr val="000000"/>
                          </a:solidFill>
                          <a:effectLst/>
                          <a:latin typeface="Times New Roman" panose="02020603050405020304" pitchFamily="18" charset="0"/>
                          <a:ea typeface="SimSun" panose="02010600030101010101" pitchFamily="2" charset="-122"/>
                        </a:rPr>
                        <a:t>128x128 / 256x256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6147309"/>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Changes to network configuration or weights required to generate rate points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069814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Peak Memory Usage (Total)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621498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Peak Memory Usage (per Model)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130466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Other information: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1962111"/>
                  </a:ext>
                </a:extLst>
              </a:tr>
            </a:tbl>
          </a:graphicData>
        </a:graphic>
      </p:graphicFrame>
      <p:sp>
        <p:nvSpPr>
          <p:cNvPr id="5" name="Subtitle 4">
            <a:extLst>
              <a:ext uri="{FF2B5EF4-FFF2-40B4-BE49-F238E27FC236}">
                <a16:creationId xmlns:a16="http://schemas.microsoft.com/office/drawing/2014/main" id="{7B5FECDB-4DD3-8DEE-0230-E74812700E9D}"/>
              </a:ext>
            </a:extLst>
          </p:cNvPr>
          <p:cNvSpPr>
            <a:spLocks noGrp="1"/>
          </p:cNvSpPr>
          <p:nvPr>
            <p:ph type="subTitle" idx="1"/>
          </p:nvPr>
        </p:nvSpPr>
        <p:spPr/>
        <p:txBody>
          <a:bodyPr/>
          <a:lstStyle/>
          <a:p>
            <a:endParaRPr lang="en-US"/>
          </a:p>
        </p:txBody>
      </p:sp>
      <p:graphicFrame>
        <p:nvGraphicFramePr>
          <p:cNvPr id="10" name="Table 9">
            <a:extLst>
              <a:ext uri="{FF2B5EF4-FFF2-40B4-BE49-F238E27FC236}">
                <a16:creationId xmlns:a16="http://schemas.microsoft.com/office/drawing/2014/main" id="{907C42B8-09BC-2FD1-3847-911ECF73578C}"/>
              </a:ext>
            </a:extLst>
          </p:cNvPr>
          <p:cNvGraphicFramePr>
            <a:graphicFrameLocks noGrp="1"/>
          </p:cNvGraphicFramePr>
          <p:nvPr>
            <p:extLst>
              <p:ext uri="{D42A27DB-BD31-4B8C-83A1-F6EECF244321}">
                <p14:modId xmlns:p14="http://schemas.microsoft.com/office/powerpoint/2010/main" val="1446023115"/>
              </p:ext>
            </p:extLst>
          </p:nvPr>
        </p:nvGraphicFramePr>
        <p:xfrm>
          <a:off x="6204876" y="2048638"/>
          <a:ext cx="4897320" cy="3352800"/>
        </p:xfrm>
        <a:graphic>
          <a:graphicData uri="http://schemas.openxmlformats.org/drawingml/2006/table">
            <a:tbl>
              <a:tblPr firstRow="1" firstCol="1" bandRow="1"/>
              <a:tblGrid>
                <a:gridCol w="748015">
                  <a:extLst>
                    <a:ext uri="{9D8B030D-6E8A-4147-A177-3AD203B41FA5}">
                      <a16:colId xmlns:a16="http://schemas.microsoft.com/office/drawing/2014/main" val="2313119548"/>
                    </a:ext>
                  </a:extLst>
                </a:gridCol>
                <a:gridCol w="2311879">
                  <a:extLst>
                    <a:ext uri="{9D8B030D-6E8A-4147-A177-3AD203B41FA5}">
                      <a16:colId xmlns:a16="http://schemas.microsoft.com/office/drawing/2014/main" val="152063045"/>
                    </a:ext>
                  </a:extLst>
                </a:gridCol>
                <a:gridCol w="1837426">
                  <a:extLst>
                    <a:ext uri="{9D8B030D-6E8A-4147-A177-3AD203B41FA5}">
                      <a16:colId xmlns:a16="http://schemas.microsoft.com/office/drawing/2014/main" val="65171172"/>
                    </a:ext>
                  </a:extLst>
                </a:gridCol>
              </a:tblGrid>
              <a:tr h="152400">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1" u="sng" dirty="0">
                          <a:solidFill>
                            <a:srgbClr val="000000"/>
                          </a:solidFill>
                          <a:effectLst/>
                          <a:latin typeface="Times New Roman" panose="02020603050405020304" pitchFamily="18" charset="0"/>
                          <a:ea typeface="SimSun" panose="02010600030101010101" pitchFamily="2" charset="-122"/>
                        </a:rPr>
                        <a:t>Network Information in Inference Stage</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57882805"/>
                  </a:ext>
                </a:extLst>
              </a:tr>
              <a:tr h="152400">
                <a:tc rowSpan="10">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solidFill>
                            <a:srgbClr val="000000"/>
                          </a:solidFill>
                          <a:effectLst/>
                          <a:latin typeface="Times New Roman" panose="02020603050405020304" pitchFamily="18" charset="0"/>
                          <a:ea typeface="SimSun" panose="02010600030101010101" pitchFamily="2" charset="-122"/>
                        </a:rPr>
                        <a:t>Mandatory</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HW environment:</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34963910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GPU Type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CPU only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11767592"/>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Framework: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Pytorch float</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6314749"/>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Number of GPUs per Task</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469401"/>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7381101"/>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Number of Parameters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20337</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7218571"/>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Parameter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8408150"/>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Parameter Precision (Bits)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Floating (32 bits)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8937772"/>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Memory Parameter (MB)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9787676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MAC/Pixel (Kilo)</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5.6</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3895341"/>
                  </a:ext>
                </a:extLst>
              </a:tr>
              <a:tr h="152400">
                <a:tc rowSpan="10">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Optional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519694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Conv. Layers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109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6234424"/>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FC Layers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79154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Total Memory (MB)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7422622"/>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Batch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1540227"/>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Patch size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IN" sz="1000">
                          <a:solidFill>
                            <a:srgbClr val="000000"/>
                          </a:solidFill>
                          <a:effectLst/>
                          <a:latin typeface="Times New Roman" panose="02020603050405020304" pitchFamily="18" charset="0"/>
                          <a:ea typeface="SimSun" panose="02010600030101010101" pitchFamily="2" charset="-122"/>
                        </a:rPr>
                        <a:t>128x128 / 256x256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89790026"/>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Changes to network configuration or weights required to generate rate points</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5986331"/>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Peak Memory Usage (Total)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5670273"/>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Peak Memory Usage (per Model)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48612728"/>
                  </a:ext>
                </a:extLst>
              </a:tr>
              <a:tr h="152400">
                <a:tc vMerge="1">
                  <a:txBody>
                    <a:bodyPr/>
                    <a:lstStyle/>
                    <a:p>
                      <a:endParaRPr lang="en-US"/>
                    </a:p>
                  </a:txBody>
                  <a:tcPr/>
                </a:tc>
                <a:tc>
                  <a:txBody>
                    <a:bodyPr/>
                    <a:lstStyle/>
                    <a:p>
                      <a:pPr algn="l">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solidFill>
                            <a:srgbClr val="000000"/>
                          </a:solidFill>
                          <a:effectLst/>
                          <a:latin typeface="Times New Roman" panose="02020603050405020304" pitchFamily="18" charset="0"/>
                          <a:ea typeface="SimSun" panose="02010600030101010101" pitchFamily="2" charset="-122"/>
                        </a:rPr>
                        <a:t>Other information: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dirty="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926442"/>
                  </a:ext>
                </a:extLst>
              </a:tr>
            </a:tbl>
          </a:graphicData>
        </a:graphic>
      </p:graphicFrame>
      <p:sp>
        <p:nvSpPr>
          <p:cNvPr id="11" name="TextBox 10">
            <a:extLst>
              <a:ext uri="{FF2B5EF4-FFF2-40B4-BE49-F238E27FC236}">
                <a16:creationId xmlns:a16="http://schemas.microsoft.com/office/drawing/2014/main" id="{FA562F36-4382-A076-42D7-1C337D224973}"/>
              </a:ext>
            </a:extLst>
          </p:cNvPr>
          <p:cNvSpPr txBox="1"/>
          <p:nvPr/>
        </p:nvSpPr>
        <p:spPr>
          <a:xfrm>
            <a:off x="1174737" y="1728759"/>
            <a:ext cx="353622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2: Inference information for LOP </a:t>
            </a:r>
          </a:p>
        </p:txBody>
      </p:sp>
      <p:sp>
        <p:nvSpPr>
          <p:cNvPr id="12" name="TextBox 11">
            <a:extLst>
              <a:ext uri="{FF2B5EF4-FFF2-40B4-BE49-F238E27FC236}">
                <a16:creationId xmlns:a16="http://schemas.microsoft.com/office/drawing/2014/main" id="{C3399FB5-FF76-E1C1-81D7-7B8F900E5BF4}"/>
              </a:ext>
            </a:extLst>
          </p:cNvPr>
          <p:cNvSpPr txBox="1"/>
          <p:nvPr/>
        </p:nvSpPr>
        <p:spPr>
          <a:xfrm>
            <a:off x="6844547" y="1728759"/>
            <a:ext cx="3617978"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3: Inference information for VLOP</a:t>
            </a:r>
          </a:p>
        </p:txBody>
      </p:sp>
    </p:spTree>
    <p:extLst>
      <p:ext uri="{BB962C8B-B14F-4D97-AF65-F5344CB8AC3E}">
        <p14:creationId xmlns:p14="http://schemas.microsoft.com/office/powerpoint/2010/main" val="40546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C31FDA-C683-50BD-55B9-198062FBC01F}"/>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FDE914C5-626D-D8AC-A18A-81B6D091D1DA}"/>
              </a:ext>
            </a:extLst>
          </p:cNvPr>
          <p:cNvSpPr>
            <a:spLocks noGrp="1"/>
          </p:cNvSpPr>
          <p:nvPr>
            <p:ph type="title"/>
          </p:nvPr>
        </p:nvSpPr>
        <p:spPr>
          <a:xfrm>
            <a:off x="495300" y="642644"/>
            <a:ext cx="11187112" cy="361959"/>
          </a:xfrm>
        </p:spPr>
        <p:txBody>
          <a:bodyPr/>
          <a:lstStyle/>
          <a:p>
            <a:r>
              <a:rPr lang="en-US" dirty="0"/>
              <a:t>Results</a:t>
            </a:r>
          </a:p>
        </p:txBody>
      </p:sp>
      <p:sp>
        <p:nvSpPr>
          <p:cNvPr id="5" name="Subtitle 4">
            <a:extLst>
              <a:ext uri="{FF2B5EF4-FFF2-40B4-BE49-F238E27FC236}">
                <a16:creationId xmlns:a16="http://schemas.microsoft.com/office/drawing/2014/main" id="{79A0BAAC-594C-144C-B970-C7DC632C5346}"/>
              </a:ext>
            </a:extLst>
          </p:cNvPr>
          <p:cNvSpPr>
            <a:spLocks noGrp="1"/>
          </p:cNvSpPr>
          <p:nvPr>
            <p:ph type="subTitle" idx="1"/>
          </p:nvPr>
        </p:nvSpPr>
        <p:spPr/>
        <p:txBody>
          <a:bodyPr/>
          <a:lstStyle/>
          <a:p>
            <a:r>
              <a:rPr lang="en-US" dirty="0"/>
              <a:t>LOP</a:t>
            </a:r>
          </a:p>
        </p:txBody>
      </p:sp>
      <p:graphicFrame>
        <p:nvGraphicFramePr>
          <p:cNvPr id="7" name="Table 6">
            <a:extLst>
              <a:ext uri="{FF2B5EF4-FFF2-40B4-BE49-F238E27FC236}">
                <a16:creationId xmlns:a16="http://schemas.microsoft.com/office/drawing/2014/main" id="{07154920-A0F6-29FB-BF4D-7CFE0106FFF4}"/>
              </a:ext>
            </a:extLst>
          </p:cNvPr>
          <p:cNvGraphicFramePr>
            <a:graphicFrameLocks noGrp="1"/>
          </p:cNvGraphicFramePr>
          <p:nvPr>
            <p:extLst>
              <p:ext uri="{D42A27DB-BD31-4B8C-83A1-F6EECF244321}">
                <p14:modId xmlns:p14="http://schemas.microsoft.com/office/powerpoint/2010/main" val="1852578159"/>
              </p:ext>
            </p:extLst>
          </p:nvPr>
        </p:nvGraphicFramePr>
        <p:xfrm>
          <a:off x="494189" y="2445304"/>
          <a:ext cx="4686300" cy="1733550"/>
        </p:xfrm>
        <a:graphic>
          <a:graphicData uri="http://schemas.openxmlformats.org/drawingml/2006/table">
            <a:tbl>
              <a:tblPr firstRow="1" firstCol="1" bandRow="1"/>
              <a:tblGrid>
                <a:gridCol w="1041400">
                  <a:extLst>
                    <a:ext uri="{9D8B030D-6E8A-4147-A177-3AD203B41FA5}">
                      <a16:colId xmlns:a16="http://schemas.microsoft.com/office/drawing/2014/main" val="3387774717"/>
                    </a:ext>
                  </a:extLst>
                </a:gridCol>
                <a:gridCol w="604520">
                  <a:extLst>
                    <a:ext uri="{9D8B030D-6E8A-4147-A177-3AD203B41FA5}">
                      <a16:colId xmlns:a16="http://schemas.microsoft.com/office/drawing/2014/main" val="221937406"/>
                    </a:ext>
                  </a:extLst>
                </a:gridCol>
                <a:gridCol w="613410">
                  <a:extLst>
                    <a:ext uri="{9D8B030D-6E8A-4147-A177-3AD203B41FA5}">
                      <a16:colId xmlns:a16="http://schemas.microsoft.com/office/drawing/2014/main" val="507683742"/>
                    </a:ext>
                  </a:extLst>
                </a:gridCol>
                <a:gridCol w="604520">
                  <a:extLst>
                    <a:ext uri="{9D8B030D-6E8A-4147-A177-3AD203B41FA5}">
                      <a16:colId xmlns:a16="http://schemas.microsoft.com/office/drawing/2014/main" val="171063423"/>
                    </a:ext>
                  </a:extLst>
                </a:gridCol>
                <a:gridCol w="604520">
                  <a:extLst>
                    <a:ext uri="{9D8B030D-6E8A-4147-A177-3AD203B41FA5}">
                      <a16:colId xmlns:a16="http://schemas.microsoft.com/office/drawing/2014/main" val="1931085194"/>
                    </a:ext>
                  </a:extLst>
                </a:gridCol>
                <a:gridCol w="613410">
                  <a:extLst>
                    <a:ext uri="{9D8B030D-6E8A-4147-A177-3AD203B41FA5}">
                      <a16:colId xmlns:a16="http://schemas.microsoft.com/office/drawing/2014/main" val="3269397676"/>
                    </a:ext>
                  </a:extLst>
                </a:gridCol>
                <a:gridCol w="604520">
                  <a:extLst>
                    <a:ext uri="{9D8B030D-6E8A-4147-A177-3AD203B41FA5}">
                      <a16:colId xmlns:a16="http://schemas.microsoft.com/office/drawing/2014/main" val="1496913977"/>
                    </a:ext>
                  </a:extLst>
                </a:gridCol>
              </a:tblGrid>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gridSpan="6">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Test_LOP_float32 vs EE1-1.0_int16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5383114"/>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25394781"/>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56950453"/>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55563777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-0.29%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7906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-0.67%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05389327"/>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2.11%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30391542"/>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2551562"/>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2080808"/>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2.88%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2.84%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1.67%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843004579"/>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0.03%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-0.80%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-0.10%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-0.22%</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5467511"/>
                  </a:ext>
                </a:extLst>
              </a:tr>
            </a:tbl>
          </a:graphicData>
        </a:graphic>
      </p:graphicFrame>
      <p:graphicFrame>
        <p:nvGraphicFramePr>
          <p:cNvPr id="9" name="Table 8">
            <a:extLst>
              <a:ext uri="{FF2B5EF4-FFF2-40B4-BE49-F238E27FC236}">
                <a16:creationId xmlns:a16="http://schemas.microsoft.com/office/drawing/2014/main" id="{776D18A3-C02D-9BE3-436D-44FDE5E2B6CF}"/>
              </a:ext>
            </a:extLst>
          </p:cNvPr>
          <p:cNvGraphicFramePr>
            <a:graphicFrameLocks noGrp="1"/>
          </p:cNvGraphicFramePr>
          <p:nvPr>
            <p:extLst>
              <p:ext uri="{D42A27DB-BD31-4B8C-83A1-F6EECF244321}">
                <p14:modId xmlns:p14="http://schemas.microsoft.com/office/powerpoint/2010/main" val="722872322"/>
              </p:ext>
            </p:extLst>
          </p:nvPr>
        </p:nvGraphicFramePr>
        <p:xfrm>
          <a:off x="5824672" y="2445304"/>
          <a:ext cx="4686300" cy="1733550"/>
        </p:xfrm>
        <a:graphic>
          <a:graphicData uri="http://schemas.openxmlformats.org/drawingml/2006/table">
            <a:tbl>
              <a:tblPr firstRow="1" firstCol="1" bandRow="1"/>
              <a:tblGrid>
                <a:gridCol w="1041400">
                  <a:extLst>
                    <a:ext uri="{9D8B030D-6E8A-4147-A177-3AD203B41FA5}">
                      <a16:colId xmlns:a16="http://schemas.microsoft.com/office/drawing/2014/main" val="1373678355"/>
                    </a:ext>
                  </a:extLst>
                </a:gridCol>
                <a:gridCol w="604520">
                  <a:extLst>
                    <a:ext uri="{9D8B030D-6E8A-4147-A177-3AD203B41FA5}">
                      <a16:colId xmlns:a16="http://schemas.microsoft.com/office/drawing/2014/main" val="1687195652"/>
                    </a:ext>
                  </a:extLst>
                </a:gridCol>
                <a:gridCol w="613410">
                  <a:extLst>
                    <a:ext uri="{9D8B030D-6E8A-4147-A177-3AD203B41FA5}">
                      <a16:colId xmlns:a16="http://schemas.microsoft.com/office/drawing/2014/main" val="2821667960"/>
                    </a:ext>
                  </a:extLst>
                </a:gridCol>
                <a:gridCol w="604520">
                  <a:extLst>
                    <a:ext uri="{9D8B030D-6E8A-4147-A177-3AD203B41FA5}">
                      <a16:colId xmlns:a16="http://schemas.microsoft.com/office/drawing/2014/main" val="951664651"/>
                    </a:ext>
                  </a:extLst>
                </a:gridCol>
                <a:gridCol w="604520">
                  <a:extLst>
                    <a:ext uri="{9D8B030D-6E8A-4147-A177-3AD203B41FA5}">
                      <a16:colId xmlns:a16="http://schemas.microsoft.com/office/drawing/2014/main" val="1796845943"/>
                    </a:ext>
                  </a:extLst>
                </a:gridCol>
                <a:gridCol w="613410">
                  <a:extLst>
                    <a:ext uri="{9D8B030D-6E8A-4147-A177-3AD203B41FA5}">
                      <a16:colId xmlns:a16="http://schemas.microsoft.com/office/drawing/2014/main" val="1656063318"/>
                    </a:ext>
                  </a:extLst>
                </a:gridCol>
                <a:gridCol w="604520">
                  <a:extLst>
                    <a:ext uri="{9D8B030D-6E8A-4147-A177-3AD203B41FA5}">
                      <a16:colId xmlns:a16="http://schemas.microsoft.com/office/drawing/2014/main" val="4077500315"/>
                    </a:ext>
                  </a:extLst>
                </a:gridCol>
              </a:tblGrid>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gridSpan="6">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Test_LOP_float32 vs VTM Anchor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56840046"/>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76491467"/>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780093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-9.67%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-11.58%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-13.34%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-9.72%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-14.00%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-15.19%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75421494"/>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-8.51%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-12.43%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-9.97%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-8.18%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-13.78%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-11.83%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210837063"/>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-8.04%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-14.42%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-12.51%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-13.78%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260287972"/>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-8.07%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-14.42%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-12.96%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-8.58%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-13.15%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-13.34%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77962812"/>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-12.16%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-14.11%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-15.04%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555880338"/>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-8.47%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-13.45%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-12.29%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-9.22%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-13.73%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60576744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-8.85%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-13.10%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-12.93%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-8.55%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-11.78%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-13.94%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770872956"/>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-4.72%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-9.86%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-9.18%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-6.04%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-10.64%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-10.65%</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20263947"/>
                  </a:ext>
                </a:extLst>
              </a:tr>
            </a:tbl>
          </a:graphicData>
        </a:graphic>
      </p:graphicFrame>
      <p:sp>
        <p:nvSpPr>
          <p:cNvPr id="10" name="TextBox 9">
            <a:extLst>
              <a:ext uri="{FF2B5EF4-FFF2-40B4-BE49-F238E27FC236}">
                <a16:creationId xmlns:a16="http://schemas.microsoft.com/office/drawing/2014/main" id="{C598C4ED-14CC-308C-E50C-F368CA8C5FE3}"/>
              </a:ext>
            </a:extLst>
          </p:cNvPr>
          <p:cNvSpPr txBox="1"/>
          <p:nvPr/>
        </p:nvSpPr>
        <p:spPr>
          <a:xfrm>
            <a:off x="1377804" y="2007251"/>
            <a:ext cx="291906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4: LOP results vs EE1-1.0</a:t>
            </a:r>
          </a:p>
        </p:txBody>
      </p:sp>
      <p:sp>
        <p:nvSpPr>
          <p:cNvPr id="11" name="TextBox 10">
            <a:extLst>
              <a:ext uri="{FF2B5EF4-FFF2-40B4-BE49-F238E27FC236}">
                <a16:creationId xmlns:a16="http://schemas.microsoft.com/office/drawing/2014/main" id="{66823F0B-4171-4BFB-39AB-DB4F414E605D}"/>
              </a:ext>
            </a:extLst>
          </p:cNvPr>
          <p:cNvSpPr txBox="1"/>
          <p:nvPr/>
        </p:nvSpPr>
        <p:spPr>
          <a:xfrm>
            <a:off x="6510317" y="2007251"/>
            <a:ext cx="3315010"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5: LOP results vs VTM Anchor</a:t>
            </a:r>
          </a:p>
        </p:txBody>
      </p:sp>
    </p:spTree>
    <p:extLst>
      <p:ext uri="{BB962C8B-B14F-4D97-AF65-F5344CB8AC3E}">
        <p14:creationId xmlns:p14="http://schemas.microsoft.com/office/powerpoint/2010/main" val="3651665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116141D-4D3B-8309-9DF6-8C18E58AD71E}"/>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C5394628-C0BA-ED4F-73CF-462B4F27C572}"/>
              </a:ext>
            </a:extLst>
          </p:cNvPr>
          <p:cNvSpPr>
            <a:spLocks noGrp="1"/>
          </p:cNvSpPr>
          <p:nvPr>
            <p:ph type="title"/>
          </p:nvPr>
        </p:nvSpPr>
        <p:spPr>
          <a:xfrm>
            <a:off x="495300" y="642644"/>
            <a:ext cx="11187112" cy="361959"/>
          </a:xfrm>
        </p:spPr>
        <p:txBody>
          <a:bodyPr/>
          <a:lstStyle/>
          <a:p>
            <a:r>
              <a:rPr lang="en-US" dirty="0"/>
              <a:t>Results</a:t>
            </a:r>
          </a:p>
        </p:txBody>
      </p:sp>
      <p:sp>
        <p:nvSpPr>
          <p:cNvPr id="5" name="Subtitle 4">
            <a:extLst>
              <a:ext uri="{FF2B5EF4-FFF2-40B4-BE49-F238E27FC236}">
                <a16:creationId xmlns:a16="http://schemas.microsoft.com/office/drawing/2014/main" id="{6605D346-685B-FEFE-B181-E9135062BB14}"/>
              </a:ext>
            </a:extLst>
          </p:cNvPr>
          <p:cNvSpPr>
            <a:spLocks noGrp="1"/>
          </p:cNvSpPr>
          <p:nvPr>
            <p:ph type="subTitle" idx="1"/>
          </p:nvPr>
        </p:nvSpPr>
        <p:spPr/>
        <p:txBody>
          <a:bodyPr/>
          <a:lstStyle/>
          <a:p>
            <a:r>
              <a:rPr lang="en-US" dirty="0"/>
              <a:t>VLOP</a:t>
            </a:r>
          </a:p>
        </p:txBody>
      </p:sp>
      <p:graphicFrame>
        <p:nvGraphicFramePr>
          <p:cNvPr id="7" name="Table 6">
            <a:extLst>
              <a:ext uri="{FF2B5EF4-FFF2-40B4-BE49-F238E27FC236}">
                <a16:creationId xmlns:a16="http://schemas.microsoft.com/office/drawing/2014/main" id="{370B12EC-3822-C973-3709-F2B6700E9822}"/>
              </a:ext>
            </a:extLst>
          </p:cNvPr>
          <p:cNvGraphicFramePr>
            <a:graphicFrameLocks noGrp="1"/>
          </p:cNvGraphicFramePr>
          <p:nvPr>
            <p:extLst>
              <p:ext uri="{D42A27DB-BD31-4B8C-83A1-F6EECF244321}">
                <p14:modId xmlns:p14="http://schemas.microsoft.com/office/powerpoint/2010/main" val="3519477994"/>
              </p:ext>
            </p:extLst>
          </p:nvPr>
        </p:nvGraphicFramePr>
        <p:xfrm>
          <a:off x="494189" y="2523007"/>
          <a:ext cx="4686300" cy="1733550"/>
        </p:xfrm>
        <a:graphic>
          <a:graphicData uri="http://schemas.openxmlformats.org/drawingml/2006/table">
            <a:tbl>
              <a:tblPr firstRow="1" firstCol="1" bandRow="1"/>
              <a:tblGrid>
                <a:gridCol w="1041400">
                  <a:extLst>
                    <a:ext uri="{9D8B030D-6E8A-4147-A177-3AD203B41FA5}">
                      <a16:colId xmlns:a16="http://schemas.microsoft.com/office/drawing/2014/main" val="2055288263"/>
                    </a:ext>
                  </a:extLst>
                </a:gridCol>
                <a:gridCol w="604520">
                  <a:extLst>
                    <a:ext uri="{9D8B030D-6E8A-4147-A177-3AD203B41FA5}">
                      <a16:colId xmlns:a16="http://schemas.microsoft.com/office/drawing/2014/main" val="1156074493"/>
                    </a:ext>
                  </a:extLst>
                </a:gridCol>
                <a:gridCol w="613410">
                  <a:extLst>
                    <a:ext uri="{9D8B030D-6E8A-4147-A177-3AD203B41FA5}">
                      <a16:colId xmlns:a16="http://schemas.microsoft.com/office/drawing/2014/main" val="1231127996"/>
                    </a:ext>
                  </a:extLst>
                </a:gridCol>
                <a:gridCol w="604520">
                  <a:extLst>
                    <a:ext uri="{9D8B030D-6E8A-4147-A177-3AD203B41FA5}">
                      <a16:colId xmlns:a16="http://schemas.microsoft.com/office/drawing/2014/main" val="2586281346"/>
                    </a:ext>
                  </a:extLst>
                </a:gridCol>
                <a:gridCol w="604520">
                  <a:extLst>
                    <a:ext uri="{9D8B030D-6E8A-4147-A177-3AD203B41FA5}">
                      <a16:colId xmlns:a16="http://schemas.microsoft.com/office/drawing/2014/main" val="3340674533"/>
                    </a:ext>
                  </a:extLst>
                </a:gridCol>
                <a:gridCol w="613410">
                  <a:extLst>
                    <a:ext uri="{9D8B030D-6E8A-4147-A177-3AD203B41FA5}">
                      <a16:colId xmlns:a16="http://schemas.microsoft.com/office/drawing/2014/main" val="455632658"/>
                    </a:ext>
                  </a:extLst>
                </a:gridCol>
                <a:gridCol w="604520">
                  <a:extLst>
                    <a:ext uri="{9D8B030D-6E8A-4147-A177-3AD203B41FA5}">
                      <a16:colId xmlns:a16="http://schemas.microsoft.com/office/drawing/2014/main" val="1486430660"/>
                    </a:ext>
                  </a:extLst>
                </a:gridCol>
              </a:tblGrid>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gridSpan="6">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Test_VLOP_float32 vs VTM Anchor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53524975"/>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6606357"/>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81476667"/>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-5.43%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-6.74%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-6.22%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-4.51%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-7.19%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-5.82%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66409967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-4.86%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-7.93%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-4.07%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-4.31%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-8.50%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-5.34%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978485291"/>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-4.12%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-9.27%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-7.43%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-4.05%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-7.89%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-7.36%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804220991"/>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-3.99%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-9.54%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-7.57%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-3.98%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-7.90%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-7.04%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156976274"/>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-5.69%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-6.34%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-7.58%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805125726"/>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-4.50%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-8.57%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-6.55%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-4.43%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-7.62%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-6.73%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32656508"/>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-4.62%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-9.57%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-7.50%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-4.26%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-7.46%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-7.62%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803668691"/>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-5.80%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-5.38%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-2.80%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-5.69%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-5.90%</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391879133"/>
                  </a:ext>
                </a:extLst>
              </a:tr>
            </a:tbl>
          </a:graphicData>
        </a:graphic>
      </p:graphicFrame>
      <p:graphicFrame>
        <p:nvGraphicFramePr>
          <p:cNvPr id="8" name="Table 7">
            <a:extLst>
              <a:ext uri="{FF2B5EF4-FFF2-40B4-BE49-F238E27FC236}">
                <a16:creationId xmlns:a16="http://schemas.microsoft.com/office/drawing/2014/main" id="{B80C715D-3E68-9C38-60A4-CCE396E6214D}"/>
              </a:ext>
            </a:extLst>
          </p:cNvPr>
          <p:cNvGraphicFramePr>
            <a:graphicFrameLocks noGrp="1"/>
          </p:cNvGraphicFramePr>
          <p:nvPr>
            <p:extLst>
              <p:ext uri="{D42A27DB-BD31-4B8C-83A1-F6EECF244321}">
                <p14:modId xmlns:p14="http://schemas.microsoft.com/office/powerpoint/2010/main" val="2991563938"/>
              </p:ext>
            </p:extLst>
          </p:nvPr>
        </p:nvGraphicFramePr>
        <p:xfrm>
          <a:off x="6202001" y="2523007"/>
          <a:ext cx="4686300" cy="1733550"/>
        </p:xfrm>
        <a:graphic>
          <a:graphicData uri="http://schemas.openxmlformats.org/drawingml/2006/table">
            <a:tbl>
              <a:tblPr firstRow="1" firstCol="1" bandRow="1"/>
              <a:tblGrid>
                <a:gridCol w="1041400">
                  <a:extLst>
                    <a:ext uri="{9D8B030D-6E8A-4147-A177-3AD203B41FA5}">
                      <a16:colId xmlns:a16="http://schemas.microsoft.com/office/drawing/2014/main" val="2055288263"/>
                    </a:ext>
                  </a:extLst>
                </a:gridCol>
                <a:gridCol w="604520">
                  <a:extLst>
                    <a:ext uri="{9D8B030D-6E8A-4147-A177-3AD203B41FA5}">
                      <a16:colId xmlns:a16="http://schemas.microsoft.com/office/drawing/2014/main" val="1156074493"/>
                    </a:ext>
                  </a:extLst>
                </a:gridCol>
                <a:gridCol w="613410">
                  <a:extLst>
                    <a:ext uri="{9D8B030D-6E8A-4147-A177-3AD203B41FA5}">
                      <a16:colId xmlns:a16="http://schemas.microsoft.com/office/drawing/2014/main" val="1231127996"/>
                    </a:ext>
                  </a:extLst>
                </a:gridCol>
                <a:gridCol w="604520">
                  <a:extLst>
                    <a:ext uri="{9D8B030D-6E8A-4147-A177-3AD203B41FA5}">
                      <a16:colId xmlns:a16="http://schemas.microsoft.com/office/drawing/2014/main" val="2586281346"/>
                    </a:ext>
                  </a:extLst>
                </a:gridCol>
                <a:gridCol w="604520">
                  <a:extLst>
                    <a:ext uri="{9D8B030D-6E8A-4147-A177-3AD203B41FA5}">
                      <a16:colId xmlns:a16="http://schemas.microsoft.com/office/drawing/2014/main" val="3340674533"/>
                    </a:ext>
                  </a:extLst>
                </a:gridCol>
                <a:gridCol w="613410">
                  <a:extLst>
                    <a:ext uri="{9D8B030D-6E8A-4147-A177-3AD203B41FA5}">
                      <a16:colId xmlns:a16="http://schemas.microsoft.com/office/drawing/2014/main" val="455632658"/>
                    </a:ext>
                  </a:extLst>
                </a:gridCol>
                <a:gridCol w="604520">
                  <a:extLst>
                    <a:ext uri="{9D8B030D-6E8A-4147-A177-3AD203B41FA5}">
                      <a16:colId xmlns:a16="http://schemas.microsoft.com/office/drawing/2014/main" val="1486430660"/>
                    </a:ext>
                  </a:extLst>
                </a:gridCol>
              </a:tblGrid>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gridSpan="6">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Test_VLOP_float32 vs VTM Anchor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53524975"/>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6606357"/>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81476667"/>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-7.40%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-7.76%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-7.83%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-8.47%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-10.91%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-9.55%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664099675"/>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-6.07%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-8.11%</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-4.81%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-10.84%</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978485291"/>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-5.69%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-9.71%</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-10.60%</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-10.27%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804220991"/>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-5.49%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-10.68%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-8.88%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-6.88%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-10.62%</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156976274"/>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-10.75%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-11.40%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805125726"/>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-6.05%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-9.26%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-7.56%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-7.72%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-10.72%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-9.89%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32656508"/>
                  </a:ext>
                </a:extLst>
              </a:tr>
              <a:tr h="152400">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-5.86%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-10.59%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-8.37%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-6.95%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-10.41%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803668691"/>
                  </a:ext>
                </a:extLst>
              </a:tr>
              <a:tr h="161925">
                <a:tc>
                  <a:txBody>
                    <a:bodyPr/>
                    <a:lstStyle/>
                    <a:p>
                      <a:pPr algn="ct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-3.16%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-6.03%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-4.87%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-7.54%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-7.82%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391879133"/>
                  </a:ext>
                </a:extLst>
              </a:tr>
            </a:tbl>
          </a:graphicData>
        </a:graphic>
      </p:graphicFrame>
      <p:sp>
        <p:nvSpPr>
          <p:cNvPr id="9" name="TextBox 8">
            <a:extLst>
              <a:ext uri="{FF2B5EF4-FFF2-40B4-BE49-F238E27FC236}">
                <a16:creationId xmlns:a16="http://schemas.microsoft.com/office/drawing/2014/main" id="{4B08307B-95D6-5BB4-C9EE-5A2569EE7257}"/>
              </a:ext>
            </a:extLst>
          </p:cNvPr>
          <p:cNvSpPr txBox="1"/>
          <p:nvPr/>
        </p:nvSpPr>
        <p:spPr>
          <a:xfrm>
            <a:off x="6351441" y="2084954"/>
            <a:ext cx="4387420"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7: VLOP + </a:t>
            </a:r>
            <a:r>
              <a:rPr lang="en-US" sz="1600" dirty="0" err="1">
                <a:solidFill>
                  <a:schemeClr val="tx2"/>
                </a:solidFill>
                <a:latin typeface="Microsoft Sans Serif"/>
                <a:cs typeface="Microsoft Sans Serif" panose="020B0604020202020204" pitchFamily="34" charset="0"/>
              </a:rPr>
              <a:t>NNIntra</a:t>
            </a:r>
            <a:r>
              <a:rPr lang="en-US" sz="1600" dirty="0">
                <a:solidFill>
                  <a:schemeClr val="tx2"/>
                </a:solidFill>
                <a:latin typeface="Microsoft Sans Serif"/>
                <a:cs typeface="Microsoft Sans Serif" panose="020B0604020202020204" pitchFamily="34" charset="0"/>
              </a:rPr>
              <a:t> results vs VTM Anchor</a:t>
            </a:r>
          </a:p>
        </p:txBody>
      </p:sp>
      <p:sp>
        <p:nvSpPr>
          <p:cNvPr id="10" name="TextBox 9">
            <a:extLst>
              <a:ext uri="{FF2B5EF4-FFF2-40B4-BE49-F238E27FC236}">
                <a16:creationId xmlns:a16="http://schemas.microsoft.com/office/drawing/2014/main" id="{8BA48E03-C024-CE19-A605-944A1DAD66B1}"/>
              </a:ext>
            </a:extLst>
          </p:cNvPr>
          <p:cNvSpPr txBox="1"/>
          <p:nvPr/>
        </p:nvSpPr>
        <p:spPr>
          <a:xfrm>
            <a:off x="1111706" y="2084953"/>
            <a:ext cx="3451266"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Table 6: VLOP results vs VTM Anchor</a:t>
            </a:r>
          </a:p>
        </p:txBody>
      </p:sp>
    </p:spTree>
    <p:extLst>
      <p:ext uri="{BB962C8B-B14F-4D97-AF65-F5344CB8AC3E}">
        <p14:creationId xmlns:p14="http://schemas.microsoft.com/office/powerpoint/2010/main" val="114044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Props1.xml><?xml version="1.0" encoding="utf-8"?>
<ds:datastoreItem xmlns:ds="http://schemas.openxmlformats.org/officeDocument/2006/customXml" ds:itemID="{40866AD0-933D-4763-8A6E-5B25B00ABEFA}">
  <ds:schemaRefs>
    <ds:schemaRef ds:uri="http://schemas.microsoft.com/sharepoint/v3/contenttype/forms"/>
  </ds:schemaRefs>
</ds:datastoreItem>
</file>

<file path=customXml/itemProps2.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2290</TotalTime>
  <Words>1130</Words>
  <Application>Microsoft Office PowerPoint</Application>
  <PresentationFormat>Widescreen</PresentationFormat>
  <Paragraphs>404</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SimSun</vt:lpstr>
      <vt:lpstr>Arial</vt:lpstr>
      <vt:lpstr>Century Gothic</vt:lpstr>
      <vt:lpstr>Microsoft Sans Serif</vt:lpstr>
      <vt:lpstr>Qualcomm Next Thin</vt:lpstr>
      <vt:lpstr>Times New Roman</vt:lpstr>
      <vt:lpstr>Qualcomm Corporate Public Template Feb2022</vt:lpstr>
      <vt:lpstr>JVET-AH0196</vt:lpstr>
      <vt:lpstr>Unified Filter Architecture</vt:lpstr>
      <vt:lpstr>Training</vt:lpstr>
      <vt:lpstr>Inference</vt:lpstr>
      <vt:lpstr>Results</vt:lpstr>
      <vt:lpstr>Results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Samuel Eadie</cp:lastModifiedBy>
  <cp:revision>12</cp:revision>
  <dcterms:created xsi:type="dcterms:W3CDTF">2022-05-06T16:22:49Z</dcterms:created>
  <dcterms:modified xsi:type="dcterms:W3CDTF">2024-04-19T06:39:38Z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