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1"/>
  </p:notesMasterIdLst>
  <p:handoutMasterIdLst>
    <p:handoutMasterId r:id="rId12"/>
  </p:handoutMasterIdLst>
  <p:sldIdLst>
    <p:sldId id="256" r:id="rId2"/>
    <p:sldId id="586" r:id="rId3"/>
    <p:sldId id="587" r:id="rId4"/>
    <p:sldId id="589" r:id="rId5"/>
    <p:sldId id="588" r:id="rId6"/>
    <p:sldId id="590" r:id="rId7"/>
    <p:sldId id="591" r:id="rId8"/>
    <p:sldId id="592" r:id="rId9"/>
    <p:sldId id="283" r:id="rId10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A98616-BD60-414B-A284-0A7B820AC534}" v="29" dt="2024-01-16T22:35:45.9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20" autoAdjust="0"/>
    <p:restoredTop sz="87075" autoAdjust="0"/>
  </p:normalViewPr>
  <p:slideViewPr>
    <p:cSldViewPr>
      <p:cViewPr varScale="1">
        <p:scale>
          <a:sx n="142" d="100"/>
          <a:sy n="142" d="100"/>
        </p:scale>
        <p:origin x="776" y="16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e, Tae Meon" userId="8ff8b658-fa34-46dd-b04b-c3b178d6b003" providerId="ADAL" clId="{40C08A65-A282-0943-959C-8C61CFD7EB27}"/>
    <pc:docChg chg="modSld">
      <pc:chgData name="Bae, Tae Meon" userId="8ff8b658-fa34-46dd-b04b-c3b178d6b003" providerId="ADAL" clId="{40C08A65-A282-0943-959C-8C61CFD7EB27}" dt="2024-01-16T23:57:32.186" v="2" actId="207"/>
      <pc:docMkLst>
        <pc:docMk/>
      </pc:docMkLst>
      <pc:sldChg chg="modSp mod">
        <pc:chgData name="Bae, Tae Meon" userId="8ff8b658-fa34-46dd-b04b-c3b178d6b003" providerId="ADAL" clId="{40C08A65-A282-0943-959C-8C61CFD7EB27}" dt="2024-01-16T23:57:23.987" v="1" actId="207"/>
        <pc:sldMkLst>
          <pc:docMk/>
          <pc:sldMk cId="2475125815" sldId="586"/>
        </pc:sldMkLst>
        <pc:spChg chg="mod">
          <ac:chgData name="Bae, Tae Meon" userId="8ff8b658-fa34-46dd-b04b-c3b178d6b003" providerId="ADAL" clId="{40C08A65-A282-0943-959C-8C61CFD7EB27}" dt="2024-01-16T23:57:23.987" v="1" actId="207"/>
          <ac:spMkLst>
            <pc:docMk/>
            <pc:sldMk cId="2475125815" sldId="586"/>
            <ac:spMk id="2" creationId="{81B9A0C6-4213-BE42-8FE7-C8CE5826FBF3}"/>
          </ac:spMkLst>
        </pc:spChg>
      </pc:sldChg>
      <pc:sldChg chg="modSp mod">
        <pc:chgData name="Bae, Tae Meon" userId="8ff8b658-fa34-46dd-b04b-c3b178d6b003" providerId="ADAL" clId="{40C08A65-A282-0943-959C-8C61CFD7EB27}" dt="2024-01-16T23:57:32.186" v="2" actId="207"/>
        <pc:sldMkLst>
          <pc:docMk/>
          <pc:sldMk cId="1177886941" sldId="587"/>
        </pc:sldMkLst>
        <pc:spChg chg="mod">
          <ac:chgData name="Bae, Tae Meon" userId="8ff8b658-fa34-46dd-b04b-c3b178d6b003" providerId="ADAL" clId="{40C08A65-A282-0943-959C-8C61CFD7EB27}" dt="2024-01-16T23:57:32.186" v="2" actId="207"/>
          <ac:spMkLst>
            <pc:docMk/>
            <pc:sldMk cId="1177886941" sldId="587"/>
            <ac:spMk id="2" creationId="{81B9A0C6-4213-BE42-8FE7-C8CE5826FBF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92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60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83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13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4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/>
              <a:t>JVET-AG0172</a:t>
            </a:r>
            <a:r>
              <a:rPr lang="en-US" sz="700" kern="0" dirty="0"/>
              <a:t>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EE2-related: Chroma LIC derivation with template costs 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/>
              <a:t>Tae </a:t>
            </a:r>
            <a:r>
              <a:rPr lang="en-US" dirty="0" err="1"/>
              <a:t>Meon</a:t>
            </a:r>
            <a:r>
              <a:rPr lang="en-US" dirty="0"/>
              <a:t> Bae</a:t>
            </a:r>
          </a:p>
          <a:p>
            <a:r>
              <a:rPr lang="en-US" dirty="0"/>
              <a:t>Sachin Deshpande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0078" y="1645048"/>
            <a:ext cx="8283844" cy="926702"/>
          </a:xfrm>
        </p:spPr>
        <p:txBody>
          <a:bodyPr/>
          <a:lstStyle/>
          <a:p>
            <a:endParaRPr lang="en-US" i="1" dirty="0"/>
          </a:p>
          <a:p>
            <a:r>
              <a:rPr lang="en-US" i="1" dirty="0"/>
              <a:t>JVET-AH0193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457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endParaRPr lang="en-US" sz="2000" dirty="0"/>
          </a:p>
          <a:p>
            <a:r>
              <a:rPr lang="en-US" sz="2000" dirty="0"/>
              <a:t>In ECM 12, one LIC flag of CU applies to all color components of CU. </a:t>
            </a:r>
          </a:p>
          <a:p>
            <a:pPr lvl="1"/>
            <a:r>
              <a:rPr lang="en-US" sz="1600" dirty="0"/>
              <a:t>The separate control of LIC for each color component could achieve additional coding gain. </a:t>
            </a:r>
          </a:p>
          <a:p>
            <a:pPr lvl="1"/>
            <a:r>
              <a:rPr lang="en-US" sz="1600" dirty="0"/>
              <a:t>Controlling LIC for each color component increases encoding time and requires additional signaling of LIC flags for each color components.</a:t>
            </a:r>
          </a:p>
          <a:p>
            <a:endParaRPr lang="en-US" sz="2000" dirty="0"/>
          </a:p>
          <a:p>
            <a:r>
              <a:rPr lang="en-US" sz="2000" dirty="0"/>
              <a:t>Proposal</a:t>
            </a:r>
          </a:p>
          <a:p>
            <a:pPr lvl="1"/>
            <a:r>
              <a:rPr lang="en-US" sz="1600" dirty="0"/>
              <a:t>Use separate chroma LIC flags for chroma components</a:t>
            </a:r>
          </a:p>
          <a:p>
            <a:pPr lvl="1"/>
            <a:r>
              <a:rPr lang="en-US" sz="1600" dirty="0"/>
              <a:t>Derive chroma LIC flags based on template costs</a:t>
            </a:r>
          </a:p>
          <a:p>
            <a:pPr lvl="1"/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475125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400" dirty="0"/>
              <a:t>LIC process for chroma components are controlled by chroma LIC flags when the LIC flag of CU is on.</a:t>
            </a:r>
          </a:p>
          <a:p>
            <a:pPr lvl="1"/>
            <a:r>
              <a:rPr lang="en-US" sz="1800" dirty="0"/>
              <a:t>When the LIC flag of CU is enabled, each chroma LIC flag determines whether to apply LIC to the color component.</a:t>
            </a:r>
          </a:p>
          <a:p>
            <a:pPr lvl="1"/>
            <a:endParaRPr lang="en-US" sz="1800" dirty="0"/>
          </a:p>
          <a:p>
            <a:r>
              <a:rPr lang="en-US" sz="2400" dirty="0"/>
              <a:t>Derivation of Chroma LIC flags: </a:t>
            </a:r>
          </a:p>
          <a:p>
            <a:pPr lvl="1"/>
            <a:r>
              <a:rPr lang="en-US" sz="1800" dirty="0"/>
              <a:t>Apply the approach based on JVET-AF0128 in deriving chroma LIC flags</a:t>
            </a:r>
            <a:endParaRPr lang="en-US" sz="1400" dirty="0"/>
          </a:p>
          <a:p>
            <a:pPr lvl="1"/>
            <a:r>
              <a:rPr lang="en-US" sz="1800" dirty="0"/>
              <a:t>Determine LIC flag based on the ratio of SAD/MRSAD of template.</a:t>
            </a:r>
          </a:p>
          <a:p>
            <a:pPr lvl="2"/>
            <a:r>
              <a:rPr lang="en-US" sz="1600" dirty="0"/>
              <a:t>The chroma LIC flag is set to be false, if SAD/MRSAD &lt; threshold.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</p:spTree>
    <p:extLst>
      <p:ext uri="{BB962C8B-B14F-4D97-AF65-F5344CB8AC3E}">
        <p14:creationId xmlns:p14="http://schemas.microsoft.com/office/powerpoint/2010/main" val="1177886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9500BE-4BB6-80E2-0877-AF8380234096}"/>
              </a:ext>
            </a:extLst>
          </p:cNvPr>
          <p:cNvSpPr txBox="1"/>
          <p:nvPr/>
        </p:nvSpPr>
        <p:spPr>
          <a:xfrm>
            <a:off x="104776" y="1428750"/>
            <a:ext cx="50291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Table 1: Coding performance of </a:t>
            </a:r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the proposed method.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170460A-7B88-0EEE-22DF-9101D6B3D2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511927"/>
              </p:ext>
            </p:extLst>
          </p:nvPr>
        </p:nvGraphicFramePr>
        <p:xfrm>
          <a:off x="152400" y="1971100"/>
          <a:ext cx="4419600" cy="21437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val="3551345846"/>
                    </a:ext>
                  </a:extLst>
                </a:gridCol>
                <a:gridCol w="789658">
                  <a:extLst>
                    <a:ext uri="{9D8B030D-6E8A-4147-A177-3AD203B41FA5}">
                      <a16:colId xmlns:a16="http://schemas.microsoft.com/office/drawing/2014/main" val="3965609998"/>
                    </a:ext>
                  </a:extLst>
                </a:gridCol>
                <a:gridCol w="567831">
                  <a:extLst>
                    <a:ext uri="{9D8B030D-6E8A-4147-A177-3AD203B41FA5}">
                      <a16:colId xmlns:a16="http://schemas.microsoft.com/office/drawing/2014/main" val="1241721657"/>
                    </a:ext>
                  </a:extLst>
                </a:gridCol>
                <a:gridCol w="567831">
                  <a:extLst>
                    <a:ext uri="{9D8B030D-6E8A-4147-A177-3AD203B41FA5}">
                      <a16:colId xmlns:a16="http://schemas.microsoft.com/office/drawing/2014/main" val="1235836902"/>
                    </a:ext>
                  </a:extLst>
                </a:gridCol>
                <a:gridCol w="567831">
                  <a:extLst>
                    <a:ext uri="{9D8B030D-6E8A-4147-A177-3AD203B41FA5}">
                      <a16:colId xmlns:a16="http://schemas.microsoft.com/office/drawing/2014/main" val="1892375655"/>
                    </a:ext>
                  </a:extLst>
                </a:gridCol>
                <a:gridCol w="567831">
                  <a:extLst>
                    <a:ext uri="{9D8B030D-6E8A-4147-A177-3AD203B41FA5}">
                      <a16:colId xmlns:a16="http://schemas.microsoft.com/office/drawing/2014/main" val="2664641092"/>
                    </a:ext>
                  </a:extLst>
                </a:gridCol>
                <a:gridCol w="698218">
                  <a:extLst>
                    <a:ext uri="{9D8B030D-6E8A-4147-A177-3AD203B41FA5}">
                      <a16:colId xmlns:a16="http://schemas.microsoft.com/office/drawing/2014/main" val="1022339365"/>
                    </a:ext>
                  </a:extLst>
                </a:gridCol>
              </a:tblGrid>
              <a:tr h="18003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6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Low delay B Main 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678208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6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Over ECM-12.0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5248081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36140033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7625760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30322064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43731639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81992521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-1.16%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9841303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-0.08%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-0.10%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-0.25%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8958018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9017955"/>
                  </a:ext>
                </a:extLst>
              </a:tr>
              <a:tr h="180035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#DIV/0!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#DIV/0!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#DIV/0!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3815012"/>
                  </a:ext>
                </a:extLst>
              </a:tr>
              <a:tr h="163377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#DIV/0!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#DIV/0!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#DIV/0!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9502403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2AE294-921D-CAF0-FFD0-61875B206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839917"/>
              </p:ext>
            </p:extLst>
          </p:nvPr>
        </p:nvGraphicFramePr>
        <p:xfrm>
          <a:off x="4724399" y="1984244"/>
          <a:ext cx="4267201" cy="2143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8873">
                  <a:extLst>
                    <a:ext uri="{9D8B030D-6E8A-4147-A177-3AD203B41FA5}">
                      <a16:colId xmlns:a16="http://schemas.microsoft.com/office/drawing/2014/main" val="395615965"/>
                    </a:ext>
                  </a:extLst>
                </a:gridCol>
                <a:gridCol w="485448">
                  <a:extLst>
                    <a:ext uri="{9D8B030D-6E8A-4147-A177-3AD203B41FA5}">
                      <a16:colId xmlns:a16="http://schemas.microsoft.com/office/drawing/2014/main" val="1718686882"/>
                    </a:ext>
                  </a:extLst>
                </a:gridCol>
                <a:gridCol w="634692">
                  <a:extLst>
                    <a:ext uri="{9D8B030D-6E8A-4147-A177-3AD203B41FA5}">
                      <a16:colId xmlns:a16="http://schemas.microsoft.com/office/drawing/2014/main" val="1436303290"/>
                    </a:ext>
                  </a:extLst>
                </a:gridCol>
                <a:gridCol w="674024">
                  <a:extLst>
                    <a:ext uri="{9D8B030D-6E8A-4147-A177-3AD203B41FA5}">
                      <a16:colId xmlns:a16="http://schemas.microsoft.com/office/drawing/2014/main" val="135233012"/>
                    </a:ext>
                  </a:extLst>
                </a:gridCol>
                <a:gridCol w="594822">
                  <a:extLst>
                    <a:ext uri="{9D8B030D-6E8A-4147-A177-3AD203B41FA5}">
                      <a16:colId xmlns:a16="http://schemas.microsoft.com/office/drawing/2014/main" val="1718596661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1692695524"/>
                    </a:ext>
                  </a:extLst>
                </a:gridCol>
                <a:gridCol w="630382">
                  <a:extLst>
                    <a:ext uri="{9D8B030D-6E8A-4147-A177-3AD203B41FA5}">
                      <a16:colId xmlns:a16="http://schemas.microsoft.com/office/drawing/2014/main" val="579302262"/>
                    </a:ext>
                  </a:extLst>
                </a:gridCol>
              </a:tblGrid>
              <a:tr h="178903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6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Random Access Main 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19838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6"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Over ECM-12.0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486805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VmPeak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35595243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02312270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8623094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94666346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0968303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70480992"/>
                  </a:ext>
                </a:extLst>
              </a:tr>
              <a:tr h="175827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47983500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43487525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91231626"/>
                  </a:ext>
                </a:extLst>
              </a:tr>
              <a:tr h="178903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Class TGM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#VALUE!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63903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1124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r>
              <a:rPr lang="en-US" sz="2000" dirty="0"/>
              <a:t>This contribution proposes deriving chroma LIC flags based on the template costs. The proposed method brings -0.15% coding gain for class E in LB. </a:t>
            </a:r>
          </a:p>
          <a:p>
            <a:r>
              <a:rPr lang="en-US" sz="2000" dirty="0"/>
              <a:t>It is suggested to further study the proposed method in EE2.</a:t>
            </a:r>
          </a:p>
          <a:p>
            <a:endParaRPr lang="en-US" sz="2000" dirty="0"/>
          </a:p>
          <a:p>
            <a:r>
              <a:rPr lang="en-US" sz="2000" dirty="0"/>
              <a:t>Thanks to Kwai for crosschecking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874621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326D2F-E5A8-8402-BB35-DD1E36194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675185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DAC051-9FC4-3217-75F5-34760F893C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Table 2. Coding performance of Chroma LIC disabled case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13E4DA-44E1-1A41-65C5-7BDF393E0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7A5913B-080F-7534-A2BE-04C549769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481857"/>
              </p:ext>
            </p:extLst>
          </p:nvPr>
        </p:nvGraphicFramePr>
        <p:xfrm>
          <a:off x="1371600" y="2038350"/>
          <a:ext cx="5867400" cy="2438400"/>
        </p:xfrm>
        <a:graphic>
          <a:graphicData uri="http://schemas.openxmlformats.org/drawingml/2006/table">
            <a:tbl>
              <a:tblPr/>
              <a:tblGrid>
                <a:gridCol w="841668">
                  <a:extLst>
                    <a:ext uri="{9D8B030D-6E8A-4147-A177-3AD203B41FA5}">
                      <a16:colId xmlns:a16="http://schemas.microsoft.com/office/drawing/2014/main" val="1674337367"/>
                    </a:ext>
                  </a:extLst>
                </a:gridCol>
                <a:gridCol w="837622">
                  <a:extLst>
                    <a:ext uri="{9D8B030D-6E8A-4147-A177-3AD203B41FA5}">
                      <a16:colId xmlns:a16="http://schemas.microsoft.com/office/drawing/2014/main" val="2780936683"/>
                    </a:ext>
                  </a:extLst>
                </a:gridCol>
                <a:gridCol w="837622">
                  <a:extLst>
                    <a:ext uri="{9D8B030D-6E8A-4147-A177-3AD203B41FA5}">
                      <a16:colId xmlns:a16="http://schemas.microsoft.com/office/drawing/2014/main" val="831687575"/>
                    </a:ext>
                  </a:extLst>
                </a:gridCol>
                <a:gridCol w="837622">
                  <a:extLst>
                    <a:ext uri="{9D8B030D-6E8A-4147-A177-3AD203B41FA5}">
                      <a16:colId xmlns:a16="http://schemas.microsoft.com/office/drawing/2014/main" val="512677993"/>
                    </a:ext>
                  </a:extLst>
                </a:gridCol>
                <a:gridCol w="837622">
                  <a:extLst>
                    <a:ext uri="{9D8B030D-6E8A-4147-A177-3AD203B41FA5}">
                      <a16:colId xmlns:a16="http://schemas.microsoft.com/office/drawing/2014/main" val="2716297739"/>
                    </a:ext>
                  </a:extLst>
                </a:gridCol>
                <a:gridCol w="837622">
                  <a:extLst>
                    <a:ext uri="{9D8B030D-6E8A-4147-A177-3AD203B41FA5}">
                      <a16:colId xmlns:a16="http://schemas.microsoft.com/office/drawing/2014/main" val="1879999178"/>
                    </a:ext>
                  </a:extLst>
                </a:gridCol>
                <a:gridCol w="837622">
                  <a:extLst>
                    <a:ext uri="{9D8B030D-6E8A-4147-A177-3AD203B41FA5}">
                      <a16:colId xmlns:a16="http://schemas.microsoft.com/office/drawing/2014/main" val="228075073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88104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775044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69686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45683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66761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68938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154848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792552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967164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886292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104678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12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5050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0CF78E3-32F0-BC24-5410-99C2F79DF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Table 2. </a:t>
            </a:r>
            <a:r>
              <a:rPr lang="en-US" sz="2400" dirty="0">
                <a:effectLst/>
                <a:ea typeface="SimSun" panose="02010600030101010101" pitchFamily="2" charset="-122"/>
              </a:rPr>
              <a:t>Coding performance of </a:t>
            </a:r>
            <a:r>
              <a:rPr lang="en-US" sz="2400" dirty="0">
                <a:ea typeface="SimSun" panose="02010600030101010101" pitchFamily="2" charset="-122"/>
              </a:rPr>
              <a:t>the proposed method (JVET-AG0172)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C95079-E343-CBA4-6A8C-7A86933FD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40A35-D9D6-4266-82B7-E4E7AC141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309295"/>
              </p:ext>
            </p:extLst>
          </p:nvPr>
        </p:nvGraphicFramePr>
        <p:xfrm>
          <a:off x="1524000" y="2031767"/>
          <a:ext cx="5410202" cy="2190756"/>
        </p:xfrm>
        <a:graphic>
          <a:graphicData uri="http://schemas.openxmlformats.org/drawingml/2006/table">
            <a:tbl>
              <a:tblPr/>
              <a:tblGrid>
                <a:gridCol w="776084">
                  <a:extLst>
                    <a:ext uri="{9D8B030D-6E8A-4147-A177-3AD203B41FA5}">
                      <a16:colId xmlns:a16="http://schemas.microsoft.com/office/drawing/2014/main" val="3716257566"/>
                    </a:ext>
                  </a:extLst>
                </a:gridCol>
                <a:gridCol w="772353">
                  <a:extLst>
                    <a:ext uri="{9D8B030D-6E8A-4147-A177-3AD203B41FA5}">
                      <a16:colId xmlns:a16="http://schemas.microsoft.com/office/drawing/2014/main" val="3330741631"/>
                    </a:ext>
                  </a:extLst>
                </a:gridCol>
                <a:gridCol w="772353">
                  <a:extLst>
                    <a:ext uri="{9D8B030D-6E8A-4147-A177-3AD203B41FA5}">
                      <a16:colId xmlns:a16="http://schemas.microsoft.com/office/drawing/2014/main" val="3200277070"/>
                    </a:ext>
                  </a:extLst>
                </a:gridCol>
                <a:gridCol w="772353">
                  <a:extLst>
                    <a:ext uri="{9D8B030D-6E8A-4147-A177-3AD203B41FA5}">
                      <a16:colId xmlns:a16="http://schemas.microsoft.com/office/drawing/2014/main" val="260875241"/>
                    </a:ext>
                  </a:extLst>
                </a:gridCol>
                <a:gridCol w="772353">
                  <a:extLst>
                    <a:ext uri="{9D8B030D-6E8A-4147-A177-3AD203B41FA5}">
                      <a16:colId xmlns:a16="http://schemas.microsoft.com/office/drawing/2014/main" val="3313010905"/>
                    </a:ext>
                  </a:extLst>
                </a:gridCol>
                <a:gridCol w="772353">
                  <a:extLst>
                    <a:ext uri="{9D8B030D-6E8A-4147-A177-3AD203B41FA5}">
                      <a16:colId xmlns:a16="http://schemas.microsoft.com/office/drawing/2014/main" val="1457082603"/>
                    </a:ext>
                  </a:extLst>
                </a:gridCol>
                <a:gridCol w="772353">
                  <a:extLst>
                    <a:ext uri="{9D8B030D-6E8A-4147-A177-3AD203B41FA5}">
                      <a16:colId xmlns:a16="http://schemas.microsoft.com/office/drawing/2014/main" val="1618693902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504943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9809761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161760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800269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114788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0576981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538324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632581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895358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9181191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941425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0092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8325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654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39318</TotalTime>
  <Words>840</Words>
  <Application>Microsoft Macintosh PowerPoint</Application>
  <PresentationFormat>On-screen Show (16:9)</PresentationFormat>
  <Paragraphs>309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SimSun</vt:lpstr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EE2-related: Chroma LIC derivation with template costs </vt:lpstr>
      <vt:lpstr>Introduction</vt:lpstr>
      <vt:lpstr>Proposed Method</vt:lpstr>
      <vt:lpstr>Simulation results</vt:lpstr>
      <vt:lpstr>Conclusion</vt:lpstr>
      <vt:lpstr>PowerPoint Presentation</vt:lpstr>
      <vt:lpstr>Appendix</vt:lpstr>
      <vt:lpstr>Appendix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Bae, Tae Meon</cp:lastModifiedBy>
  <cp:revision>1119</cp:revision>
  <cp:lastPrinted>2012-05-17T23:57:45Z</cp:lastPrinted>
  <dcterms:created xsi:type="dcterms:W3CDTF">2008-07-29T15:54:01Z</dcterms:created>
  <dcterms:modified xsi:type="dcterms:W3CDTF">2024-04-18T07:48:44Z</dcterms:modified>
</cp:coreProperties>
</file>