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89" r:id="rId3"/>
    <p:sldId id="340" r:id="rId5"/>
    <p:sldId id="370" r:id="rId6"/>
    <p:sldId id="371" r:id="rId7"/>
    <p:sldId id="333" r:id="rId8"/>
    <p:sldId id="33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E6E6E6"/>
    <a:srgbClr val="000000"/>
    <a:srgbClr val="CFD5EA"/>
    <a:srgbClr val="E9EBF5"/>
    <a:srgbClr val="FFCCCC"/>
    <a:srgbClr val="F4B183"/>
    <a:srgbClr val="5374B1"/>
    <a:srgbClr val="1E4BA7"/>
    <a:srgbClr val="004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593" autoAdjust="0"/>
  </p:normalViewPr>
  <p:slideViewPr>
    <p:cSldViewPr snapToGrid="0" showGuides="1">
      <p:cViewPr varScale="1">
        <p:scale>
          <a:sx n="100" d="100"/>
          <a:sy n="100" d="100"/>
        </p:scale>
        <p:origin x="452" y="16"/>
      </p:cViewPr>
      <p:guideLst>
        <p:guide orient="horz" pos="2160"/>
        <p:guide pos="379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BE357-9676-4B20-9B5A-0A6074446D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24036"/>
            <a:ext cx="12192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014129" y="1137687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矩形 9"/>
          <p:cNvSpPr/>
          <p:nvPr userDrawn="1"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cxnSp>
        <p:nvCxnSpPr>
          <p:cNvPr id="11" name="直接连接符 10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 bwMode="auto">
          <a:xfrm>
            <a:off x="4868" y="6748711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 bwMode="auto">
          <a:xfrm>
            <a:off x="0" y="666019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23"/>
          <p:cNvGrpSpPr/>
          <p:nvPr userDrawn="1"/>
        </p:nvGrpSpPr>
        <p:grpSpPr bwMode="auto">
          <a:xfrm rot="5400000">
            <a:off x="11426434" y="6222407"/>
            <a:ext cx="509588" cy="853017"/>
            <a:chOff x="871911" y="5177756"/>
            <a:chExt cx="8272089" cy="640348"/>
          </a:xfrm>
        </p:grpSpPr>
        <p:cxnSp>
          <p:nvCxnSpPr>
            <p:cNvPr id="15" name="直接连接符 14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15" y="463487"/>
            <a:ext cx="1106625" cy="53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" y="252425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6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5" y="4329496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1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94" name="直接连接符 93"/>
          <p:cNvCxnSpPr/>
          <p:nvPr userDrawn="1"/>
        </p:nvCxnSpPr>
        <p:spPr bwMode="auto">
          <a:xfrm>
            <a:off x="0" y="683373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745219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56703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4" y="6218917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 userDrawn="1"/>
        </p:nvSpPr>
        <p:spPr>
          <a:xfrm>
            <a:off x="7769415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248" y="5949716"/>
            <a:ext cx="922954" cy="44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276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" y="636609"/>
            <a:ext cx="8920223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23"/>
          <p:cNvGrpSpPr/>
          <p:nvPr userDrawn="1"/>
        </p:nvGrpSpPr>
        <p:grpSpPr bwMode="auto">
          <a:xfrm rot="5400000">
            <a:off x="11426434" y="6222409"/>
            <a:ext cx="509588" cy="853017"/>
            <a:chOff x="871911" y="5177756"/>
            <a:chExt cx="8272089" cy="640348"/>
          </a:xfrm>
        </p:grpSpPr>
        <p:cxnSp>
          <p:nvCxnSpPr>
            <p:cNvPr id="10" name="直接连接符 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23"/>
          <p:cNvGrpSpPr/>
          <p:nvPr userDrawn="1"/>
        </p:nvGrpSpPr>
        <p:grpSpPr bwMode="auto">
          <a:xfrm rot="5400000">
            <a:off x="8350083" y="210087"/>
            <a:ext cx="88907" cy="853017"/>
            <a:chOff x="871911" y="5177756"/>
            <a:chExt cx="8272089" cy="640348"/>
          </a:xfrm>
        </p:grpSpPr>
        <p:cxnSp>
          <p:nvCxnSpPr>
            <p:cNvPr id="20" name="直接连接符 1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675" y="6392755"/>
            <a:ext cx="606548" cy="29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8065" y="1488440"/>
            <a:ext cx="10135870" cy="2505075"/>
          </a:xfrm>
        </p:spPr>
        <p:txBody>
          <a:bodyPr anchor="ctr" anchorCtr="0">
            <a:norm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JVET-AH0166</a:t>
            </a:r>
            <a:b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AHG9: Improvements to the film grain regions characteristics SEI message</a:t>
            </a:r>
            <a:endParaRPr lang="en-US" altLang="zh-CN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2960" y="4396740"/>
            <a:ext cx="10546080" cy="1870710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Shaowei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Xie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, 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Ping Wu, 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Ying Gao, </a:t>
            </a: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Yaxian Bai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,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Menghu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 Jia, Weihong Niu, 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Cheng Huang  (ZTE Corporation)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 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Apr. 2024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88340" y="1047115"/>
            <a:ext cx="814705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428625" fontAlgn="auto">
              <a:lnSpc>
                <a:spcPct val="125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1" dirty="0">
                <a:latin typeface="+mn-ea"/>
              </a:rPr>
              <a:t>JVET-AG2032: Film grain regions characteristics SEI message</a:t>
            </a:r>
            <a:endParaRPr lang="en-US" sz="2000" b="1" dirty="0"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ea"/>
              </a:rPr>
              <a:t>existing FGC SEI message syntax, and</a:t>
            </a:r>
            <a:endParaRPr lang="en-US" sz="2000" dirty="0"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ea"/>
              </a:rPr>
              <a:t>elements to describe a list of picture regions.</a:t>
            </a:r>
            <a:endParaRPr lang="zh-CN" altLang="en-US" sz="20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850" y="2644140"/>
            <a:ext cx="813117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428625" algn="l" fontAlgn="auto">
              <a:lnSpc>
                <a:spcPct val="125000"/>
              </a:lnSpc>
              <a:buClr>
                <a:srgbClr val="4472C4"/>
              </a:buClr>
              <a:buSzTx/>
              <a:buFont typeface="Wingdings" panose="05000000000000000000" pitchFamily="2" charset="2"/>
              <a:buChar char="p"/>
            </a:pPr>
            <a:r>
              <a:rPr lang="en-US" sz="2000" b="1" dirty="0">
                <a:solidFill>
                  <a:srgbClr val="FF0000"/>
                </a:solidFill>
                <a:latin typeface="+mn-ea"/>
                <a:sym typeface="+mn-ea"/>
              </a:rPr>
              <a:t>Observations for </a:t>
            </a:r>
            <a:r>
              <a:rPr lang="en-US" sz="2000" b="1" dirty="0">
                <a:solidFill>
                  <a:srgbClr val="FF0000"/>
                </a:solidFill>
                <a:latin typeface="+mn-ea"/>
              </a:rPr>
              <a:t>FGR application: </a:t>
            </a:r>
            <a:endParaRPr lang="en-US" sz="2000" b="1" dirty="0">
              <a:solidFill>
                <a:srgbClr val="FF0000"/>
              </a:solidFill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  <a:latin typeface="+mn-ea"/>
              </a:rPr>
              <a:t>one single “fgr_model_id” for different regions.</a:t>
            </a:r>
            <a:endParaRPr lang="en-US" sz="2000" dirty="0">
              <a:solidFill>
                <a:srgbClr val="FF0000"/>
              </a:solidFill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  <a:latin typeface="+mn-ea"/>
              </a:rPr>
              <a:t>one single “fgr_blending_mode_id” </a:t>
            </a:r>
            <a:r>
              <a:rPr lang="en-US" sz="2000" dirty="0">
                <a:solidFill>
                  <a:srgbClr val="FF0000"/>
                </a:solidFill>
                <a:latin typeface="+mn-ea"/>
                <a:sym typeface="+mn-ea"/>
              </a:rPr>
              <a:t>for different regions.</a:t>
            </a:r>
            <a:endParaRPr lang="en-US" sz="20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4648" y="4432475"/>
            <a:ext cx="9730942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428625" algn="l" fontAlgn="auto">
              <a:lnSpc>
                <a:spcPct val="125000"/>
              </a:lnSpc>
              <a:buClr>
                <a:srgbClr val="4472C4"/>
              </a:buClr>
              <a:buSzTx/>
              <a:buFont typeface="Wingdings" panose="05000000000000000000" pitchFamily="2" charset="2"/>
              <a:buChar char="p"/>
            </a:pPr>
            <a:r>
              <a:rPr lang="en-US" sz="2000" b="1" dirty="0">
                <a:latin typeface="+mn-ea"/>
              </a:rPr>
              <a:t>Evaluation results and comments in JVET-AC</a:t>
            </a:r>
            <a:r>
              <a:rPr lang="en-US" sz="2000" b="1" dirty="0">
                <a:latin typeface="+mn-ea"/>
                <a:sym typeface="+mn-ea"/>
              </a:rPr>
              <a:t>0199</a:t>
            </a:r>
            <a:r>
              <a:rPr lang="en-US" sz="2000" b="1" dirty="0">
                <a:latin typeface="+mn-ea"/>
              </a:rPr>
              <a:t>: </a:t>
            </a:r>
            <a:endParaRPr lang="en-US" sz="2000" b="1" dirty="0"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ea"/>
              </a:rPr>
              <a:t>The frequency based FGS method and auto-regressive (AR) based method show different results under different circumstances.</a:t>
            </a:r>
            <a:endParaRPr lang="en-US" sz="2000" dirty="0">
              <a:latin typeface="+mn-ea"/>
            </a:endParaRPr>
          </a:p>
          <a:p>
            <a:pPr marL="1257300" lvl="2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ea"/>
              </a:rPr>
              <a:t>How to select the proper method for a film grain test video is important.</a:t>
            </a:r>
            <a:endParaRPr lang="en-US" sz="2000" dirty="0"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r="45315"/>
          <a:stretch>
            <a:fillRect/>
          </a:stretch>
        </p:blipFill>
        <p:spPr>
          <a:xfrm>
            <a:off x="8835390" y="843280"/>
            <a:ext cx="3117850" cy="3957955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Proposed Solution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14325" y="711200"/>
            <a:ext cx="8147050" cy="475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428625" fontAlgn="auto">
              <a:lnSpc>
                <a:spcPct val="125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1" i="1" dirty="0">
                <a:latin typeface="+mn-ea"/>
              </a:rPr>
              <a:t>Proposal #1: Allowing separate “fgr_model_id”</a:t>
            </a:r>
            <a:endParaRPr lang="en-US" sz="2000" b="1" i="1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4115" y="1482090"/>
            <a:ext cx="4205605" cy="2784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25000"/>
              </a:lnSpc>
            </a:pPr>
            <a:r>
              <a:rPr lang="en-US" sz="1400" b="1">
                <a:highlight>
                  <a:srgbClr val="FFFF00"/>
                </a:highlight>
                <a:latin typeface="Times New Roman" panose="02020603050405020304" pitchFamily="18" charset="0"/>
              </a:rPr>
              <a:t>fgr_single_model_flag</a:t>
            </a:r>
            <a:r>
              <a:rPr lang="en-US" sz="1400" b="0">
                <a:latin typeface="Times New Roman" panose="02020603050405020304" pitchFamily="18" charset="0"/>
              </a:rPr>
              <a:t> equal to 1 indicates that the film grain simulation models used in current picture have the same fgr_model_id. </a:t>
            </a:r>
            <a:endParaRPr 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en-US" sz="1400" b="0">
                <a:latin typeface="Times New Roman" panose="02020603050405020304" pitchFamily="18" charset="0"/>
              </a:rPr>
              <a:t>fgr_single_model_flag equal to 0 indicates that the film grain simulation models used in different regions of the current picture may have different fgr_model_id.</a:t>
            </a:r>
            <a:endParaRPr 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endParaRPr lang="en-US" alt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en-US" altLang="en-US" sz="1400" b="1">
                <a:highlight>
                  <a:srgbClr val="FFFF00"/>
                </a:highlight>
                <a:latin typeface="Times New Roman" panose="02020603050405020304" pitchFamily="18" charset="0"/>
              </a:rPr>
              <a:t>fgr_model_id</a:t>
            </a:r>
            <a:r>
              <a:rPr lang="en-US" altLang="en-US" sz="1400" b="0">
                <a:latin typeface="Times New Roman" panose="02020603050405020304" pitchFamily="18" charset="0"/>
              </a:rPr>
              <a:t> identifies the film grain simulation model as specified in Table 5. The value of fgr_model_id shall be in the range of 0 to 1, inclusive.</a:t>
            </a:r>
            <a:endParaRPr lang="en-US" altLang="en-US" sz="1400" b="0">
              <a:latin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2435" y="4699000"/>
            <a:ext cx="3270885" cy="11537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222375"/>
            <a:ext cx="6461760" cy="20116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055" y="3298825"/>
            <a:ext cx="6469380" cy="33680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65823"/>
          <a:stretch>
            <a:fillRect/>
          </a:stretch>
        </p:blipFill>
        <p:spPr>
          <a:xfrm>
            <a:off x="832485" y="1232535"/>
            <a:ext cx="6454140" cy="10026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Proposed Solution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14325" y="711200"/>
            <a:ext cx="8147050" cy="475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428625" fontAlgn="auto">
              <a:lnSpc>
                <a:spcPct val="125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1" i="1" dirty="0">
                <a:latin typeface="+mn-ea"/>
              </a:rPr>
              <a:t>Proposal #2: Allowing separate “fgr_blending_mode_id”</a:t>
            </a:r>
            <a:endParaRPr lang="en-US" sz="2000" b="1" i="1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4115" y="1358265"/>
            <a:ext cx="4205605" cy="3592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25000"/>
              </a:lnSpc>
            </a:pPr>
            <a:r>
              <a:rPr lang="en-US" sz="1400" b="1">
                <a:highlight>
                  <a:srgbClr val="FFFF00"/>
                </a:highlight>
                <a:latin typeface="Times New Roman" panose="02020603050405020304" pitchFamily="18" charset="0"/>
              </a:rPr>
              <a:t>fgr_single_blending_mode_flag</a:t>
            </a:r>
            <a:r>
              <a:rPr lang="en-US" sz="1400" b="0">
                <a:latin typeface="Times New Roman" panose="02020603050405020304" pitchFamily="18" charset="0"/>
              </a:rPr>
              <a:t> equal to 1 indicates that the blending modes used to blend the simulated film grains with the input image regions have the same fgr_blending_mode_id. </a:t>
            </a:r>
            <a:endParaRPr 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en-US" sz="1400" b="0">
                <a:latin typeface="Times New Roman" panose="02020603050405020304" pitchFamily="18" charset="0"/>
              </a:rPr>
              <a:t>fgr_single_blendng_mode_flag equal to 0 indicates that the blending modes used to blend the simulated film grains with the input image regions may have different fgr_blending_mode_id.</a:t>
            </a:r>
            <a:endParaRPr 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endParaRPr lang="en-US" alt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en-US" altLang="en-US" sz="1400" b="1">
                <a:highlight>
                  <a:srgbClr val="FFFF00"/>
                </a:highlight>
                <a:latin typeface="Times New Roman" panose="02020603050405020304" pitchFamily="18" charset="0"/>
              </a:rPr>
              <a:t>fgr_blending_mode_id</a:t>
            </a:r>
            <a:r>
              <a:rPr lang="en-US" altLang="en-US" sz="1400" b="0">
                <a:latin typeface="Times New Roman" panose="02020603050405020304" pitchFamily="18" charset="0"/>
              </a:rPr>
              <a:t> identifies the blending mode used to blend the simulated film grain with the input images as specified in Table 6. fgr_blending_mode_id shall be in the range of 0 to 1, inclusive.</a:t>
            </a:r>
            <a:endParaRPr lang="en-US" altLang="en-US" sz="1400" b="0">
              <a:latin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56320" b="7532"/>
          <a:stretch>
            <a:fillRect/>
          </a:stretch>
        </p:blipFill>
        <p:spPr>
          <a:xfrm>
            <a:off x="836295" y="2235200"/>
            <a:ext cx="6454140" cy="1060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" y="3333750"/>
            <a:ext cx="6454140" cy="33680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125" y="5153025"/>
            <a:ext cx="3284220" cy="11658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5620" y="1075690"/>
            <a:ext cx="1095184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28625" indent="-428625" fontAlgn="auto">
              <a:lnSpc>
                <a:spcPct val="125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dirty="0">
                <a:latin typeface="+mn-ea"/>
              </a:rPr>
              <a:t>It is proposed to extend the functionality of the film grain regions characteristics SEI message, through the following two improvement approaches:</a:t>
            </a:r>
            <a:endParaRPr lang="en-US" sz="2000" dirty="0"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latin typeface="+mn-ea"/>
              </a:rPr>
              <a:t>Allowing separate “fgr_model_id”</a:t>
            </a:r>
            <a:r>
              <a:rPr lang="en-US" sz="2000" dirty="0">
                <a:latin typeface="+mn-ea"/>
              </a:rPr>
              <a:t> to be applied in different regions, instead of restricting only one single “fgr_model_id” in the whole SEI message.</a:t>
            </a:r>
            <a:endParaRPr lang="en-US" sz="2000" dirty="0"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latin typeface="+mn-ea"/>
              </a:rPr>
              <a:t>Allowing separate “fgr_blending_mode_id”</a:t>
            </a:r>
            <a:r>
              <a:rPr lang="en-US" sz="2000" dirty="0">
                <a:latin typeface="+mn-ea"/>
              </a:rPr>
              <a:t> to be applied in different regions, instead of restricting only one single “fgr_blending_mode_id” in the whole SEI message.</a:t>
            </a:r>
            <a:endParaRPr lang="en-US" sz="2000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620" y="3662680"/>
            <a:ext cx="10951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28625" indent="-428625" defTabSz="514350" fontAlgn="auto">
              <a:lnSpc>
                <a:spcPct val="120000"/>
              </a:lnSpc>
              <a:spcBef>
                <a:spcPts val="500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Recommend to adopt these </a:t>
            </a:r>
            <a:r>
              <a:rPr lang="en-US" sz="2000" dirty="0">
                <a:latin typeface="+mn-ea"/>
                <a:sym typeface="+mn-ea"/>
              </a:rPr>
              <a:t>improvements </a:t>
            </a: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into FGR SEI message.</a:t>
            </a:r>
            <a:endParaRPr lang="en-US" sz="2000" dirty="0">
              <a:latin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1300463" y="2117416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Thank you</a:t>
            </a:r>
            <a:r>
              <a:rPr lang="zh-CN" altLang="en-US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 </a:t>
            </a:r>
            <a:endParaRPr lang="zh-TW" altLang="en-US" sz="5400" kern="0" dirty="0">
              <a:solidFill>
                <a:srgbClr val="4472C4"/>
              </a:solidFill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2406</Words>
  <Application>WPS 演示</Application>
  <PresentationFormat>宽屏</PresentationFormat>
  <Paragraphs>48</Paragraphs>
  <Slides>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Wingdings</vt:lpstr>
      <vt:lpstr>Eras Demi ITC</vt:lpstr>
      <vt:lpstr>Aparajita</vt:lpstr>
      <vt:lpstr>Yu Gothic UI Semibold</vt:lpstr>
      <vt:lpstr>Arial Unicode MS</vt:lpstr>
      <vt:lpstr>Times New Roman</vt:lpstr>
      <vt:lpstr>楷体</vt:lpstr>
      <vt:lpstr>PMingLiU</vt:lpstr>
      <vt:lpstr>PMingLiU-ExtB</vt:lpstr>
      <vt:lpstr>Calibri</vt:lpstr>
      <vt:lpstr>微软雅黑</vt:lpstr>
      <vt:lpstr>Arial Unicode MS</vt:lpstr>
      <vt:lpstr>等线 Light</vt:lpstr>
      <vt:lpstr>Calibri Light</vt:lpstr>
      <vt:lpstr>等线</vt:lpstr>
      <vt:lpstr>Nirmala UI</vt:lpstr>
      <vt:lpstr>新实验室模板</vt:lpstr>
      <vt:lpstr>JVET-AHxxxx AHG9: Improvements to the film grain regions characteristics SEI message</vt:lpstr>
      <vt:lpstr>Introduction</vt:lpstr>
      <vt:lpstr>Proposed Solution</vt:lpstr>
      <vt:lpstr>Proposed Solution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Xie Shaowei</cp:lastModifiedBy>
  <cp:revision>811</cp:revision>
  <dcterms:created xsi:type="dcterms:W3CDTF">2018-12-28T13:08:00Z</dcterms:created>
  <dcterms:modified xsi:type="dcterms:W3CDTF">2024-04-11T01:52:09Z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778F4A3B3C2247ACAAFB819FF6D542A5_12</vt:lpwstr>
  </property>
</Properties>
</file>