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89" r:id="rId3"/>
    <p:sldId id="340" r:id="rId5"/>
    <p:sldId id="370" r:id="rId6"/>
    <p:sldId id="371" r:id="rId7"/>
    <p:sldId id="333" r:id="rId8"/>
    <p:sldId id="33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100" d="100"/>
          <a:sy n="100" d="100"/>
        </p:scale>
        <p:origin x="452" y="16"/>
      </p:cViewPr>
      <p:guideLst>
        <p:guide orient="horz" pos="2160"/>
        <p:guide pos="379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248" y="59497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675" y="63927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88440"/>
            <a:ext cx="10135870" cy="2505075"/>
          </a:xfrm>
        </p:spPr>
        <p:txBody>
          <a:bodyPr anchor="ctr" anchorCtr="0"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Hxxxx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AHG9: Improvements to the film grain regions characteristics SEI message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Ping Wu,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Ying Gao,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Yaxian Bai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 Weihong Niu,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Cheng Huang  (ZTE Corporation)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Apr. 2024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340" y="1047115"/>
            <a:ext cx="814705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dirty="0">
                <a:latin typeface="+mn-ea"/>
              </a:rPr>
              <a:t>JVET-AG2032: Film grain regions characteristics SEI message</a:t>
            </a:r>
            <a:endParaRPr lang="en-US" sz="2000" b="1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existing FGC SEI message syntax, and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elements to describe a list of picture regions.</a:t>
            </a:r>
            <a:endParaRPr lang="zh-CN" altLang="en-US" sz="20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0" y="2644140"/>
            <a:ext cx="813117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428625" algn="l" fontAlgn="auto">
              <a:lnSpc>
                <a:spcPct val="125000"/>
              </a:lnSpc>
              <a:buClr>
                <a:srgbClr val="4472C4"/>
              </a:buClr>
              <a:buSzTx/>
              <a:buFont typeface="Wingdings" panose="05000000000000000000" pitchFamily="2" charset="2"/>
              <a:buChar char="p"/>
            </a:pPr>
            <a:r>
              <a:rPr lang="en-US" sz="2000" b="1" dirty="0">
                <a:solidFill>
                  <a:srgbClr val="FF0000"/>
                </a:solidFill>
                <a:latin typeface="+mn-ea"/>
                <a:sym typeface="+mn-ea"/>
              </a:rPr>
              <a:t>Observations for </a:t>
            </a:r>
            <a:r>
              <a:rPr lang="en-US" sz="2000" b="1" dirty="0">
                <a:solidFill>
                  <a:srgbClr val="FF0000"/>
                </a:solidFill>
                <a:latin typeface="+mn-ea"/>
              </a:rPr>
              <a:t>FGR application: </a:t>
            </a:r>
            <a:endParaRPr lang="en-US" sz="2000" b="1" dirty="0">
              <a:solidFill>
                <a:srgbClr val="FF0000"/>
              </a:solidFill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latin typeface="+mn-ea"/>
              </a:rPr>
              <a:t>one single “fgr_model_id” for different regions.</a:t>
            </a:r>
            <a:endParaRPr lang="en-US" sz="2000" dirty="0">
              <a:solidFill>
                <a:srgbClr val="FF0000"/>
              </a:solidFill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latin typeface="+mn-ea"/>
              </a:rPr>
              <a:t>one single “fgr_blending_mode_id” </a:t>
            </a:r>
            <a:r>
              <a:rPr lang="en-US" sz="2000" dirty="0">
                <a:solidFill>
                  <a:srgbClr val="FF0000"/>
                </a:solidFill>
                <a:latin typeface="+mn-ea"/>
                <a:sym typeface="+mn-ea"/>
              </a:rPr>
              <a:t>for different regions.</a:t>
            </a:r>
            <a:endParaRPr lang="en-US" sz="2000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648" y="4432475"/>
            <a:ext cx="9730942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428625" algn="l" fontAlgn="auto">
              <a:lnSpc>
                <a:spcPct val="125000"/>
              </a:lnSpc>
              <a:buClr>
                <a:srgbClr val="4472C4"/>
              </a:buClr>
              <a:buSzTx/>
              <a:buFont typeface="Wingdings" panose="05000000000000000000" pitchFamily="2" charset="2"/>
              <a:buChar char="p"/>
            </a:pPr>
            <a:r>
              <a:rPr lang="en-US" sz="2000" b="1" dirty="0">
                <a:latin typeface="+mn-ea"/>
              </a:rPr>
              <a:t>Evaluation results and comments in JVET-AC</a:t>
            </a:r>
            <a:r>
              <a:rPr lang="en-US" sz="2000" b="1" dirty="0">
                <a:latin typeface="+mn-ea"/>
                <a:sym typeface="+mn-ea"/>
              </a:rPr>
              <a:t>0199</a:t>
            </a:r>
            <a:r>
              <a:rPr lang="en-US" sz="2000" b="1" dirty="0">
                <a:latin typeface="+mn-ea"/>
              </a:rPr>
              <a:t>: </a:t>
            </a:r>
            <a:endParaRPr lang="en-US" sz="2000" b="1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The frequency based FGS method and auto-regressive (AR) based method show different results under different circumstances.</a:t>
            </a:r>
            <a:endParaRPr lang="en-US" sz="2000" dirty="0">
              <a:latin typeface="+mn-ea"/>
            </a:endParaRPr>
          </a:p>
          <a:p>
            <a:pPr marL="1257300" lvl="2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+mn-ea"/>
              </a:rPr>
              <a:t>How to select the proper method for a film grain test video is important.</a:t>
            </a:r>
            <a:endParaRPr lang="en-US" sz="20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45315"/>
          <a:stretch>
            <a:fillRect/>
          </a:stretch>
        </p:blipFill>
        <p:spPr>
          <a:xfrm>
            <a:off x="8835390" y="843280"/>
            <a:ext cx="3117850" cy="3957955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Proposed Solution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14325" y="711200"/>
            <a:ext cx="8147050" cy="475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i="1" dirty="0">
                <a:latin typeface="+mn-ea"/>
              </a:rPr>
              <a:t>Proposal #1: Allowing separate “fgr_model_id”</a:t>
            </a:r>
            <a:endParaRPr lang="en-US" sz="2000" b="1" i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4115" y="1482090"/>
            <a:ext cx="4205605" cy="278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25000"/>
              </a:lnSpc>
            </a:pPr>
            <a:r>
              <a:rPr 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fgr_single_model_flag</a:t>
            </a:r>
            <a:r>
              <a:rPr lang="en-US" sz="1400" b="0">
                <a:latin typeface="Times New Roman" panose="02020603050405020304" pitchFamily="18" charset="0"/>
              </a:rPr>
              <a:t> equal to 1 indicates that the film grain simulation models used in current picture have the same fgr_model_id. 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sz="1400" b="0">
                <a:latin typeface="Times New Roman" panose="02020603050405020304" pitchFamily="18" charset="0"/>
              </a:rPr>
              <a:t>fgr_single_model_flag equal to 0 indicates that the film grain simulation models used in different regions of the current picture may have different fgr_model_id.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endParaRPr lang="en-US" alt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alt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fgr_model_id</a:t>
            </a:r>
            <a:r>
              <a:rPr lang="en-US" altLang="en-US" sz="1400" b="0">
                <a:latin typeface="Times New Roman" panose="02020603050405020304" pitchFamily="18" charset="0"/>
              </a:rPr>
              <a:t> identifies the film grain simulation model as specified in Table 5. The value of fgr_model_id shall be in the range of 0 to 1, inclusive.</a:t>
            </a:r>
            <a:endParaRPr lang="en-US" altLang="en-US" sz="1400" b="0"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2435" y="4699000"/>
            <a:ext cx="3270885" cy="1153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22375"/>
            <a:ext cx="6461760" cy="2011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55" y="3298825"/>
            <a:ext cx="6469380" cy="3368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65823"/>
          <a:stretch>
            <a:fillRect/>
          </a:stretch>
        </p:blipFill>
        <p:spPr>
          <a:xfrm>
            <a:off x="832485" y="1232535"/>
            <a:ext cx="6454140" cy="10026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Proposed Solution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14325" y="711200"/>
            <a:ext cx="8147050" cy="475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1" i="1" dirty="0">
                <a:latin typeface="+mn-ea"/>
              </a:rPr>
              <a:t>Proposal #2: Allowing separate “fgr_blending_mode_id”</a:t>
            </a:r>
            <a:endParaRPr lang="en-US" sz="2000" b="1" i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4115" y="1358265"/>
            <a:ext cx="4205605" cy="3592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25000"/>
              </a:lnSpc>
            </a:pPr>
            <a:r>
              <a:rPr 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fgr_single_blending_mode_flag</a:t>
            </a:r>
            <a:r>
              <a:rPr lang="en-US" sz="1400" b="0">
                <a:latin typeface="Times New Roman" panose="02020603050405020304" pitchFamily="18" charset="0"/>
              </a:rPr>
              <a:t> equal to 1 indicates that the blending modes used to blend the simulated film grains with the input image regions have the same fgr_blending_mode_id. 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sz="1400" b="0">
                <a:latin typeface="Times New Roman" panose="02020603050405020304" pitchFamily="18" charset="0"/>
              </a:rPr>
              <a:t>fgr_single_blendng_mode_flag equal to 0 indicates that the blending modes used to blend the simulated film grains with the input image regions may have different fgr_blending_mode_id.</a:t>
            </a:r>
            <a:endParaRPr 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endParaRPr lang="en-US" altLang="en-US" sz="1400" b="0">
              <a:latin typeface="Times New Roman" panose="02020603050405020304" pitchFamily="18" charset="0"/>
            </a:endParaRPr>
          </a:p>
          <a:p>
            <a:pPr indent="0" algn="l" fontAlgn="auto">
              <a:lnSpc>
                <a:spcPct val="125000"/>
              </a:lnSpc>
            </a:pPr>
            <a:r>
              <a:rPr lang="en-US" altLang="en-US" sz="1400" b="1">
                <a:highlight>
                  <a:srgbClr val="FFFF00"/>
                </a:highlight>
                <a:latin typeface="Times New Roman" panose="02020603050405020304" pitchFamily="18" charset="0"/>
              </a:rPr>
              <a:t>fgr_blending_mode_id</a:t>
            </a:r>
            <a:r>
              <a:rPr lang="en-US" altLang="en-US" sz="1400" b="0">
                <a:latin typeface="Times New Roman" panose="02020603050405020304" pitchFamily="18" charset="0"/>
              </a:rPr>
              <a:t> identifies the blending mode used to blend the simulated film grain with the input images as specified in Table 6. fgr_blending_mode_id shall be in the range of 0 to 1, inclusive.</a:t>
            </a:r>
            <a:endParaRPr lang="en-US" altLang="en-US" sz="1400" b="0">
              <a:latin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56320" b="7532"/>
          <a:stretch>
            <a:fillRect/>
          </a:stretch>
        </p:blipFill>
        <p:spPr>
          <a:xfrm>
            <a:off x="836295" y="2235200"/>
            <a:ext cx="6454140" cy="1060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" y="3333750"/>
            <a:ext cx="6454140" cy="33680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125" y="5153025"/>
            <a:ext cx="3284220" cy="11658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5620" y="1075690"/>
            <a:ext cx="109518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28625" indent="-428625" fontAlgn="auto">
              <a:lnSpc>
                <a:spcPct val="125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It is proposed to extend the functionality of the film grain regions characteristics SEI message, through the following two improvement approaches: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ea"/>
              </a:rPr>
              <a:t>Allowing separate “fgr_model_id”</a:t>
            </a:r>
            <a:r>
              <a:rPr lang="en-US" sz="2000" dirty="0">
                <a:latin typeface="+mn-ea"/>
              </a:rPr>
              <a:t> to be applied in different regions, instead of restricting only one single “fgr_model_id” in the whole SEI message.</a:t>
            </a:r>
            <a:endParaRPr lang="en-US" sz="2000" dirty="0">
              <a:latin typeface="+mn-ea"/>
            </a:endParaRPr>
          </a:p>
          <a:p>
            <a:pPr marL="800100" lvl="1" indent="-342900" fontAlgn="auto">
              <a:lnSpc>
                <a:spcPct val="125000"/>
              </a:lnSpc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ea"/>
              </a:rPr>
              <a:t>Allowing separate “fgr_blending_mode_id”</a:t>
            </a:r>
            <a:r>
              <a:rPr lang="en-US" sz="2000" dirty="0">
                <a:latin typeface="+mn-ea"/>
              </a:rPr>
              <a:t> to be applied in different regions, instead of restricting only one single “fgr_blending_mode_id” in the whole SEI message.</a:t>
            </a:r>
            <a:endParaRPr lang="en-US" sz="2000" dirty="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20" y="3662680"/>
            <a:ext cx="10951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28625" indent="-428625" defTabSz="514350" fontAlgn="auto">
              <a:lnSpc>
                <a:spcPct val="120000"/>
              </a:lnSpc>
              <a:spcBef>
                <a:spcPts val="500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these </a:t>
            </a:r>
            <a:r>
              <a:rPr lang="en-US" sz="2000" dirty="0">
                <a:latin typeface="+mn-ea"/>
                <a:sym typeface="+mn-ea"/>
              </a:rPr>
              <a:t>improvements </a:t>
            </a:r>
            <a:r>
              <a:rPr lang="en-US" altLang="zh-CN" sz="20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into FGR SEI message.</a:t>
            </a:r>
            <a:endParaRPr lang="en-US" sz="2000" dirty="0"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2406</Words>
  <Application>WPS 演示</Application>
  <PresentationFormat>宽屏</PresentationFormat>
  <Paragraphs>48</Paragraphs>
  <Slides>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Eras Demi ITC</vt:lpstr>
      <vt:lpstr>Aparajita</vt:lpstr>
      <vt:lpstr>Yu Gothic UI Semibold</vt:lpstr>
      <vt:lpstr>Arial Unicode MS</vt:lpstr>
      <vt:lpstr>Times New Roman</vt:lpstr>
      <vt:lpstr>Wingdings 2</vt:lpstr>
      <vt:lpstr>楷体</vt:lpstr>
      <vt:lpstr>黑体</vt:lpstr>
      <vt:lpstr>PMingLiU</vt:lpstr>
      <vt:lpstr>PMingLiU-ExtB</vt:lpstr>
      <vt:lpstr>Calibri</vt:lpstr>
      <vt:lpstr>微软雅黑</vt:lpstr>
      <vt:lpstr>Arial Unicode MS</vt:lpstr>
      <vt:lpstr>等线 Light</vt:lpstr>
      <vt:lpstr>Calibri Light</vt:lpstr>
      <vt:lpstr>等线</vt:lpstr>
      <vt:lpstr>Nirmala UI</vt:lpstr>
      <vt:lpstr>新实验室模板</vt:lpstr>
      <vt:lpstr>JVET-AF0122 AhG10: Lagrange multiplier optimization for chroma ALF and CCALF</vt:lpstr>
      <vt:lpstr>Introduction</vt:lpstr>
      <vt:lpstr>Introduction</vt:lpstr>
      <vt:lpstr>Proposed Solution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Xie Shaowei</cp:lastModifiedBy>
  <cp:revision>810</cp:revision>
  <dcterms:created xsi:type="dcterms:W3CDTF">2018-12-28T13:08:00Z</dcterms:created>
  <dcterms:modified xsi:type="dcterms:W3CDTF">2024-04-10T07:27:14Z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778F4A3B3C2247ACAAFB819FF6D542A5_12</vt:lpwstr>
  </property>
</Properties>
</file>