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5" r:id="rId6"/>
    <p:sldId id="264" r:id="rId7"/>
    <p:sldId id="262" r:id="rId8"/>
    <p:sldId id="257" r:id="rId9"/>
    <p:sldId id="260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63047-AB8E-5A49-393B-FA9C8F839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67D1AB-17C3-605E-674C-CEF36DA39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B09C7-7E2B-59E1-FE47-11AB1495C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F131D-E7A4-8AD7-6AAE-3051E305F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7CBE8-E216-8B67-2222-9AB2C819D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67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13A91-CFD4-6CA7-B03F-9B107D8B5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0E52A1-B845-DCC5-354B-21C78B7576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7E0A9-A8D1-F886-D422-FEB9EC55A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347F0-40F3-DE3C-442D-8F5CDF7E1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19ACB-2988-91BE-1C96-AA547165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6840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9DFA0F-8F1F-9F1E-BFB9-12217ECE55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370F55-E70F-E88B-5FD6-C99F7F55F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0127D-A939-1355-DEDF-3434B50B8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E5143-25C5-26A5-9D0B-AEFB2634C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D6E99-1739-E202-B2BC-3487F09E9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40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4F480-43BA-4883-79B4-AA2A72B6C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7CF56-7A89-D1A1-A2E8-10B0945CF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55C8F-4334-8704-9481-BEEB513B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AAF59-80CC-D2D9-C51A-6E3D72E8B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8423D-7E2D-3427-20FC-D1D84A34A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2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5354D-1B3C-0255-C467-A7EB4DBA9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5F39E-7F5E-443B-39F6-3AD97B359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0A557-EE4E-C7A8-0A32-F51065C8D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0ED45-897E-852D-3DFD-C316F33D5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EB90A-007D-CAB7-F9B5-0BAC8DE5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11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3B831-1E2F-E892-B5D3-ACE239F7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0986E-530A-4639-2D27-62B310F2DC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D65562-F2B0-9E69-8436-B04749AD06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A5A6DF-4711-9D29-10BF-7EB933B2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BDEAE-F7F2-6AF6-79B9-E07B9680F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10E96F-60D0-0B7C-25EB-CC40554E6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882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AB4D6-DE4D-31BB-305B-374427F88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53B89-8397-F739-C215-74438E7AE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02FA11-D366-6010-CDA6-0D3364BB83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0371B1-D890-8AB8-F1B0-45AF6F1F03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A42914-741C-C627-55E4-CD4F3FDB2B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281478-12CC-1DC1-16E8-8B17DCB6B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078DDD-0D86-A275-5E52-265F7B514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72E913-FB71-1F7C-7356-9263E25D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0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8EA27-36CF-A538-A67F-280FA0C4D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3B2178-E266-B13C-0FBB-629D64F52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F426E5-1A98-F45B-25CF-D1BBED1BF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C25F51-4A16-FCA8-83A1-ACC74D31D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80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C7011B-19EC-0181-8077-5EA99E33B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074B29-A3F1-1BD5-6420-99B0EEFD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D52F7-1892-68D4-42C2-F7053DDE6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218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E4ADD-E185-7581-9006-9443F84E8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93EDD-CEE0-85F7-EB68-A22A7CAFB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41FAE0-4256-B788-9881-F4C35E749D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0C947-001E-BFBA-C3BC-F4063EB9F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50395-D63C-EA33-93B8-31F734E0C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CBE65-DA0E-363A-92AE-548D80743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148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99B15-9978-514C-1989-FF4A0FAE8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025BA0-0CDB-B3E8-BD49-6CB3F23204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E80A8-F682-FB02-3CFB-25D94151F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7B381-362F-5FFC-6A95-E6052A148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B986EA-2923-041A-ADEE-37D9BDF5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75BEB-A227-D37F-3A65-32505968F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66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1C3E95-D6E9-F89C-A3EA-D28AE7EEE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FAAD1-62D3-683F-BCF5-87E3188D8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DF8D4-2429-DC6A-E9D6-107C5F58F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8C651-19F1-4191-A457-17C48B665CB1}" type="datetimeFigureOut">
              <a:rPr lang="fr-FR" smtClean="0"/>
              <a:t>18/04/2024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DB754-5C8D-AEAB-F1FB-F381E2000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0FE26-D19F-B4EE-48E0-659DEBEC41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08629-BFA2-488C-A932-B2EB417518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2804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272F6-C74A-B186-2750-E58679AB0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06117"/>
            <a:ext cx="9144000" cy="878304"/>
          </a:xfrm>
        </p:spPr>
        <p:txBody>
          <a:bodyPr>
            <a:normAutofit fontScale="90000"/>
          </a:bodyPr>
          <a:lstStyle/>
          <a:p>
            <a:r>
              <a:rPr lang="en-US" dirty="0"/>
              <a:t>LOP/HOP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C6C593-976E-58DB-9341-A82789970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88568"/>
            <a:ext cx="9144000" cy="469232"/>
          </a:xfrm>
        </p:spPr>
        <p:txBody>
          <a:bodyPr/>
          <a:lstStyle/>
          <a:p>
            <a:r>
              <a:rPr lang="en-US" u="sng" dirty="0"/>
              <a:t>Franck Galpin</a:t>
            </a:r>
            <a:r>
              <a:rPr lang="en-US" dirty="0"/>
              <a:t>, Thierry Dumas, Philippe </a:t>
            </a:r>
            <a:r>
              <a:rPr lang="en-US" dirty="0" err="1"/>
              <a:t>Bordes</a:t>
            </a:r>
            <a:r>
              <a:rPr lang="en-US" dirty="0"/>
              <a:t> </a:t>
            </a:r>
            <a:endParaRPr lang="fr-F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682464-58CC-BFE7-2CB7-C48A6234E6C4}"/>
              </a:ext>
            </a:extLst>
          </p:cNvPr>
          <p:cNvSpPr txBox="1">
            <a:spLocks/>
          </p:cNvSpPr>
          <p:nvPr/>
        </p:nvSpPr>
        <p:spPr>
          <a:xfrm>
            <a:off x="1580147" y="1600200"/>
            <a:ext cx="9144000" cy="16623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r>
              <a:rPr lang="en-US" sz="4900" dirty="0"/>
              <a:t>JVET-AH0139 ablation study</a:t>
            </a:r>
            <a:br>
              <a:rPr lang="en-US" sz="4900" dirty="0"/>
            </a:br>
            <a:r>
              <a:rPr lang="en-US" sz="4900" dirty="0"/>
              <a:t>JVET-AH0087 training impact study</a:t>
            </a:r>
            <a:endParaRPr lang="fr-F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6123-892B-290E-1FB8-30A99D1A3661}"/>
              </a:ext>
            </a:extLst>
          </p:cNvPr>
          <p:cNvSpPr txBox="1"/>
          <p:nvPr/>
        </p:nvSpPr>
        <p:spPr>
          <a:xfrm>
            <a:off x="10335126" y="6488668"/>
            <a:ext cx="2292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InterDigital</a:t>
            </a:r>
            <a:r>
              <a:rPr lang="en-US" dirty="0"/>
              <a:t> Inc.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8689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13D18-8F5A-002B-56CF-22D80F390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604"/>
            <a:ext cx="10515600" cy="1325563"/>
          </a:xfrm>
        </p:spPr>
        <p:txBody>
          <a:bodyPr/>
          <a:lstStyle/>
          <a:p>
            <a:r>
              <a:rPr lang="en-US" dirty="0"/>
              <a:t>2 studies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61B2B-336B-9917-04E8-F94562262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789"/>
            <a:ext cx="10515600" cy="47331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Impact of the training process:</a:t>
            </a:r>
          </a:p>
          <a:p>
            <a:pPr lvl="1"/>
            <a:r>
              <a:rPr lang="en-US" dirty="0"/>
              <a:t>HOP with LOP process</a:t>
            </a:r>
          </a:p>
          <a:p>
            <a:pPr lvl="1"/>
            <a:r>
              <a:rPr lang="en-US" dirty="0"/>
              <a:t>LOP with HOP process</a:t>
            </a:r>
            <a:endParaRPr lang="fr-FR" dirty="0"/>
          </a:p>
          <a:p>
            <a:pPr lvl="1"/>
            <a:endParaRPr lang="en-US" dirty="0"/>
          </a:p>
          <a:p>
            <a:r>
              <a:rPr lang="en-US" dirty="0"/>
              <a:t>Simple ablation study</a:t>
            </a:r>
          </a:p>
          <a:p>
            <a:endParaRPr lang="en-US" dirty="0"/>
          </a:p>
          <a:p>
            <a:r>
              <a:rPr lang="en-US" dirty="0"/>
              <a:t>Just show results for RA, B/C/D classes, YUV PSNR, float models</a:t>
            </a:r>
          </a:p>
          <a:p>
            <a:endParaRPr lang="en-US" dirty="0"/>
          </a:p>
          <a:p>
            <a:r>
              <a:rPr lang="en-US" dirty="0"/>
              <a:t>More details in </a:t>
            </a:r>
          </a:p>
          <a:p>
            <a:pPr lvl="1"/>
            <a:r>
              <a:rPr lang="en-US" dirty="0"/>
              <a:t>JVET-AH0139 ablation study</a:t>
            </a:r>
          </a:p>
          <a:p>
            <a:pPr lvl="1"/>
            <a:r>
              <a:rPr lang="en-US" dirty="0"/>
              <a:t>JVET-AH0087 training impact study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23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13D18-8F5A-002B-56CF-22D80F390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604"/>
            <a:ext cx="10515600" cy="1325563"/>
          </a:xfrm>
        </p:spPr>
        <p:txBody>
          <a:bodyPr/>
          <a:lstStyle/>
          <a:p>
            <a:r>
              <a:rPr lang="en-US" dirty="0"/>
              <a:t>2 studies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61B2B-336B-9917-04E8-F94562262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789"/>
            <a:ext cx="10515600" cy="4733174"/>
          </a:xfrm>
        </p:spPr>
        <p:txBody>
          <a:bodyPr/>
          <a:lstStyle/>
          <a:p>
            <a:r>
              <a:rPr lang="en-US" dirty="0"/>
              <a:t>Impact of the training process:</a:t>
            </a:r>
          </a:p>
          <a:p>
            <a:pPr lvl="1"/>
            <a:r>
              <a:rPr lang="en-US" dirty="0"/>
              <a:t>HOP with LOP process</a:t>
            </a:r>
          </a:p>
          <a:p>
            <a:pPr lvl="1"/>
            <a:r>
              <a:rPr lang="en-US" dirty="0"/>
              <a:t>LOP with HOP process</a:t>
            </a:r>
            <a:endParaRPr lang="fr-FR" dirty="0"/>
          </a:p>
          <a:p>
            <a:pPr lvl="1"/>
            <a:endParaRPr lang="en-US" dirty="0"/>
          </a:p>
          <a:p>
            <a:r>
              <a:rPr lang="en-US" dirty="0"/>
              <a:t>Simple ablation study</a:t>
            </a:r>
          </a:p>
          <a:p>
            <a:endParaRPr lang="en-US" dirty="0"/>
          </a:p>
          <a:p>
            <a:r>
              <a:rPr lang="en-US" dirty="0"/>
              <a:t>More details in </a:t>
            </a:r>
          </a:p>
          <a:p>
            <a:pPr lvl="1"/>
            <a:r>
              <a:rPr lang="en-US" dirty="0"/>
              <a:t>JVET-AH0139 ablation study</a:t>
            </a:r>
          </a:p>
          <a:p>
            <a:pPr lvl="1"/>
            <a:r>
              <a:rPr lang="en-US" dirty="0"/>
              <a:t>JVET-AH0087 training impact study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55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4D3549-D8D7-EA3D-B9AD-1E21315B2B01}"/>
              </a:ext>
            </a:extLst>
          </p:cNvPr>
          <p:cNvSpPr txBox="1"/>
          <p:nvPr/>
        </p:nvSpPr>
        <p:spPr>
          <a:xfrm>
            <a:off x="180473" y="186491"/>
            <a:ext cx="3092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 training: impact of dataset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D8E1E7-2E7F-FD7E-269A-7EA0587EA6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09009"/>
              </p:ext>
            </p:extLst>
          </p:nvPr>
        </p:nvGraphicFramePr>
        <p:xfrm>
          <a:off x="1272373" y="1324802"/>
          <a:ext cx="6338570" cy="113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6560536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625485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524431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46219225"/>
                    </a:ext>
                  </a:extLst>
                </a:gridCol>
                <a:gridCol w="610235">
                  <a:extLst>
                    <a:ext uri="{9D8B030D-6E8A-4147-A177-3AD203B41FA5}">
                      <a16:colId xmlns:a16="http://schemas.microsoft.com/office/drawing/2014/main" val="224310024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33226364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970152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970546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415001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18338212"/>
                    </a:ext>
                  </a:extLst>
                </a:gridCol>
                <a:gridCol w="610235">
                  <a:extLst>
                    <a:ext uri="{9D8B030D-6E8A-4147-A177-3AD203B41FA5}">
                      <a16:colId xmlns:a16="http://schemas.microsoft.com/office/drawing/2014/main" val="34972640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LOP14/4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official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float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6121964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YUV-PSNR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AI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YUV-PSNR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127619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-13.22%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6668666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-13.73%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-13.34%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775823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-14.00%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-14.05%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-7.40%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203621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-13.65%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-13.22%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-5.79%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3996293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B9A6671-FA99-9167-5EC5-80D02990754D}"/>
              </a:ext>
            </a:extLst>
          </p:cNvPr>
          <p:cNvSpPr txBox="1"/>
          <p:nvPr/>
        </p:nvSpPr>
        <p:spPr>
          <a:xfrm>
            <a:off x="8103269" y="1324802"/>
            <a:ext cx="23762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 dataset</a:t>
            </a:r>
          </a:p>
          <a:p>
            <a:r>
              <a:rPr lang="en-US" dirty="0"/>
              <a:t>(official results)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HOP dataset</a:t>
            </a:r>
          </a:p>
          <a:p>
            <a:r>
              <a:rPr lang="en-US" dirty="0"/>
              <a:t>~0.25% loss RA</a:t>
            </a:r>
          </a:p>
          <a:p>
            <a:r>
              <a:rPr lang="en-US" dirty="0"/>
              <a:t>~0.2% loss AI</a:t>
            </a:r>
            <a:endParaRPr lang="fr-FR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2110BA4-55E0-111B-00C6-D1AD46708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25308"/>
              </p:ext>
            </p:extLst>
          </p:nvPr>
        </p:nvGraphicFramePr>
        <p:xfrm>
          <a:off x="1272373" y="2991177"/>
          <a:ext cx="6338570" cy="113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70452176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903014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785863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61755261"/>
                    </a:ext>
                  </a:extLst>
                </a:gridCol>
                <a:gridCol w="610235">
                  <a:extLst>
                    <a:ext uri="{9D8B030D-6E8A-4147-A177-3AD203B41FA5}">
                      <a16:colId xmlns:a16="http://schemas.microsoft.com/office/drawing/2014/main" val="289171314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28388551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784058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155673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28934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5803880"/>
                    </a:ext>
                  </a:extLst>
                </a:gridCol>
                <a:gridCol w="610235">
                  <a:extLst>
                    <a:ext uri="{9D8B030D-6E8A-4147-A177-3AD203B41FA5}">
                      <a16:colId xmlns:a16="http://schemas.microsoft.com/office/drawing/2014/main" val="364003887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LOP14/4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5214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YUV-PSNR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AI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YUV-PSNR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6474873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-9.67%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5808556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44008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-7.25%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-9.35%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090114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-12.13%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-11.80%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-6.48%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-9.78%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-10.82%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-5.58%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5343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939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E5B1770-A9E8-E015-36C6-A3066F785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46" y="144095"/>
            <a:ext cx="5455285" cy="29483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BE9899-F82C-7D49-CC20-F4AD47970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46" y="3765601"/>
            <a:ext cx="4891405" cy="2714625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4EDF79-331D-87CA-CF5A-85DAE573C86D}"/>
              </a:ext>
            </a:extLst>
          </p:cNvPr>
          <p:cNvSpPr txBox="1"/>
          <p:nvPr/>
        </p:nvSpPr>
        <p:spPr>
          <a:xfrm>
            <a:off x="7724274" y="776037"/>
            <a:ext cx="1407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HOP</a:t>
            </a:r>
            <a:endParaRPr lang="fr-F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9D11E3-51DB-29A8-D6CD-A524A3CCE8A3}"/>
              </a:ext>
            </a:extLst>
          </p:cNvPr>
          <p:cNvSpPr txBox="1"/>
          <p:nvPr/>
        </p:nvSpPr>
        <p:spPr>
          <a:xfrm>
            <a:off x="7724274" y="4580022"/>
            <a:ext cx="1407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</a:t>
            </a:r>
            <a:endParaRPr lang="fr-F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84A5F9-AF09-DF18-C218-451C90228F3F}"/>
              </a:ext>
            </a:extLst>
          </p:cNvPr>
          <p:cNvSpPr txBox="1"/>
          <p:nvPr/>
        </p:nvSpPr>
        <p:spPr>
          <a:xfrm>
            <a:off x="7375359" y="2650956"/>
            <a:ext cx="341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N: number of blocks</a:t>
            </a:r>
          </a:p>
          <a:p>
            <a:r>
              <a:rPr lang="en-US" dirty="0"/>
              <a:t>C: depth of the block in back-bone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0201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with lines and numbers&#10;&#10;Description automatically generated with medium confidence">
            <a:extLst>
              <a:ext uri="{FF2B5EF4-FFF2-40B4-BE49-F238E27FC236}">
                <a16:creationId xmlns:a16="http://schemas.microsoft.com/office/drawing/2014/main" id="{9DC0F24F-EE81-865E-D162-22F8598A4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14294"/>
            <a:ext cx="9346901" cy="49895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4D3549-D8D7-EA3D-B9AD-1E21315B2B01}"/>
              </a:ext>
            </a:extLst>
          </p:cNvPr>
          <p:cNvSpPr txBox="1"/>
          <p:nvPr/>
        </p:nvSpPr>
        <p:spPr>
          <a:xfrm>
            <a:off x="180472" y="186491"/>
            <a:ext cx="69542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 training with N varying (HOP dataset)</a:t>
            </a:r>
          </a:p>
          <a:p>
            <a:r>
              <a:rPr lang="en-US" dirty="0"/>
              <a:t>HOP: 20 epochs</a:t>
            </a:r>
          </a:p>
          <a:p>
            <a:r>
              <a:rPr lang="en-US" dirty="0"/>
              <a:t>LOP: 60 epochs</a:t>
            </a:r>
          </a:p>
          <a:p>
            <a:endParaRPr lang="en-US" dirty="0"/>
          </a:p>
          <a:p>
            <a:r>
              <a:rPr lang="en-US" dirty="0"/>
              <a:t>From 0.6% loss (14/4 original model) to 0.5% loss for bigger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5249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aph with a line&#10;&#10;Description automatically generated">
            <a:extLst>
              <a:ext uri="{FF2B5EF4-FFF2-40B4-BE49-F238E27FC236}">
                <a16:creationId xmlns:a16="http://schemas.microsoft.com/office/drawing/2014/main" id="{7EA4BABD-D666-AF05-A5C8-0E844CD20F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64" y="2014319"/>
            <a:ext cx="9073627" cy="484368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F9A73-6F45-B858-5564-A84E3819170E}"/>
              </a:ext>
            </a:extLst>
          </p:cNvPr>
          <p:cNvSpPr txBox="1"/>
          <p:nvPr/>
        </p:nvSpPr>
        <p:spPr>
          <a:xfrm>
            <a:off x="186488" y="351200"/>
            <a:ext cx="69542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 and HOP training with N varying (HOP dataset)</a:t>
            </a:r>
          </a:p>
          <a:p>
            <a:r>
              <a:rPr lang="en-US" dirty="0"/>
              <a:t>HOP: 20 epochs</a:t>
            </a:r>
          </a:p>
          <a:p>
            <a:r>
              <a:rPr lang="en-US" dirty="0"/>
              <a:t>LOP: 60 epochs</a:t>
            </a:r>
          </a:p>
          <a:p>
            <a:endParaRPr lang="en-US" dirty="0"/>
          </a:p>
          <a:p>
            <a:r>
              <a:rPr lang="en-US" dirty="0"/>
              <a:t>LOP: from 0.6% loss (14/4 original model) to 0.1% loss for bigger model</a:t>
            </a:r>
          </a:p>
          <a:p>
            <a:r>
              <a:rPr lang="en-US" dirty="0"/>
              <a:t>HOP: 0.3% gain using LOP training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8931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1DE81-7400-49F4-ECC2-C50C6A3D2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79" y="174836"/>
            <a:ext cx="10008268" cy="669591"/>
          </a:xfrm>
        </p:spPr>
        <p:txBody>
          <a:bodyPr>
            <a:normAutofit fontScale="90000"/>
          </a:bodyPr>
          <a:lstStyle/>
          <a:p>
            <a:r>
              <a:rPr lang="en-US" dirty="0"/>
              <a:t>Changing architecture: MAC/pix vs gains</a:t>
            </a:r>
            <a:endParaRPr lang="fr-FR" dirty="0"/>
          </a:p>
        </p:txBody>
      </p:sp>
      <p:pic>
        <p:nvPicPr>
          <p:cNvPr id="4" name="Picture 3" descr="A graph with lines and dots&#10;&#10;Description automatically generated">
            <a:extLst>
              <a:ext uri="{FF2B5EF4-FFF2-40B4-BE49-F238E27FC236}">
                <a16:creationId xmlns:a16="http://schemas.microsoft.com/office/drawing/2014/main" id="{8E111BA6-45CE-D55B-08B0-9043EB93C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4717"/>
            <a:ext cx="8295774" cy="44284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8C57A5-103E-A926-725E-5A2A2509784D}"/>
              </a:ext>
            </a:extLst>
          </p:cNvPr>
          <p:cNvSpPr txBox="1"/>
          <p:nvPr/>
        </p:nvSpPr>
        <p:spPr>
          <a:xfrm>
            <a:off x="216569" y="876721"/>
            <a:ext cx="69602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LOP: after N=40, better increase depth</a:t>
            </a:r>
          </a:p>
          <a:p>
            <a:r>
              <a:rPr lang="en-US" dirty="0"/>
              <a:t>HOP: C for N=31 seems good tradeoff</a:t>
            </a:r>
          </a:p>
          <a:p>
            <a:endParaRPr lang="en-US" dirty="0"/>
          </a:p>
          <a:p>
            <a:r>
              <a:rPr lang="en-US" dirty="0"/>
              <a:t>Still more gains for fatter model: 0.8% more gains with N=64</a:t>
            </a:r>
          </a:p>
          <a:p>
            <a:r>
              <a:rPr lang="en-US" dirty="0"/>
              <a:t>More complex LOP is a better tradeoff up to ~200kMAC/pix </a:t>
            </a:r>
            <a:endParaRPr lang="fr-F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E9EEBE-FDD1-AF40-29BD-ABBE33804D65}"/>
              </a:ext>
            </a:extLst>
          </p:cNvPr>
          <p:cNvSpPr txBox="1"/>
          <p:nvPr/>
        </p:nvSpPr>
        <p:spPr>
          <a:xfrm>
            <a:off x="9252284" y="1320644"/>
            <a:ext cx="2430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contribution: parameters count vs gains shows similar 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0136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F847C1-1113-9065-348C-F8EBF0575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850"/>
            <a:ext cx="8861258" cy="473031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FB7BA79-926C-85AB-5F87-4E8F659E2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78" y="174836"/>
            <a:ext cx="10399295" cy="669591"/>
          </a:xfrm>
        </p:spPr>
        <p:txBody>
          <a:bodyPr>
            <a:normAutofit fontScale="90000"/>
          </a:bodyPr>
          <a:lstStyle/>
          <a:p>
            <a:r>
              <a:rPr lang="en-US" dirty="0"/>
              <a:t>Changing architecture: layers count vs gains</a:t>
            </a:r>
            <a:endParaRPr lang="fr-F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23A8F-DE1E-37EA-C4D1-92D272A4FFD9}"/>
              </a:ext>
            </a:extLst>
          </p:cNvPr>
          <p:cNvSpPr txBox="1"/>
          <p:nvPr/>
        </p:nvSpPr>
        <p:spPr>
          <a:xfrm>
            <a:off x="9252284" y="1320644"/>
            <a:ext cx="2430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contribution: activation count vs gains shows similar results</a:t>
            </a:r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224C98-D1FD-4F0E-6E78-2A71FDE225DB}"/>
              </a:ext>
            </a:extLst>
          </p:cNvPr>
          <p:cNvSpPr txBox="1"/>
          <p:nvPr/>
        </p:nvSpPr>
        <p:spPr>
          <a:xfrm>
            <a:off x="296778" y="750390"/>
            <a:ext cx="6477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HOP: better tradeoff than LOP for number of layers </a:t>
            </a:r>
          </a:p>
          <a:p>
            <a:r>
              <a:rPr lang="en-US" dirty="0"/>
              <a:t>LOP has separated branch: more layers</a:t>
            </a:r>
          </a:p>
        </p:txBody>
      </p:sp>
    </p:spTree>
    <p:extLst>
      <p:ext uri="{BB962C8B-B14F-4D97-AF65-F5344CB8AC3E}">
        <p14:creationId xmlns:p14="http://schemas.microsoft.com/office/powerpoint/2010/main" val="3958504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561</Words>
  <Application>Microsoft Office PowerPoint</Application>
  <PresentationFormat>Widescreen</PresentationFormat>
  <Paragraphs>166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LOP/HOP</vt:lpstr>
      <vt:lpstr>2 studies</vt:lpstr>
      <vt:lpstr>2 studies</vt:lpstr>
      <vt:lpstr>PowerPoint Presentation</vt:lpstr>
      <vt:lpstr>PowerPoint Presentation</vt:lpstr>
      <vt:lpstr>PowerPoint Presentation</vt:lpstr>
      <vt:lpstr>PowerPoint Presentation</vt:lpstr>
      <vt:lpstr>Changing architecture: MAC/pix vs gains</vt:lpstr>
      <vt:lpstr>Changing architecture: layers count vs gains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LOP/HOP</dc:title>
  <dc:creator>Franck Galpin</dc:creator>
  <cp:lastModifiedBy>Franck Galpin</cp:lastModifiedBy>
  <cp:revision>5</cp:revision>
  <dcterms:created xsi:type="dcterms:W3CDTF">2024-04-18T14:54:53Z</dcterms:created>
  <dcterms:modified xsi:type="dcterms:W3CDTF">2024-04-18T15:53:21Z</dcterms:modified>
</cp:coreProperties>
</file>