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1430" r:id="rId2"/>
    <p:sldId id="1784" r:id="rId3"/>
    <p:sldId id="1798" r:id="rId4"/>
    <p:sldId id="1799" r:id="rId5"/>
    <p:sldId id="1790" r:id="rId6"/>
    <p:sldId id="1794" r:id="rId7"/>
    <p:sldId id="1480" r:id="rId8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0C67E9-2891-FC07-DE69-E914B1F93FE1}" name="태식 이" initials="태이" userId="489a8a06052d64f2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승원 정" initials="승정" lastIdx="2" clrIdx="0">
    <p:extLst>
      <p:ext uri="{19B8F6BF-5375-455C-9EA6-DF929625EA0E}">
        <p15:presenceInfo xmlns:p15="http://schemas.microsoft.com/office/powerpoint/2012/main" userId="e548da2964146125" providerId="Windows Live"/>
      </p:ext>
    </p:extLst>
  </p:cmAuthor>
  <p:cmAuthor id="2" name="Seonjae Kim" initials="SK" lastIdx="1" clrIdx="1">
    <p:extLst>
      <p:ext uri="{19B8F6BF-5375-455C-9EA6-DF929625EA0E}">
        <p15:presenceInfo xmlns:p15="http://schemas.microsoft.com/office/powerpoint/2012/main" userId="0803cd45d2e987ae" providerId="Windows Live"/>
      </p:ext>
    </p:extLst>
  </p:cmAuthor>
  <p:cmAuthor id="3" name="KimSeonjae" initials="K" lastIdx="2" clrIdx="2">
    <p:extLst>
      <p:ext uri="{19B8F6BF-5375-455C-9EA6-DF929625EA0E}">
        <p15:presenceInfo xmlns:p15="http://schemas.microsoft.com/office/powerpoint/2012/main" userId="KimSeonja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FFFF"/>
    <a:srgbClr val="D6DCE5"/>
    <a:srgbClr val="ED7D31"/>
    <a:srgbClr val="B8E986"/>
    <a:srgbClr val="7F7F7F"/>
    <a:srgbClr val="92D050"/>
    <a:srgbClr val="F294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5" autoAdjust="0"/>
    <p:restoredTop sz="94744" autoAdjust="0"/>
  </p:normalViewPr>
  <p:slideViewPr>
    <p:cSldViewPr snapToGrid="0">
      <p:cViewPr varScale="1">
        <p:scale>
          <a:sx n="122" d="100"/>
          <a:sy n="122" d="100"/>
        </p:scale>
        <p:origin x="96" y="1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36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0870E55-5661-41C3-A594-0AFFC432E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F798CD-A01B-4AE6-BCEB-8381FE7A77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C7E11-66C6-4707-AB37-F820B13AC0C1}" type="datetimeFigureOut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DB49F57-4574-4948-8F54-C0F1AC33E3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339637A-33F3-4FDA-BB2D-BC509DBF1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7033E-CB25-46AC-A218-7CA3D7979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24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2FAA0-1E8F-4417-859D-8B47F8C297E3}" type="datetimeFigureOut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5103D-9746-47AD-9526-29F74208C727}" type="slidenum">
              <a:rPr lang="ko-KR" altLang="en-US" smtClean="0"/>
              <a:pPr/>
              <a:t>‹#›</a:t>
            </a:fld>
            <a:r>
              <a:rPr lang="en-US" altLang="ko-KR" dirty="0"/>
              <a:t>/15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2017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F83F-81D8-4042-B1ED-AFFC3D49C953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487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1C24-CDE9-40CB-AA7E-06827C1C85AC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36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2"/>
          <p:cNvSpPr>
            <a:spLocks noGrp="1"/>
          </p:cNvSpPr>
          <p:nvPr>
            <p:ph type="pic" sz="quarter" idx="13"/>
          </p:nvPr>
        </p:nvSpPr>
        <p:spPr>
          <a:xfrm>
            <a:off x="1200448" y="0"/>
            <a:ext cx="6816080" cy="6858000"/>
          </a:xfrm>
          <a:prstGeom prst="chevron">
            <a:avLst/>
          </a:prstGeom>
          <a:noFill/>
        </p:spPr>
        <p:txBody>
          <a:bodyPr/>
          <a:lstStyle/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2024-04-15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90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1B28B-2797-4138-B09B-79A5F08C6DF2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5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6BD70-17D5-4BDC-ABD4-DC515E793B68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25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C60-9A4D-4A82-B3E5-1890798E4528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62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>
            <a:sp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05C9EA0-F3EB-4658-9D68-F7689CD4E560}"/>
              </a:ext>
            </a:extLst>
          </p:cNvPr>
          <p:cNvCxnSpPr/>
          <p:nvPr userDrawn="1"/>
        </p:nvCxnSpPr>
        <p:spPr>
          <a:xfrm>
            <a:off x="0" y="0"/>
            <a:ext cx="164131" cy="155416"/>
          </a:xfrm>
          <a:prstGeom prst="line">
            <a:avLst/>
          </a:prstGeom>
          <a:ln w="19050">
            <a:solidFill>
              <a:srgbClr val="182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546BD8FE-E512-426A-8BF2-98AE5B48A1CD}"/>
              </a:ext>
            </a:extLst>
          </p:cNvPr>
          <p:cNvSpPr/>
          <p:nvPr userDrawn="1"/>
        </p:nvSpPr>
        <p:spPr>
          <a:xfrm>
            <a:off x="182616" y="759237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2215094-C2E9-45D3-8D9C-46A2E1B27FC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6263" y="884432"/>
            <a:ext cx="11659915" cy="1641731"/>
          </a:xfrm>
        </p:spPr>
        <p:txBody>
          <a:bodyPr>
            <a:sp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§"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3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FEE53617-1A92-9B9E-236E-949B5B2566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10266034" y="155416"/>
            <a:ext cx="1780320" cy="46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4D796E-3847-50BF-54D6-ED8A205E911E}"/>
              </a:ext>
            </a:extLst>
          </p:cNvPr>
          <p:cNvSpPr txBox="1"/>
          <p:nvPr userDrawn="1"/>
        </p:nvSpPr>
        <p:spPr>
          <a:xfrm>
            <a:off x="8123833" y="239640"/>
            <a:ext cx="18408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JVET-AH0131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83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CDD3C-F3BD-436C-AF8A-B5986AB055C6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27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1DA2-3464-4BB8-88A7-9E35CECBDE3C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9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9AA42-A6FC-45C7-9502-EB578C80619D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B32A9-6C25-42F3-8DC8-46039D791D4A}" type="datetime1">
              <a:rPr lang="ko-KR" altLang="en-US" smtClean="0"/>
              <a:t>2024-04-15</a:t>
            </a:fld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D9FA9DA-2E4B-4D2F-9970-2DD2D9D0C698}"/>
              </a:ext>
            </a:extLst>
          </p:cNvPr>
          <p:cNvSpPr txBox="1">
            <a:spLocks/>
          </p:cNvSpPr>
          <p:nvPr userDrawn="1"/>
        </p:nvSpPr>
        <p:spPr>
          <a:xfrm>
            <a:off x="11313962" y="6484641"/>
            <a:ext cx="878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145EC69-459C-4E03-9C92-09D3804A6FF1}" type="slidenum">
              <a:rPr lang="ko-KR" altLang="en-US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/7</a:t>
            </a:r>
            <a:endParaRPr lang="en-US" altLang="ko-KR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9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dsjun@dauac.kr" TargetMode="External"/><Relationship Id="rId2" Type="http://schemas.openxmlformats.org/officeDocument/2006/relationships/hyperlink" Target="mailto:sjkim@donga.ac.kr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C15A1B2-5BE8-4B0A-BCCB-6299FA4D7E49}"/>
              </a:ext>
            </a:extLst>
          </p:cNvPr>
          <p:cNvSpPr/>
          <p:nvPr/>
        </p:nvSpPr>
        <p:spPr>
          <a:xfrm>
            <a:off x="831850" y="3672841"/>
            <a:ext cx="105283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71904E-413B-E6EB-11B6-0A94DBB24FA7}"/>
              </a:ext>
            </a:extLst>
          </p:cNvPr>
          <p:cNvSpPr txBox="1"/>
          <p:nvPr/>
        </p:nvSpPr>
        <p:spPr>
          <a:xfrm>
            <a:off x="4682088" y="2331479"/>
            <a:ext cx="28278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JVET-AH0131</a:t>
            </a:r>
            <a:endParaRPr lang="ko-KR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014B6-14A0-1A3C-5FB7-1DD277173877}"/>
              </a:ext>
            </a:extLst>
          </p:cNvPr>
          <p:cNvSpPr txBox="1"/>
          <p:nvPr/>
        </p:nvSpPr>
        <p:spPr>
          <a:xfrm>
            <a:off x="839763" y="2971382"/>
            <a:ext cx="105124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AhG12: Fix on BV Filtering for </a:t>
            </a:r>
            <a:r>
              <a:rPr lang="en-US" altLang="ko-KR" sz="3600" b="1" dirty="0" err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IntraTMP</a:t>
            </a:r>
            <a:r>
              <a:rPr lang="en-US" altLang="ko-KR" sz="36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Fusion</a:t>
            </a:r>
            <a:endParaRPr lang="ko-KR" altLang="en-US" sz="36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C56C6-B542-0554-4F29-A69A5F859CA9}"/>
              </a:ext>
            </a:extLst>
          </p:cNvPr>
          <p:cNvSpPr txBox="1"/>
          <p:nvPr/>
        </p:nvSpPr>
        <p:spPr>
          <a:xfrm>
            <a:off x="3404690" y="4882870"/>
            <a:ext cx="5382627" cy="4565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Seonjae Kim,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Jun (Dong-A University)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87CA20F-333E-3EAE-8FEC-B07C5EBFB7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5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01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Introduction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94" y="884432"/>
            <a:ext cx="12110613" cy="1944891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000" dirty="0" err="1">
                <a:latin typeface="+mj-lt"/>
              </a:rPr>
              <a:t>IntraTMP</a:t>
            </a:r>
            <a:r>
              <a:rPr lang="en-US" altLang="ko-KR" sz="2000" dirty="0">
                <a:latin typeface="+mj-lt"/>
              </a:rPr>
              <a:t> fusion was proposed in JVET-AD0086 and adopted on top of ECM-12.0</a:t>
            </a:r>
          </a:p>
          <a:p>
            <a:pPr marL="358775" lvl="1" indent="98425">
              <a:lnSpc>
                <a:spcPct val="120000"/>
              </a:lnSpc>
            </a:pPr>
            <a:r>
              <a:rPr lang="en-US" altLang="ko-KR" sz="1800" dirty="0" err="1">
                <a:latin typeface="+mj-lt"/>
              </a:rPr>
              <a:t>IntraTMP</a:t>
            </a:r>
            <a:r>
              <a:rPr lang="en-US" altLang="ko-KR" sz="1800" dirty="0">
                <a:latin typeface="+mj-lt"/>
              </a:rPr>
              <a:t> fusion makes 3 fusion sets and each set consists of multiple blocks indicated by the block vectors (BVs).</a:t>
            </a:r>
            <a:endParaRPr lang="en-US" altLang="ko-KR" sz="1800" strike="sngStrike" dirty="0">
              <a:latin typeface="+mj-lt"/>
            </a:endParaRPr>
          </a:p>
          <a:p>
            <a:pPr marL="358775" lvl="1" indent="98425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For each fusion set, the SAD-based thresholds are used to discriminate whether the blocks are combined or not. </a:t>
            </a:r>
            <a:endParaRPr lang="en-US" altLang="ko-KR" sz="1800" strike="sngStrike" dirty="0">
              <a:latin typeface="+mj-lt"/>
            </a:endParaRPr>
          </a:p>
          <a:p>
            <a:pPr marL="804863" lvl="2" indent="-266700">
              <a:lnSpc>
                <a:spcPct val="120000"/>
              </a:lnSpc>
            </a:pPr>
            <a:r>
              <a:rPr lang="en-US" altLang="ko-KR" sz="1400" dirty="0">
                <a:latin typeface="+mj-lt"/>
              </a:rPr>
              <a:t>Threshold</a:t>
            </a:r>
            <a:r>
              <a:rPr lang="en-US" altLang="ko-KR" sz="1400" baseline="-25000" dirty="0">
                <a:latin typeface="+mj-lt"/>
              </a:rPr>
              <a:t>set0</a:t>
            </a:r>
            <a:r>
              <a:rPr lang="en-US" altLang="ko-KR" sz="1400" dirty="0">
                <a:latin typeface="+mj-lt"/>
              </a:rPr>
              <a:t> = SAD</a:t>
            </a:r>
            <a:r>
              <a:rPr lang="en-US" altLang="ko-KR" sz="1400" baseline="-25000" dirty="0">
                <a:latin typeface="+mj-lt"/>
              </a:rPr>
              <a:t>BV0</a:t>
            </a:r>
            <a:r>
              <a:rPr lang="en-US" altLang="ko-KR" sz="1400" dirty="0">
                <a:latin typeface="+mj-lt"/>
              </a:rPr>
              <a:t> &lt;&lt; 1,  Threshold</a:t>
            </a:r>
            <a:r>
              <a:rPr lang="en-US" altLang="ko-KR" sz="1400" baseline="-25000" dirty="0">
                <a:latin typeface="+mj-lt"/>
              </a:rPr>
              <a:t>set1</a:t>
            </a:r>
            <a:r>
              <a:rPr lang="en-US" altLang="ko-KR" sz="1400" dirty="0">
                <a:latin typeface="+mj-lt"/>
              </a:rPr>
              <a:t> = SAD</a:t>
            </a:r>
            <a:r>
              <a:rPr lang="en-US" altLang="ko-KR" sz="1400" baseline="-25000" dirty="0">
                <a:latin typeface="+mj-lt"/>
              </a:rPr>
              <a:t>BV5</a:t>
            </a:r>
            <a:r>
              <a:rPr lang="en-US" altLang="ko-KR" sz="1400" dirty="0">
                <a:latin typeface="+mj-lt"/>
              </a:rPr>
              <a:t> * 1.2, Threshold</a:t>
            </a:r>
            <a:r>
              <a:rPr lang="en-US" altLang="ko-KR" sz="1400" baseline="-25000" dirty="0">
                <a:latin typeface="+mj-lt"/>
              </a:rPr>
              <a:t>set2</a:t>
            </a:r>
            <a:r>
              <a:rPr lang="en-US" altLang="ko-KR" sz="1400" dirty="0">
                <a:latin typeface="+mj-lt"/>
              </a:rPr>
              <a:t> = SAD</a:t>
            </a:r>
            <a:r>
              <a:rPr lang="en-US" altLang="ko-KR" sz="1400" baseline="-25000" dirty="0">
                <a:latin typeface="+mj-lt"/>
              </a:rPr>
              <a:t>BV10</a:t>
            </a:r>
            <a:r>
              <a:rPr lang="en-US" altLang="ko-KR" sz="1400" dirty="0">
                <a:latin typeface="+mj-lt"/>
              </a:rPr>
              <a:t> * 1.2</a:t>
            </a:r>
          </a:p>
          <a:p>
            <a:pPr marL="358775" lvl="1" indent="98425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To combine the optimal predicted block, multiple blocks are calculated using the SAD-based weighted sum or Weiner filter.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283533-1EB2-7BD2-DD23-62FB98C28799}"/>
              </a:ext>
            </a:extLst>
          </p:cNvPr>
          <p:cNvSpPr txBox="1"/>
          <p:nvPr/>
        </p:nvSpPr>
        <p:spPr>
          <a:xfrm>
            <a:off x="206264" y="3329342"/>
            <a:ext cx="109517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Example</a:t>
            </a:r>
            <a:endParaRPr lang="ko-KR" altLang="en-US" sz="20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36B94F7-303F-3AD1-0B8B-EF03A264E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232" y="2951431"/>
            <a:ext cx="9241536" cy="36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11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02</a:t>
            </a:r>
            <a:r>
              <a:rPr lang="en-US" altLang="ko-KR" sz="2800" b="1" dirty="0"/>
              <a:t> </a:t>
            </a:r>
            <a:r>
              <a:rPr lang="en-US" altLang="ko-KR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</a:rPr>
              <a:t>Problem Statements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936731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[SW bug] Both fusion set1 and set2 calculate </a:t>
            </a:r>
            <a:r>
              <a:rPr lang="en-US" altLang="ko-KR" dirty="0" err="1">
                <a:latin typeface="+mj-lt"/>
              </a:rPr>
              <a:t>fusionNum</a:t>
            </a:r>
            <a:r>
              <a:rPr lang="en-US" altLang="ko-KR" dirty="0">
                <a:latin typeface="+mj-lt"/>
              </a:rPr>
              <a:t> from set0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All fusion sets have the same </a:t>
            </a:r>
            <a:r>
              <a:rPr lang="en-US" altLang="ko-KR" sz="1800" dirty="0" err="1">
                <a:latin typeface="+mj-lt"/>
              </a:rPr>
              <a:t>fusionNum</a:t>
            </a:r>
            <a:r>
              <a:rPr lang="en-US" altLang="ko-KR" sz="1800" dirty="0">
                <a:latin typeface="+mj-lt"/>
              </a:rPr>
              <a:t>, which depends on the template costs of fusion set0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4CE5C6-C9E2-AA62-5E37-C76BF93F2F57}"/>
              </a:ext>
            </a:extLst>
          </p:cNvPr>
          <p:cNvSpPr txBox="1"/>
          <p:nvPr/>
        </p:nvSpPr>
        <p:spPr>
          <a:xfrm>
            <a:off x="206264" y="2230723"/>
            <a:ext cx="109517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sz="2000" dirty="0"/>
              <a:t>Example</a:t>
            </a:r>
            <a:endParaRPr lang="ko-KR" altLang="en-US" sz="2000" dirty="0"/>
          </a:p>
        </p:txBody>
      </p:sp>
      <p:pic>
        <p:nvPicPr>
          <p:cNvPr id="10" name="그림 9" descr="텍스트, 스크린샷, 폰트이(가) 표시된 사진&#10;&#10;자동 생성된 설명">
            <a:extLst>
              <a:ext uri="{FF2B5EF4-FFF2-40B4-BE49-F238E27FC236}">
                <a16:creationId xmlns:a16="http://schemas.microsoft.com/office/drawing/2014/main" id="{BE1998C3-58D3-4F43-C965-6E9DF5791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117" y="1894315"/>
            <a:ext cx="9351766" cy="485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2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03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49686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Fixes the BV filtering process of </a:t>
            </a:r>
            <a:r>
              <a:rPr lang="en-US" altLang="ko-KR" dirty="0" err="1">
                <a:latin typeface="+mj-lt"/>
              </a:rPr>
              <a:t>IntraTMP</a:t>
            </a:r>
            <a:r>
              <a:rPr lang="en-US" altLang="ko-KR" dirty="0">
                <a:latin typeface="+mj-lt"/>
              </a:rPr>
              <a:t> fusion with two SW modifications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E7DB0AF-4CA6-C8CC-BD7A-5C3E8958B798}"/>
              </a:ext>
            </a:extLst>
          </p:cNvPr>
          <p:cNvSpPr/>
          <p:nvPr/>
        </p:nvSpPr>
        <p:spPr>
          <a:xfrm>
            <a:off x="644666" y="1497063"/>
            <a:ext cx="10902668" cy="245929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endParaRPr lang="en-US" altLang="ko-KR" sz="14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altLang="ko-KR" sz="1400" b="0" dirty="0">
                <a:solidFill>
                  <a:schemeClr val="accent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idx0;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&lt; idx1;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++)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cu.tmpIdx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                          =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#if </a:t>
            </a:r>
            <a:r>
              <a:rPr lang="en-US" altLang="ko-KR" sz="1400" b="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400" b="0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400" b="1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% TMP_GROUP_IDX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#else</a:t>
            </a:r>
            <a:endParaRPr lang="en-US" altLang="ko-KR" sz="14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ptrTmpFusionInfo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tmpMaxNum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ko-KR" sz="1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#endif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</p:txBody>
      </p:sp>
      <p:sp>
        <p:nvSpPr>
          <p:cNvPr id="6" name="화살표: 위쪽 5">
            <a:extLst>
              <a:ext uri="{FF2B5EF4-FFF2-40B4-BE49-F238E27FC236}">
                <a16:creationId xmlns:a16="http://schemas.microsoft.com/office/drawing/2014/main" id="{2E797692-97BC-0E5E-6983-7545CDE3B3C5}"/>
              </a:ext>
            </a:extLst>
          </p:cNvPr>
          <p:cNvSpPr/>
          <p:nvPr/>
        </p:nvSpPr>
        <p:spPr>
          <a:xfrm>
            <a:off x="8038982" y="3099150"/>
            <a:ext cx="179400" cy="200620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accent1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2E70DFE8-5CB4-E631-0C37-01BBAC0DE1D7}"/>
              </a:ext>
            </a:extLst>
          </p:cNvPr>
          <p:cNvSpPr/>
          <p:nvPr/>
        </p:nvSpPr>
        <p:spPr>
          <a:xfrm>
            <a:off x="649913" y="2638990"/>
            <a:ext cx="10897420" cy="111294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507A0453-BC89-B7E1-CDCC-57EE68172A22}"/>
              </a:ext>
            </a:extLst>
          </p:cNvPr>
          <p:cNvSpPr/>
          <p:nvPr/>
        </p:nvSpPr>
        <p:spPr>
          <a:xfrm>
            <a:off x="6935056" y="2049440"/>
            <a:ext cx="4508784" cy="50516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400" b="0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TMP_GROUP_IDX indicates the max number of fusion sets.</a:t>
            </a:r>
          </a:p>
          <a:p>
            <a:r>
              <a:rPr lang="en-US" altLang="ko-KR" sz="14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(In the ECM-12.0, TMP_GROUP_IDX is set to 3)</a:t>
            </a:r>
            <a:endParaRPr lang="en-US" altLang="ko-KR" sz="14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855271DA-5480-C7B2-6B83-4DBE510230D2}"/>
              </a:ext>
            </a:extLst>
          </p:cNvPr>
          <p:cNvSpPr/>
          <p:nvPr/>
        </p:nvSpPr>
        <p:spPr>
          <a:xfrm>
            <a:off x="647290" y="1497060"/>
            <a:ext cx="10897420" cy="26125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>
                <a:solidFill>
                  <a:schemeClr val="tx1"/>
                </a:solidFill>
              </a:rPr>
              <a:t>IntraPrediction.cpp</a:t>
            </a:r>
            <a:r>
              <a:rPr lang="ko-KR" altLang="en-US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ko-KR" altLang="en-US" sz="16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US" altLang="ko-KR" sz="1600" dirty="0" err="1">
                <a:solidFill>
                  <a:schemeClr val="tx1"/>
                </a:solidFill>
                <a:sym typeface="Wingdings" panose="05000000000000000000" pitchFamily="2" charset="2"/>
              </a:rPr>
              <a:t>IntraPrediction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::</a:t>
            </a:r>
            <a:r>
              <a:rPr lang="en-US" altLang="ko-KR" sz="1600" dirty="0" err="1">
                <a:solidFill>
                  <a:schemeClr val="tx1"/>
                </a:solidFill>
                <a:sym typeface="Wingdings" panose="05000000000000000000" pitchFamily="2" charset="2"/>
              </a:rPr>
              <a:t>xTMPBuildFusionCandidate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()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3D32CBB3-42A4-EE67-AD84-3E16E25BEF5F}"/>
              </a:ext>
            </a:extLst>
          </p:cNvPr>
          <p:cNvSpPr/>
          <p:nvPr/>
        </p:nvSpPr>
        <p:spPr>
          <a:xfrm>
            <a:off x="644666" y="4069436"/>
            <a:ext cx="10902668" cy="253514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endParaRPr lang="en-US" altLang="ko-KR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accent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((tu.cu)-&gt;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tmpFusionFlag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…</a:t>
            </a:r>
            <a:endParaRPr lang="en-US" altLang="ko-KR" sz="14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#if </a:t>
            </a:r>
            <a:r>
              <a:rPr lang="en-US" altLang="ko-KR" sz="1400" b="0" dirty="0">
                <a:solidFill>
                  <a:srgbClr val="6600CC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FIX</a:t>
            </a: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infoIntermediate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[(tu.cu)-&gt;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tmpIdx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400" b="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m_pcIntraPred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400" dirty="0" err="1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(…, </a:t>
            </a:r>
            <a:r>
              <a:rPr lang="en-US" altLang="ko-KR" sz="1400" b="1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(tu.cu)-&gt;</a:t>
            </a:r>
            <a:r>
              <a:rPr lang="en-US" altLang="ko-KR" sz="1400" b="1" dirty="0" err="1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tmpIdx</a:t>
            </a:r>
            <a:r>
              <a:rPr lang="en-US" altLang="ko-KR" sz="1400" b="1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% TMP_GROUP_IDX</a:t>
            </a:r>
            <a:r>
              <a:rPr lang="en-US" altLang="ko-KR" sz="14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#else</a:t>
            </a:r>
            <a:endParaRPr lang="en-US" altLang="ko-KR" sz="1400" b="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</a:pP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  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infoIntermediate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[(tu.cu)-&gt;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tmpIdx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].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tmpFusionNumber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= 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m_pcIntraPred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-&gt;</a:t>
            </a:r>
            <a:r>
              <a:rPr lang="en-US" altLang="ko-KR" sz="1400" b="0" dirty="0" err="1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xCalTMPFusionNumber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(…,  </a:t>
            </a:r>
            <a:r>
              <a:rPr lang="en-US" altLang="ko-KR" sz="14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altLang="ko-KR" sz="1400" b="0" dirty="0">
                <a:solidFill>
                  <a:schemeClr val="bg1">
                    <a:lumMod val="6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…);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#endif</a:t>
            </a:r>
          </a:p>
          <a:p>
            <a:pPr>
              <a:lnSpc>
                <a:spcPct val="107000"/>
              </a:lnSpc>
            </a:pPr>
            <a:r>
              <a:rPr lang="en-US" altLang="ko-KR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</a:t>
            </a:r>
          </a:p>
        </p:txBody>
      </p:sp>
      <p:sp>
        <p:nvSpPr>
          <p:cNvPr id="10" name="화살표: 위쪽 9">
            <a:extLst>
              <a:ext uri="{FF2B5EF4-FFF2-40B4-BE49-F238E27FC236}">
                <a16:creationId xmlns:a16="http://schemas.microsoft.com/office/drawing/2014/main" id="{2F749172-FFC0-B00B-3563-AC654BED6788}"/>
              </a:ext>
            </a:extLst>
          </p:cNvPr>
          <p:cNvSpPr/>
          <p:nvPr/>
        </p:nvSpPr>
        <p:spPr>
          <a:xfrm>
            <a:off x="8065169" y="5715473"/>
            <a:ext cx="179400" cy="200620"/>
          </a:xfrm>
          <a:prstGeom prst="up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accent1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96ADE77-7AD7-CDB4-E086-137B1AAE1BAE}"/>
              </a:ext>
            </a:extLst>
          </p:cNvPr>
          <p:cNvSpPr/>
          <p:nvPr/>
        </p:nvSpPr>
        <p:spPr>
          <a:xfrm>
            <a:off x="649913" y="5245959"/>
            <a:ext cx="10897420" cy="112348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26FEFE7-00C5-0899-E22B-FDE5346E650D}"/>
              </a:ext>
            </a:extLst>
          </p:cNvPr>
          <p:cNvSpPr/>
          <p:nvPr/>
        </p:nvSpPr>
        <p:spPr>
          <a:xfrm>
            <a:off x="647290" y="4069435"/>
            <a:ext cx="10897420" cy="261257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1600" dirty="0">
                <a:solidFill>
                  <a:schemeClr val="tx1"/>
                </a:solidFill>
              </a:rPr>
              <a:t>DecCu.cpp</a:t>
            </a:r>
            <a:r>
              <a:rPr lang="ko-KR" altLang="en-US" sz="1600" dirty="0">
                <a:solidFill>
                  <a:schemeClr val="tx1"/>
                </a:solidFill>
              </a:rPr>
              <a:t> 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</a:t>
            </a:r>
            <a:r>
              <a:rPr lang="ko-KR" altLang="en-US" sz="1600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en-US" altLang="ko-KR" sz="1600" dirty="0" err="1">
                <a:solidFill>
                  <a:schemeClr val="tx1"/>
                </a:solidFill>
                <a:sym typeface="Wingdings" panose="05000000000000000000" pitchFamily="2" charset="2"/>
              </a:rPr>
              <a:t>DecCu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::</a:t>
            </a:r>
            <a:r>
              <a:rPr lang="en-US" altLang="ko-KR" sz="1600" dirty="0" err="1">
                <a:solidFill>
                  <a:schemeClr val="tx1"/>
                </a:solidFill>
                <a:sym typeface="Wingdings" panose="05000000000000000000" pitchFamily="2" charset="2"/>
              </a:rPr>
              <a:t>xIntraRecBlk</a:t>
            </a:r>
            <a:r>
              <a:rPr lang="en-US" altLang="ko-KR" sz="1600" dirty="0">
                <a:solidFill>
                  <a:schemeClr val="tx1"/>
                </a:solidFill>
                <a:sym typeface="Wingdings" panose="05000000000000000000" pitchFamily="2" charset="2"/>
              </a:rPr>
              <a:t>()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92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표 7">
            <a:extLst>
              <a:ext uri="{FF2B5EF4-FFF2-40B4-BE49-F238E27FC236}">
                <a16:creationId xmlns:a16="http://schemas.microsoft.com/office/drawing/2014/main" id="{C9CF4568-1715-F696-2C21-0844CE00C3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099400"/>
              </p:ext>
            </p:extLst>
          </p:nvPr>
        </p:nvGraphicFramePr>
        <p:xfrm>
          <a:off x="2549704" y="2635322"/>
          <a:ext cx="7092596" cy="3411948"/>
        </p:xfrm>
        <a:graphic>
          <a:graphicData uri="http://schemas.openxmlformats.org/drawingml/2006/table">
            <a:tbl>
              <a:tblPr/>
              <a:tblGrid>
                <a:gridCol w="1261398">
                  <a:extLst>
                    <a:ext uri="{9D8B030D-6E8A-4147-A177-3AD203B41FA5}">
                      <a16:colId xmlns:a16="http://schemas.microsoft.com/office/drawing/2014/main" val="2329335456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1135549894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3186212292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992854486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3880625426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2595801418"/>
                    </a:ext>
                  </a:extLst>
                </a:gridCol>
                <a:gridCol w="829867">
                  <a:extLst>
                    <a:ext uri="{9D8B030D-6E8A-4147-A177-3AD203B41FA5}">
                      <a16:colId xmlns:a16="http://schemas.microsoft.com/office/drawing/2014/main" val="4063885204"/>
                    </a:ext>
                  </a:extLst>
                </a:gridCol>
                <a:gridCol w="851996">
                  <a:extLst>
                    <a:ext uri="{9D8B030D-6E8A-4147-A177-3AD203B41FA5}">
                      <a16:colId xmlns:a16="http://schemas.microsoft.com/office/drawing/2014/main" val="4036838014"/>
                    </a:ext>
                  </a:extLst>
                </a:gridCol>
              </a:tblGrid>
              <a:tr h="284329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4694587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0956779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3763266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7898938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8716784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6274684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1487318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4573057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6887725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1367322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2276577"/>
                  </a:ext>
                </a:extLst>
              </a:tr>
              <a:tr h="28432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988542"/>
                  </a:ext>
                </a:extLst>
              </a:tr>
            </a:tbl>
          </a:graphicData>
        </a:graphic>
      </p:graphicFrame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936731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Performances on top of ECM-12.0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AI: {0.00%, -0.01%, -0.02%, 100.2% </a:t>
            </a:r>
            <a:r>
              <a:rPr lang="en-US" altLang="ko-KR" dirty="0" err="1">
                <a:latin typeface="+mj-lt"/>
              </a:rPr>
              <a:t>EncT</a:t>
            </a:r>
            <a:r>
              <a:rPr lang="en-US" altLang="ko-KR" dirty="0">
                <a:latin typeface="+mj-lt"/>
              </a:rPr>
              <a:t>, 100.3% </a:t>
            </a:r>
            <a:r>
              <a:rPr lang="en-US" altLang="ko-KR" dirty="0" err="1">
                <a:latin typeface="+mj-lt"/>
              </a:rPr>
              <a:t>DecT</a:t>
            </a:r>
            <a:r>
              <a:rPr lang="en-US" altLang="ko-KR" dirty="0">
                <a:latin typeface="+mj-lt"/>
              </a:rPr>
              <a:t>} for Overall</a:t>
            </a:r>
          </a:p>
        </p:txBody>
      </p:sp>
    </p:spTree>
    <p:extLst>
      <p:ext uri="{BB962C8B-B14F-4D97-AF65-F5344CB8AC3E}">
        <p14:creationId xmlns:p14="http://schemas.microsoft.com/office/powerpoint/2010/main" val="2854983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Conclusion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4046044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Summary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Bug-fix of the </a:t>
            </a:r>
            <a:r>
              <a:rPr lang="en-US" altLang="ko-KR" dirty="0" err="1">
                <a:latin typeface="+mj-lt"/>
              </a:rPr>
              <a:t>IntraTMP</a:t>
            </a:r>
            <a:r>
              <a:rPr lang="en-US" altLang="ko-KR" dirty="0">
                <a:latin typeface="+mj-lt"/>
              </a:rPr>
              <a:t> fusion was presented in this contribution.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Overall performances on ECM-12.0 are reported as below: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AI: {0.00%, -0.01%, -0.02%, 100.2% </a:t>
            </a:r>
            <a:r>
              <a:rPr lang="en-US" altLang="ko-KR" sz="1800" dirty="0" err="1">
                <a:latin typeface="+mj-lt"/>
              </a:rPr>
              <a:t>EncT</a:t>
            </a:r>
            <a:r>
              <a:rPr lang="en-US" altLang="ko-KR" sz="1800" dirty="0">
                <a:latin typeface="+mj-lt"/>
              </a:rPr>
              <a:t>, 100.3% </a:t>
            </a:r>
            <a:r>
              <a:rPr lang="en-US" altLang="ko-KR" sz="1800" dirty="0" err="1">
                <a:latin typeface="+mj-lt"/>
              </a:rPr>
              <a:t>DecT</a:t>
            </a:r>
            <a:r>
              <a:rPr lang="en-US" altLang="ko-KR" sz="1800" dirty="0">
                <a:latin typeface="+mj-lt"/>
              </a:rPr>
              <a:t>}</a:t>
            </a: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It is recommended to incorporate the proposed fix</a:t>
            </a:r>
            <a:r>
              <a:rPr lang="en-US" altLang="ko-KR" dirty="0">
                <a:latin typeface="+mj-lt"/>
              </a:rPr>
              <a:t> in the next ECM</a:t>
            </a:r>
          </a:p>
          <a:p>
            <a:pPr marL="285750" indent="-285750">
              <a:lnSpc>
                <a:spcPct val="120000"/>
              </a:lnSpc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sz="2400" dirty="0">
                <a:latin typeface="+mj-lt"/>
              </a:rPr>
              <a:t>Th</a:t>
            </a:r>
            <a:r>
              <a:rPr lang="en-US" altLang="ko-KR" dirty="0">
                <a:latin typeface="+mj-lt"/>
              </a:rPr>
              <a:t>anks to OPPO for check-checking</a:t>
            </a:r>
            <a:endParaRPr lang="en-US" altLang="ko-K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7650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2A9DF-15AF-46FE-BE3B-05C0A9BB9AC4}"/>
              </a:ext>
            </a:extLst>
          </p:cNvPr>
          <p:cNvSpPr txBox="1"/>
          <p:nvPr/>
        </p:nvSpPr>
        <p:spPr>
          <a:xfrm>
            <a:off x="1900032" y="4213570"/>
            <a:ext cx="8391937" cy="170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Seonjae Kim (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sjkim@donga.ac.kr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 Jun (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dsjun@dau.ac.kr</a:t>
            </a: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50000"/>
              </a:lnSpc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Dept. of Computer Engineering, Dong-A University,</a:t>
            </a:r>
          </a:p>
          <a:p>
            <a:pPr algn="ctr">
              <a:lnSpc>
                <a:spcPct val="150000"/>
              </a:lnSpc>
            </a:pPr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Busan, Republic of Korea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5F2631-9C0D-409F-ADEF-65CA794BDB6D}"/>
              </a:ext>
            </a:extLst>
          </p:cNvPr>
          <p:cNvSpPr txBox="1"/>
          <p:nvPr/>
        </p:nvSpPr>
        <p:spPr>
          <a:xfrm>
            <a:off x="2438620" y="2414093"/>
            <a:ext cx="73147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i="1" cap="small" dirty="0">
                <a:latin typeface="Arial" panose="020B0604020202020204" pitchFamily="34" charset="0"/>
                <a:cs typeface="Arial" panose="020B0604020202020204" pitchFamily="34" charset="0"/>
              </a:rPr>
              <a:t>Questions &amp; Answers</a:t>
            </a:r>
            <a:endParaRPr lang="ko-KR" altLang="en-US" sz="5400" b="1" i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AA1AC-E05D-4B34-9728-AD0DB82D104D}"/>
              </a:ext>
            </a:extLst>
          </p:cNvPr>
          <p:cNvSpPr/>
          <p:nvPr/>
        </p:nvSpPr>
        <p:spPr>
          <a:xfrm>
            <a:off x="182616" y="3609762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CE1B0E6-6E59-5306-6A54-89E182AA9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158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tributions">
      <a:majorFont>
        <a:latin typeface="Times New Roman"/>
        <a:ea typeface="맑은 고딕"/>
        <a:cs typeface=""/>
      </a:majorFont>
      <a:minorFont>
        <a:latin typeface="Times New Roman"/>
        <a:ea typeface="맑은 고딕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44122</TotalTime>
  <Words>645</Words>
  <Application>Microsoft Office PowerPoint</Application>
  <PresentationFormat>와이드스크린</PresentationFormat>
  <Paragraphs>140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Arial</vt:lpstr>
      <vt:lpstr>Calibri</vt:lpstr>
      <vt:lpstr>Times New Roman</vt:lpstr>
      <vt:lpstr>Wingdings</vt:lpstr>
      <vt:lpstr>Office 테마</vt:lpstr>
      <vt:lpstr>PowerPoint 프레젠테이션</vt:lpstr>
      <vt:lpstr>01 Introduction</vt:lpstr>
      <vt:lpstr>02 Problem Statements</vt:lpstr>
      <vt:lpstr>03 Proposal</vt:lpstr>
      <vt:lpstr>04 Experimental Results</vt:lpstr>
      <vt:lpstr>04 Conclusion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knuser</dc:creator>
  <cp:lastModifiedBy>KimSeonjae</cp:lastModifiedBy>
  <cp:revision>1565</cp:revision>
  <cp:lastPrinted>2023-08-14T19:01:46Z</cp:lastPrinted>
  <dcterms:modified xsi:type="dcterms:W3CDTF">2024-04-15T04:12:25Z</dcterms:modified>
</cp:coreProperties>
</file>