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1430" r:id="rId2"/>
    <p:sldId id="1784" r:id="rId3"/>
    <p:sldId id="1798" r:id="rId4"/>
    <p:sldId id="1788" r:id="rId5"/>
    <p:sldId id="1799" r:id="rId6"/>
    <p:sldId id="1790" r:id="rId7"/>
    <p:sldId id="1794" r:id="rId8"/>
    <p:sldId id="1796" r:id="rId9"/>
    <p:sldId id="1800" r:id="rId10"/>
    <p:sldId id="1480" r:id="rId11"/>
  </p:sldIdLst>
  <p:sldSz cx="12192000" cy="6858000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0C67E9-2891-FC07-DE69-E914B1F93FE1}" name="태식 이" initials="태이" userId="489a8a06052d64f2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승원 정" initials="승정" lastIdx="2" clrIdx="0">
    <p:extLst>
      <p:ext uri="{19B8F6BF-5375-455C-9EA6-DF929625EA0E}">
        <p15:presenceInfo xmlns:p15="http://schemas.microsoft.com/office/powerpoint/2012/main" userId="e548da2964146125" providerId="Windows Live"/>
      </p:ext>
    </p:extLst>
  </p:cmAuthor>
  <p:cmAuthor id="2" name="Seonjae Kim" initials="SK" lastIdx="1" clrIdx="1">
    <p:extLst>
      <p:ext uri="{19B8F6BF-5375-455C-9EA6-DF929625EA0E}">
        <p15:presenceInfo xmlns:p15="http://schemas.microsoft.com/office/powerpoint/2012/main" userId="0803cd45d2e987ae" providerId="Windows Live"/>
      </p:ext>
    </p:extLst>
  </p:cmAuthor>
  <p:cmAuthor id="3" name="KimSeonjae" initials="K" lastIdx="2" clrIdx="2">
    <p:extLst>
      <p:ext uri="{19B8F6BF-5375-455C-9EA6-DF929625EA0E}">
        <p15:presenceInfo xmlns:p15="http://schemas.microsoft.com/office/powerpoint/2012/main" userId="KimSeonja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FFFFFF"/>
    <a:srgbClr val="D6DCE5"/>
    <a:srgbClr val="ED7D31"/>
    <a:srgbClr val="B8E986"/>
    <a:srgbClr val="7F7F7F"/>
    <a:srgbClr val="92D050"/>
    <a:srgbClr val="F2942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5" autoAdjust="0"/>
    <p:restoredTop sz="94744" autoAdjust="0"/>
  </p:normalViewPr>
  <p:slideViewPr>
    <p:cSldViewPr snapToGrid="0">
      <p:cViewPr varScale="1">
        <p:scale>
          <a:sx n="124" d="100"/>
          <a:sy n="124" d="100"/>
        </p:scale>
        <p:origin x="84" y="22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36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F0870E55-5661-41C3-A594-0AFFC432EC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EF798CD-A01B-4AE6-BCEB-8381FE7A77C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C7E11-66C6-4707-AB37-F820B13AC0C1}" type="datetimeFigureOut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DB49F57-4574-4948-8F54-C0F1AC33E3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339637A-33F3-4FDA-BB2D-BC509DBF1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7033E-CB25-46AC-A218-7CA3D7979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24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2FAA0-1E8F-4417-859D-8B47F8C297E3}" type="datetimeFigureOut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5103D-9746-47AD-9526-29F74208C727}" type="slidenum">
              <a:rPr lang="ko-KR" altLang="en-US" smtClean="0"/>
              <a:pPr/>
              <a:t>‹#›</a:t>
            </a:fld>
            <a:r>
              <a:rPr lang="en-US" altLang="ko-KR" dirty="0"/>
              <a:t>/15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2017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F83F-81D8-4042-B1ED-AFFC3D49C953}" type="datetime1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487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41C24-CDE9-40CB-AA7E-06827C1C85AC}" type="datetime1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363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2"/>
          <p:cNvSpPr>
            <a:spLocks noGrp="1"/>
          </p:cNvSpPr>
          <p:nvPr>
            <p:ph type="pic" sz="quarter" idx="13"/>
          </p:nvPr>
        </p:nvSpPr>
        <p:spPr>
          <a:xfrm>
            <a:off x="1200448" y="0"/>
            <a:ext cx="6816080" cy="6858000"/>
          </a:xfrm>
          <a:prstGeom prst="chevron">
            <a:avLst/>
          </a:prstGeom>
          <a:noFill/>
        </p:spPr>
        <p:txBody>
          <a:bodyPr/>
          <a:lstStyle/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2024-04-10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902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1B28B-2797-4138-B09B-79A5F08C6DF2}" type="datetime1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355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6BD70-17D5-4BDC-ABD4-DC515E793B68}" type="datetime1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7259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C60-9A4D-4A82-B3E5-1890798E4528}" type="datetime1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62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>
            <a:spAutoFit/>
          </a:bodyPr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805C9EA0-F3EB-4658-9D68-F7689CD4E560}"/>
              </a:ext>
            </a:extLst>
          </p:cNvPr>
          <p:cNvCxnSpPr/>
          <p:nvPr userDrawn="1"/>
        </p:nvCxnSpPr>
        <p:spPr>
          <a:xfrm>
            <a:off x="0" y="0"/>
            <a:ext cx="164131" cy="155416"/>
          </a:xfrm>
          <a:prstGeom prst="line">
            <a:avLst/>
          </a:prstGeom>
          <a:ln w="19050">
            <a:solidFill>
              <a:srgbClr val="182B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546BD8FE-E512-426A-8BF2-98AE5B48A1CD}"/>
              </a:ext>
            </a:extLst>
          </p:cNvPr>
          <p:cNvSpPr/>
          <p:nvPr userDrawn="1"/>
        </p:nvSpPr>
        <p:spPr>
          <a:xfrm>
            <a:off x="182616" y="759237"/>
            <a:ext cx="1186373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42215094-C2E9-45D3-8D9C-46A2E1B27FC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06263" y="884432"/>
            <a:ext cx="11659915" cy="1641731"/>
          </a:xfrm>
        </p:spPr>
        <p:txBody>
          <a:bodyPr>
            <a:spAutoFit/>
          </a:bodyPr>
          <a:lstStyle>
            <a:lvl1pPr marL="228600" indent="-228600">
              <a:lnSpc>
                <a:spcPct val="150000"/>
              </a:lnSpc>
              <a:buFont typeface="Wingdings" panose="05000000000000000000" pitchFamily="2" charset="2"/>
              <a:buChar char="§"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3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FEE53617-1A92-9B9E-236E-949B5B2566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10266034" y="155416"/>
            <a:ext cx="1780320" cy="46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4D796E-3847-50BF-54D6-ED8A205E911E}"/>
              </a:ext>
            </a:extLst>
          </p:cNvPr>
          <p:cNvSpPr txBox="1"/>
          <p:nvPr userDrawn="1"/>
        </p:nvSpPr>
        <p:spPr>
          <a:xfrm>
            <a:off x="10312535" y="6509059"/>
            <a:ext cx="1173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JVET-AH0131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283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6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CDD3C-F3BD-436C-AF8A-B5986AB055C6}" type="datetime1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7279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1DA2-3464-4BB8-88A7-9E35CECBDE3C}" type="datetime1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94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9AA42-A6FC-45C7-9502-EB578C80619D}" type="datetime1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877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B32A9-6C25-42F3-8DC8-46039D791D4A}" type="datetime1">
              <a:rPr lang="ko-KR" altLang="en-US" smtClean="0"/>
              <a:t>2024-04-10</a:t>
            </a:fld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6D9FA9DA-2E4B-4D2F-9970-2DD2D9D0C698}"/>
              </a:ext>
            </a:extLst>
          </p:cNvPr>
          <p:cNvSpPr txBox="1">
            <a:spLocks/>
          </p:cNvSpPr>
          <p:nvPr userDrawn="1"/>
        </p:nvSpPr>
        <p:spPr>
          <a:xfrm>
            <a:off x="11313962" y="6484641"/>
            <a:ext cx="878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145EC69-459C-4E03-9C92-09D3804A6FF1}" type="slidenum">
              <a:rPr lang="ko-KR" altLang="en-US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r>
              <a:rPr lang="en-US" altLang="ko-K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/10</a:t>
            </a:r>
            <a:endParaRPr lang="en-US" altLang="ko-KR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9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4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dsjun@dauac.kr" TargetMode="External"/><Relationship Id="rId2" Type="http://schemas.openxmlformats.org/officeDocument/2006/relationships/hyperlink" Target="mailto:sjkim@donga.ac.kr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5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2C15A1B2-5BE8-4B0A-BCCB-6299FA4D7E49}"/>
              </a:ext>
            </a:extLst>
          </p:cNvPr>
          <p:cNvSpPr/>
          <p:nvPr/>
        </p:nvSpPr>
        <p:spPr>
          <a:xfrm>
            <a:off x="831850" y="3672841"/>
            <a:ext cx="105283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71904E-413B-E6EB-11B6-0A94DBB24FA7}"/>
              </a:ext>
            </a:extLst>
          </p:cNvPr>
          <p:cNvSpPr txBox="1"/>
          <p:nvPr/>
        </p:nvSpPr>
        <p:spPr>
          <a:xfrm>
            <a:off x="4682088" y="2331479"/>
            <a:ext cx="2827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JVET-AH0131</a:t>
            </a:r>
            <a:endParaRPr lang="ko-KR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5014B6-14A0-1A3C-5FB7-1DD277173877}"/>
              </a:ext>
            </a:extLst>
          </p:cNvPr>
          <p:cNvSpPr txBox="1"/>
          <p:nvPr/>
        </p:nvSpPr>
        <p:spPr>
          <a:xfrm>
            <a:off x="839763" y="2971382"/>
            <a:ext cx="10512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AhG12: Fix on BV Filtering for </a:t>
            </a:r>
            <a:r>
              <a:rPr lang="en-US" altLang="ko-KR" sz="3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IntraTMP</a:t>
            </a:r>
            <a:r>
              <a:rPr lang="en-US" altLang="ko-KR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Fusion</a:t>
            </a:r>
            <a:endParaRPr lang="ko-KR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C56C6-B542-0554-4F29-A69A5F859CA9}"/>
              </a:ext>
            </a:extLst>
          </p:cNvPr>
          <p:cNvSpPr txBox="1"/>
          <p:nvPr/>
        </p:nvSpPr>
        <p:spPr>
          <a:xfrm>
            <a:off x="3404690" y="4882870"/>
            <a:ext cx="5382627" cy="456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Seonjae Kim, </a:t>
            </a: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Dongsan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Jun (Dong-A University)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287CA20F-333E-3EAE-8FEC-B07C5EBFB7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9810749" y="142086"/>
            <a:ext cx="2130015" cy="5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557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E2A9DF-15AF-46FE-BE3B-05C0A9BB9AC4}"/>
              </a:ext>
            </a:extLst>
          </p:cNvPr>
          <p:cNvSpPr txBox="1"/>
          <p:nvPr/>
        </p:nvSpPr>
        <p:spPr>
          <a:xfrm>
            <a:off x="1900032" y="4213570"/>
            <a:ext cx="8391937" cy="1287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Seonjae Kim (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sjkim@donga.ac.kr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dirty="0" err="1">
                <a:latin typeface="Arial" panose="020B0604020202020204" pitchFamily="34" charset="0"/>
                <a:cs typeface="Arial" panose="020B0604020202020204" pitchFamily="34" charset="0"/>
              </a:rPr>
              <a:t>Dongsan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 Jun (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dsjun@dau.ac.kr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Dept. of Computer Engineering, Dong-A University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5F2631-9C0D-409F-ADEF-65CA794BDB6D}"/>
              </a:ext>
            </a:extLst>
          </p:cNvPr>
          <p:cNvSpPr txBox="1"/>
          <p:nvPr/>
        </p:nvSpPr>
        <p:spPr>
          <a:xfrm>
            <a:off x="2438620" y="2414093"/>
            <a:ext cx="73147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b="1" i="1" cap="small" dirty="0">
                <a:latin typeface="Arial" panose="020B0604020202020204" pitchFamily="34" charset="0"/>
                <a:cs typeface="Arial" panose="020B0604020202020204" pitchFamily="34" charset="0"/>
              </a:rPr>
              <a:t>Questions &amp; Answers</a:t>
            </a:r>
            <a:endParaRPr lang="ko-KR" altLang="en-US" sz="5400" b="1" i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FAA1AC-E05D-4B34-9728-AD0DB82D104D}"/>
              </a:ext>
            </a:extLst>
          </p:cNvPr>
          <p:cNvSpPr/>
          <p:nvPr/>
        </p:nvSpPr>
        <p:spPr>
          <a:xfrm>
            <a:off x="182616" y="3609762"/>
            <a:ext cx="1186373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2CE1B0E6-6E59-5306-6A54-89E182AA95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9810749" y="142086"/>
            <a:ext cx="2130015" cy="5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158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01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Introduction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2882392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400" dirty="0" err="1">
                <a:latin typeface="+mj-lt"/>
              </a:rPr>
              <a:t>IntraTMP</a:t>
            </a:r>
            <a:r>
              <a:rPr lang="en-US" altLang="ko-KR" sz="2400" dirty="0">
                <a:latin typeface="+mj-lt"/>
              </a:rPr>
              <a:t> fusion was proposed in JVET-AD0086 and adopted in ECM-12.0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 err="1">
                <a:latin typeface="+mj-lt"/>
              </a:rPr>
              <a:t>IntraTMP</a:t>
            </a:r>
            <a:r>
              <a:rPr lang="en-US" altLang="ko-KR" dirty="0">
                <a:latin typeface="+mj-lt"/>
              </a:rPr>
              <a:t> fusion combines multiple matched blocks derived from the intra template matching process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The SAD-based threshold is used to determine the number of fusion predictors (</a:t>
            </a:r>
            <a:r>
              <a:rPr lang="en-US" altLang="ko-KR" dirty="0" err="1">
                <a:latin typeface="+mj-lt"/>
              </a:rPr>
              <a:t>fusionNum</a:t>
            </a:r>
            <a:r>
              <a:rPr lang="en-US" altLang="ko-KR" dirty="0">
                <a:latin typeface="+mj-lt"/>
              </a:rPr>
              <a:t>)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600" dirty="0">
                <a:latin typeface="+mj-lt"/>
              </a:rPr>
              <a:t>Threshold</a:t>
            </a:r>
            <a:r>
              <a:rPr lang="en-US" altLang="ko-KR" sz="1600" baseline="-25000" dirty="0">
                <a:latin typeface="+mj-lt"/>
              </a:rPr>
              <a:t>set0</a:t>
            </a:r>
            <a:r>
              <a:rPr lang="en-US" altLang="ko-KR" sz="1600" dirty="0">
                <a:latin typeface="+mj-lt"/>
              </a:rPr>
              <a:t> = SAD</a:t>
            </a:r>
            <a:r>
              <a:rPr lang="en-US" altLang="ko-KR" sz="1600" baseline="-25000" dirty="0">
                <a:latin typeface="+mj-lt"/>
              </a:rPr>
              <a:t>BV0</a:t>
            </a:r>
            <a:r>
              <a:rPr lang="en-US" altLang="ko-KR" sz="1600" dirty="0">
                <a:latin typeface="+mj-lt"/>
              </a:rPr>
              <a:t> &lt;&lt; 1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600" dirty="0">
                <a:latin typeface="+mj-lt"/>
              </a:rPr>
              <a:t>Threshold</a:t>
            </a:r>
            <a:r>
              <a:rPr lang="en-US" altLang="ko-KR" sz="1600" baseline="-25000" dirty="0">
                <a:latin typeface="+mj-lt"/>
              </a:rPr>
              <a:t>set1</a:t>
            </a:r>
            <a:r>
              <a:rPr lang="en-US" altLang="ko-KR" sz="1600" dirty="0">
                <a:latin typeface="+mj-lt"/>
              </a:rPr>
              <a:t> = SAD</a:t>
            </a:r>
            <a:r>
              <a:rPr lang="en-US" altLang="ko-KR" sz="1600" baseline="-25000" dirty="0">
                <a:latin typeface="+mj-lt"/>
              </a:rPr>
              <a:t>BV5</a:t>
            </a:r>
            <a:r>
              <a:rPr lang="en-US" altLang="ko-KR" sz="1600" dirty="0">
                <a:latin typeface="+mj-lt"/>
              </a:rPr>
              <a:t> * 1.2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600" dirty="0">
                <a:latin typeface="+mj-lt"/>
              </a:rPr>
              <a:t>Threshold</a:t>
            </a:r>
            <a:r>
              <a:rPr lang="en-US" altLang="ko-KR" sz="1600" baseline="-25000" dirty="0">
                <a:latin typeface="+mj-lt"/>
              </a:rPr>
              <a:t>set2</a:t>
            </a:r>
            <a:r>
              <a:rPr lang="en-US" altLang="ko-KR" sz="1600" dirty="0">
                <a:latin typeface="+mj-lt"/>
              </a:rPr>
              <a:t> = SAD</a:t>
            </a:r>
            <a:r>
              <a:rPr lang="en-US" altLang="ko-KR" sz="1600" baseline="-25000" dirty="0">
                <a:latin typeface="+mj-lt"/>
              </a:rPr>
              <a:t>BV10</a:t>
            </a:r>
            <a:r>
              <a:rPr lang="en-US" altLang="ko-KR" sz="1600" dirty="0">
                <a:latin typeface="+mj-lt"/>
              </a:rPr>
              <a:t> * 1.2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To generate the final prediction block, multiple blocks are combined using weight sum or Weiner filter</a:t>
            </a:r>
          </a:p>
        </p:txBody>
      </p:sp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85935BEF-7A5F-6C34-817B-3143733AD4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081697"/>
              </p:ext>
            </p:extLst>
          </p:nvPr>
        </p:nvGraphicFramePr>
        <p:xfrm>
          <a:off x="2584031" y="4791540"/>
          <a:ext cx="1639798" cy="74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31640" progId="Equation.DSMT4">
                  <p:embed/>
                </p:oleObj>
              </mc:Choice>
              <mc:Fallback>
                <p:oleObj name="Equation" r:id="rId2" imgW="9522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84031" y="4791540"/>
                        <a:ext cx="1639798" cy="74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>
            <a:extLst>
              <a:ext uri="{FF2B5EF4-FFF2-40B4-BE49-F238E27FC236}">
                <a16:creationId xmlns:a16="http://schemas.microsoft.com/office/drawing/2014/main" id="{4B6C9ABB-640A-A121-CE6C-804136EC6A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381393"/>
              </p:ext>
            </p:extLst>
          </p:nvPr>
        </p:nvGraphicFramePr>
        <p:xfrm>
          <a:off x="5045825" y="4802865"/>
          <a:ext cx="1881187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880" imgH="419040" progId="Equation.DSMT4">
                  <p:embed/>
                </p:oleObj>
              </mc:Choice>
              <mc:Fallback>
                <p:oleObj name="Equation" r:id="rId4" imgW="1091880" imgH="419040" progId="Equation.DSMT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85935BEF-7A5F-6C34-817B-3143733AD4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5825" y="4802865"/>
                        <a:ext cx="1881187" cy="720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개체 7">
            <a:extLst>
              <a:ext uri="{FF2B5EF4-FFF2-40B4-BE49-F238E27FC236}">
                <a16:creationId xmlns:a16="http://schemas.microsoft.com/office/drawing/2014/main" id="{9E9DF1E6-4D46-9C16-7DFB-D067842540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619652"/>
              </p:ext>
            </p:extLst>
          </p:nvPr>
        </p:nvGraphicFramePr>
        <p:xfrm>
          <a:off x="7749007" y="4791752"/>
          <a:ext cx="1858963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79280" imgH="431640" progId="Equation.DSMT4">
                  <p:embed/>
                </p:oleObj>
              </mc:Choice>
              <mc:Fallback>
                <p:oleObj name="Equation" r:id="rId6" imgW="1079280" imgH="431640" progId="Equation.DSMT4">
                  <p:embed/>
                  <p:pic>
                    <p:nvPicPr>
                      <p:cNvPr id="7" name="개체 6">
                        <a:extLst>
                          <a:ext uri="{FF2B5EF4-FFF2-40B4-BE49-F238E27FC236}">
                            <a16:creationId xmlns:a16="http://schemas.microsoft.com/office/drawing/2014/main" id="{4B6C9ABB-640A-A121-CE6C-804136EC6A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49007" y="4791752"/>
                        <a:ext cx="1858963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C59D173-5004-5E97-AF32-843DA0D64516}"/>
              </a:ext>
            </a:extLst>
          </p:cNvPr>
          <p:cNvSpPr txBox="1"/>
          <p:nvPr/>
        </p:nvSpPr>
        <p:spPr>
          <a:xfrm>
            <a:off x="3843919" y="5932739"/>
            <a:ext cx="4504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/>
              <a:t>SAD-based weighted sum for </a:t>
            </a:r>
            <a:r>
              <a:rPr lang="en-US" altLang="ko-KR" dirty="0" err="1"/>
              <a:t>IntraTMP</a:t>
            </a:r>
            <a:r>
              <a:rPr lang="en-US" altLang="ko-KR" dirty="0"/>
              <a:t> fusion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011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02</a:t>
            </a:r>
            <a:r>
              <a:rPr lang="en-US" altLang="ko-KR" sz="2800" b="1" dirty="0"/>
              <a:t> </a:t>
            </a:r>
            <a:r>
              <a:rPr lang="en-US" altLang="ko-KR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</a:rPr>
              <a:t>Problem Statements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1296317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000" dirty="0">
                <a:latin typeface="+mj-lt"/>
              </a:rPr>
              <a:t>The fusion sets 1 and 2 are referred to as template costs of fusion set 0 instead of each template cost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solidFill>
                  <a:srgbClr val="C00000"/>
                </a:solidFill>
                <a:latin typeface="+mj-lt"/>
              </a:rPr>
              <a:t>Entire fusion sets have the same </a:t>
            </a:r>
            <a:r>
              <a:rPr lang="en-US" altLang="ko-KR" dirty="0" err="1">
                <a:solidFill>
                  <a:srgbClr val="C00000"/>
                </a:solidFill>
                <a:latin typeface="+mj-lt"/>
              </a:rPr>
              <a:t>fusionNum</a:t>
            </a:r>
            <a:r>
              <a:rPr lang="en-US" altLang="ko-KR" dirty="0">
                <a:latin typeface="+mj-lt"/>
              </a:rPr>
              <a:t>, which depends on the template costs of fusion set 0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Encoder should </a:t>
            </a:r>
            <a:r>
              <a:rPr lang="en-US" altLang="ko-KR" dirty="0">
                <a:solidFill>
                  <a:srgbClr val="C00000"/>
                </a:solidFill>
                <a:latin typeface="+mj-lt"/>
              </a:rPr>
              <a:t>calculate the same </a:t>
            </a:r>
            <a:r>
              <a:rPr lang="en-US" altLang="ko-KR" dirty="0" err="1">
                <a:solidFill>
                  <a:srgbClr val="C00000"/>
                </a:solidFill>
                <a:latin typeface="+mj-lt"/>
              </a:rPr>
              <a:t>fusionNum</a:t>
            </a:r>
            <a:r>
              <a:rPr lang="en-US" altLang="ko-KR" dirty="0">
                <a:solidFill>
                  <a:srgbClr val="C00000"/>
                </a:solidFill>
                <a:latin typeface="+mj-lt"/>
              </a:rPr>
              <a:t> repeatedly </a:t>
            </a:r>
            <a:r>
              <a:rPr lang="en-US" altLang="ko-KR" dirty="0">
                <a:latin typeface="+mj-lt"/>
              </a:rPr>
              <a:t>for each fusion set</a:t>
            </a:r>
          </a:p>
        </p:txBody>
      </p:sp>
      <p:pic>
        <p:nvPicPr>
          <p:cNvPr id="44" name="그림 43">
            <a:extLst>
              <a:ext uri="{FF2B5EF4-FFF2-40B4-BE49-F238E27FC236}">
                <a16:creationId xmlns:a16="http://schemas.microsoft.com/office/drawing/2014/main" id="{D72E5464-0E2F-7C9B-C26B-1420C35DA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434" y="2301412"/>
            <a:ext cx="9655132" cy="4030254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9CAE7B50-703E-2896-98E6-AB3EC3182154}"/>
              </a:ext>
            </a:extLst>
          </p:cNvPr>
          <p:cNvSpPr txBox="1"/>
          <p:nvPr/>
        </p:nvSpPr>
        <p:spPr>
          <a:xfrm>
            <a:off x="2894932" y="6416528"/>
            <a:ext cx="6402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/>
              <a:t>Example of implementation issue of </a:t>
            </a:r>
            <a:r>
              <a:rPr lang="en-US" altLang="ko-KR" dirty="0" err="1"/>
              <a:t>IntraTMP</a:t>
            </a:r>
            <a:r>
              <a:rPr lang="en-US" altLang="ko-KR" dirty="0"/>
              <a:t> fusion in ECM-12.0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9723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3209C9D-B0BA-4512-8790-AB85AF0E4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342" y="2301412"/>
            <a:ext cx="9659316" cy="4032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03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Proposed Methods [1/2]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1370183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Proposed </a:t>
            </a:r>
            <a:r>
              <a:rPr lang="en-US" altLang="ko-KR" dirty="0">
                <a:latin typeface="+mj-lt"/>
              </a:rPr>
              <a:t>method</a:t>
            </a:r>
            <a:r>
              <a:rPr lang="en-US" altLang="ko-KR" sz="2400" dirty="0">
                <a:latin typeface="+mj-lt"/>
              </a:rPr>
              <a:t>1: Inherit </a:t>
            </a:r>
            <a:r>
              <a:rPr lang="en-US" altLang="ko-KR" sz="2400" dirty="0" err="1">
                <a:latin typeface="+mj-lt"/>
              </a:rPr>
              <a:t>fusionNum</a:t>
            </a:r>
            <a:r>
              <a:rPr lang="en-US" altLang="ko-KR" sz="2400" dirty="0">
                <a:latin typeface="+mj-lt"/>
              </a:rPr>
              <a:t> of set 0 as other sets (Encoder clean-up)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sz="2000" dirty="0">
                <a:latin typeface="+mj-lt"/>
              </a:rPr>
              <a:t>Encoder calculates </a:t>
            </a:r>
            <a:r>
              <a:rPr lang="en-US" altLang="ko-KR" sz="2000" dirty="0" err="1">
                <a:latin typeface="+mj-lt"/>
              </a:rPr>
              <a:t>fusionNum</a:t>
            </a:r>
            <a:r>
              <a:rPr lang="en-US" altLang="ko-KR" sz="2000" dirty="0">
                <a:latin typeface="+mj-lt"/>
              </a:rPr>
              <a:t> only once in fusion set 0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This method does not change the ECM-12.0 anchor performance</a:t>
            </a:r>
            <a:endParaRPr lang="en-US" altLang="ko-KR" sz="20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562BD0-F36A-445E-E224-EA8A6ED9A581}"/>
              </a:ext>
            </a:extLst>
          </p:cNvPr>
          <p:cNvSpPr txBox="1"/>
          <p:nvPr/>
        </p:nvSpPr>
        <p:spPr>
          <a:xfrm>
            <a:off x="4583418" y="6416528"/>
            <a:ext cx="3025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/>
              <a:t>Example of proposed method1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9344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03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Proposed Methods [2/2]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1370183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Proposed </a:t>
            </a:r>
            <a:r>
              <a:rPr lang="en-US" altLang="ko-KR" dirty="0">
                <a:latin typeface="+mj-lt"/>
              </a:rPr>
              <a:t>method</a:t>
            </a:r>
            <a:r>
              <a:rPr lang="en-US" altLang="ko-KR" sz="2400" dirty="0">
                <a:latin typeface="+mj-lt"/>
              </a:rPr>
              <a:t>2: Calculate </a:t>
            </a:r>
            <a:r>
              <a:rPr lang="en-US" altLang="ko-KR" sz="2400" dirty="0" err="1">
                <a:latin typeface="+mj-lt"/>
              </a:rPr>
              <a:t>fusionNum</a:t>
            </a:r>
            <a:r>
              <a:rPr lang="en-US" altLang="ko-KR" sz="2400" dirty="0">
                <a:latin typeface="+mj-lt"/>
              </a:rPr>
              <a:t> for each fusion set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Each fusion set refers to corresponding block vectors and template costs</a:t>
            </a:r>
            <a:endParaRPr lang="en-US" altLang="ko-KR" sz="2000" dirty="0">
              <a:latin typeface="+mj-lt"/>
            </a:endParaRPr>
          </a:p>
          <a:p>
            <a:pPr marL="742950" lvl="1" indent="-285750">
              <a:lnSpc>
                <a:spcPct val="120000"/>
              </a:lnSpc>
            </a:pPr>
            <a:r>
              <a:rPr lang="en-US" altLang="ko-KR" sz="2000" dirty="0">
                <a:latin typeface="+mj-lt"/>
              </a:rPr>
              <a:t>Threshold scales are the sam</a:t>
            </a:r>
            <a:r>
              <a:rPr lang="en-US" altLang="ko-KR" dirty="0">
                <a:latin typeface="+mj-lt"/>
              </a:rPr>
              <a:t>e as the ECM-12.0 implementation (2 / 1.2 / 1.2)</a:t>
            </a:r>
            <a:endParaRPr lang="en-US" altLang="ko-KR" sz="2000" dirty="0">
              <a:latin typeface="+mj-lt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F676647A-971E-7079-2A73-F56BE7D26C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342" y="2301412"/>
            <a:ext cx="9659317" cy="4032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5DA25B-7ED2-B82D-508B-F3FD13ECFBE6}"/>
              </a:ext>
            </a:extLst>
          </p:cNvPr>
          <p:cNvSpPr txBox="1"/>
          <p:nvPr/>
        </p:nvSpPr>
        <p:spPr>
          <a:xfrm>
            <a:off x="4583418" y="6416528"/>
            <a:ext cx="3025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/>
              <a:t>Example of proposed method2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3992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C9CF4568-1715-F696-2C21-0844CE00C3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85024"/>
              </p:ext>
            </p:extLst>
          </p:nvPr>
        </p:nvGraphicFramePr>
        <p:xfrm>
          <a:off x="6181842" y="3396540"/>
          <a:ext cx="5803897" cy="2310756"/>
        </p:xfrm>
        <a:graphic>
          <a:graphicData uri="http://schemas.openxmlformats.org/drawingml/2006/table">
            <a:tbl>
              <a:tblPr/>
              <a:tblGrid>
                <a:gridCol w="1032207">
                  <a:extLst>
                    <a:ext uri="{9D8B030D-6E8A-4147-A177-3AD203B41FA5}">
                      <a16:colId xmlns:a16="http://schemas.microsoft.com/office/drawing/2014/main" val="2329335456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1135549894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3186212292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992854486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3880625426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2595801418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4063885204"/>
                    </a:ext>
                  </a:extLst>
                </a:gridCol>
                <a:gridCol w="697192">
                  <a:extLst>
                    <a:ext uri="{9D8B030D-6E8A-4147-A177-3AD203B41FA5}">
                      <a16:colId xmlns:a16="http://schemas.microsoft.com/office/drawing/2014/main" val="4036838014"/>
                    </a:ext>
                  </a:extLst>
                </a:gridCol>
              </a:tblGrid>
              <a:tr h="19256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694587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0956779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3763266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898938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8716784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274684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1487318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573057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6887725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367322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276577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88542"/>
                  </a:ext>
                </a:extLst>
              </a:tr>
            </a:tbl>
          </a:graphicData>
        </a:graphic>
      </p:graphicFrame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04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1370183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Performances on top of ECM-12.0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Test1: {0.00%, 0.00%, 0.00%, 100.0% </a:t>
            </a:r>
            <a:r>
              <a:rPr lang="en-US" altLang="ko-KR" dirty="0" err="1">
                <a:latin typeface="+mj-lt"/>
              </a:rPr>
              <a:t>EncT</a:t>
            </a:r>
            <a:r>
              <a:rPr lang="en-US" altLang="ko-KR" dirty="0">
                <a:latin typeface="+mj-lt"/>
              </a:rPr>
              <a:t>, 100.1% </a:t>
            </a:r>
            <a:r>
              <a:rPr lang="en-US" altLang="ko-KR" dirty="0" err="1">
                <a:latin typeface="+mj-lt"/>
              </a:rPr>
              <a:t>DecT</a:t>
            </a:r>
            <a:r>
              <a:rPr lang="en-US" altLang="ko-KR" dirty="0">
                <a:latin typeface="+mj-lt"/>
              </a:rPr>
              <a:t>} for Overall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Test2: {0.00%, -0.01%, -0.02%, 100.2% </a:t>
            </a:r>
            <a:r>
              <a:rPr lang="en-US" altLang="ko-KR" dirty="0" err="1">
                <a:latin typeface="+mj-lt"/>
              </a:rPr>
              <a:t>EncT</a:t>
            </a:r>
            <a:r>
              <a:rPr lang="en-US" altLang="ko-KR" dirty="0">
                <a:latin typeface="+mj-lt"/>
              </a:rPr>
              <a:t>, 100.4% </a:t>
            </a:r>
            <a:r>
              <a:rPr lang="en-US" altLang="ko-KR" dirty="0" err="1">
                <a:latin typeface="+mj-lt"/>
              </a:rPr>
              <a:t>DecT</a:t>
            </a:r>
            <a:r>
              <a:rPr lang="en-US" altLang="ko-KR" dirty="0">
                <a:latin typeface="+mj-lt"/>
              </a:rPr>
              <a:t>} for Overall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86ABAA-C30A-6C29-67EB-110678CF6C47}"/>
              </a:ext>
            </a:extLst>
          </p:cNvPr>
          <p:cNvSpPr txBox="1"/>
          <p:nvPr/>
        </p:nvSpPr>
        <p:spPr>
          <a:xfrm>
            <a:off x="793956" y="2857487"/>
            <a:ext cx="4628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/>
              <a:t>Test1: Inherit </a:t>
            </a:r>
            <a:r>
              <a:rPr lang="en-US" altLang="ko-KR" b="1" dirty="0" err="1"/>
              <a:t>fusionNum</a:t>
            </a:r>
            <a:r>
              <a:rPr lang="en-US" altLang="ko-KR" b="1" dirty="0"/>
              <a:t> of set0 as other sets</a:t>
            </a:r>
            <a:endParaRPr lang="ko-KR" altLang="en-US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8E401C-9782-6306-D0DE-00A281442F7C}"/>
              </a:ext>
            </a:extLst>
          </p:cNvPr>
          <p:cNvSpPr txBox="1"/>
          <p:nvPr/>
        </p:nvSpPr>
        <p:spPr>
          <a:xfrm>
            <a:off x="6657334" y="2857487"/>
            <a:ext cx="4852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/>
              <a:t>Test2: Calculate </a:t>
            </a:r>
            <a:r>
              <a:rPr lang="en-US" altLang="ko-KR" b="1" dirty="0" err="1"/>
              <a:t>fusionNum</a:t>
            </a:r>
            <a:r>
              <a:rPr lang="en-US" altLang="ko-KR" b="1" dirty="0"/>
              <a:t> for each fusion set</a:t>
            </a:r>
            <a:endParaRPr lang="ko-KR" altLang="en-US" b="1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6082504A-A796-BAF7-2B98-61966E7700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760254"/>
              </p:ext>
            </p:extLst>
          </p:nvPr>
        </p:nvGraphicFramePr>
        <p:xfrm>
          <a:off x="206263" y="3396539"/>
          <a:ext cx="5803897" cy="2310756"/>
        </p:xfrm>
        <a:graphic>
          <a:graphicData uri="http://schemas.openxmlformats.org/drawingml/2006/table">
            <a:tbl>
              <a:tblPr/>
              <a:tblGrid>
                <a:gridCol w="1032207">
                  <a:extLst>
                    <a:ext uri="{9D8B030D-6E8A-4147-A177-3AD203B41FA5}">
                      <a16:colId xmlns:a16="http://schemas.microsoft.com/office/drawing/2014/main" val="3404275119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2799016265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208937701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2872006941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3129862528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2462078914"/>
                    </a:ext>
                  </a:extLst>
                </a:gridCol>
                <a:gridCol w="679083">
                  <a:extLst>
                    <a:ext uri="{9D8B030D-6E8A-4147-A177-3AD203B41FA5}">
                      <a16:colId xmlns:a16="http://schemas.microsoft.com/office/drawing/2014/main" val="1977497183"/>
                    </a:ext>
                  </a:extLst>
                </a:gridCol>
                <a:gridCol w="697192">
                  <a:extLst>
                    <a:ext uri="{9D8B030D-6E8A-4147-A177-3AD203B41FA5}">
                      <a16:colId xmlns:a16="http://schemas.microsoft.com/office/drawing/2014/main" val="3715812016"/>
                    </a:ext>
                  </a:extLst>
                </a:gridCol>
              </a:tblGrid>
              <a:tr h="19256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598344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092959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4882778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2589984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7286001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0311118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681542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7254771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8290376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81333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4733805"/>
                  </a:ext>
                </a:extLst>
              </a:tr>
              <a:tr h="19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721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983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04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Conclusion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3871124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Summary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Two fixes of the block vector filtering process for </a:t>
            </a:r>
            <a:r>
              <a:rPr lang="en-US" altLang="ko-KR" dirty="0" err="1">
                <a:latin typeface="+mj-lt"/>
              </a:rPr>
              <a:t>IntraTMP</a:t>
            </a:r>
            <a:r>
              <a:rPr lang="en-US" altLang="ko-KR" dirty="0">
                <a:latin typeface="+mj-lt"/>
              </a:rPr>
              <a:t> fusion were proposed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Overall performances of proposed methods on top of ECM-12.0 are reported below: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Test1: {0.00%, 0.00%, 0.00%, 100.0% </a:t>
            </a:r>
            <a:r>
              <a:rPr lang="en-US" altLang="ko-KR" sz="1800" dirty="0" err="1">
                <a:latin typeface="+mj-lt"/>
              </a:rPr>
              <a:t>EncT</a:t>
            </a:r>
            <a:r>
              <a:rPr lang="en-US" altLang="ko-KR" sz="1800" dirty="0">
                <a:latin typeface="+mj-lt"/>
              </a:rPr>
              <a:t>, 100.1% </a:t>
            </a:r>
            <a:r>
              <a:rPr lang="en-US" altLang="ko-KR" sz="1800" dirty="0" err="1">
                <a:latin typeface="+mj-lt"/>
              </a:rPr>
              <a:t>DecT</a:t>
            </a:r>
            <a:r>
              <a:rPr lang="en-US" altLang="ko-KR" sz="1800" dirty="0">
                <a:latin typeface="+mj-lt"/>
              </a:rPr>
              <a:t>}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Test2: {0.00%, -0.01%, -0.02%, 100.2% </a:t>
            </a:r>
            <a:r>
              <a:rPr lang="en-US" altLang="ko-KR" sz="1800" dirty="0" err="1">
                <a:latin typeface="+mj-lt"/>
              </a:rPr>
              <a:t>EncT</a:t>
            </a:r>
            <a:r>
              <a:rPr lang="en-US" altLang="ko-KR" sz="1800" dirty="0">
                <a:latin typeface="+mj-lt"/>
              </a:rPr>
              <a:t>, 100.4% </a:t>
            </a:r>
            <a:r>
              <a:rPr lang="en-US" altLang="ko-KR" sz="1800" dirty="0" err="1">
                <a:latin typeface="+mj-lt"/>
              </a:rPr>
              <a:t>DecT</a:t>
            </a:r>
            <a:r>
              <a:rPr lang="en-US" altLang="ko-KR" sz="1800" dirty="0">
                <a:latin typeface="+mj-lt"/>
              </a:rPr>
              <a:t>}</a:t>
            </a:r>
          </a:p>
          <a:p>
            <a:pPr marL="285750" indent="-285750">
              <a:lnSpc>
                <a:spcPct val="120000"/>
              </a:lnSpc>
            </a:pPr>
            <a:endParaRPr lang="en-US" altLang="ko-KR" sz="2400" dirty="0">
              <a:latin typeface="+mj-lt"/>
            </a:endParaRPr>
          </a:p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It is recommended to incorporate Test2</a:t>
            </a:r>
            <a:r>
              <a:rPr lang="en-US" altLang="ko-KR" dirty="0">
                <a:latin typeface="+mj-lt"/>
              </a:rPr>
              <a:t> in next version ECM</a:t>
            </a:r>
          </a:p>
          <a:p>
            <a:pPr marL="285750" indent="-285750">
              <a:lnSpc>
                <a:spcPct val="120000"/>
              </a:lnSpc>
            </a:pPr>
            <a:endParaRPr lang="en-US" altLang="ko-K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6508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3" y="199630"/>
            <a:ext cx="9153493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Appendix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Software Changes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496867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Proposed method1: Inherit </a:t>
            </a:r>
            <a:r>
              <a:rPr lang="en-US" altLang="ko-KR" sz="2400" dirty="0" err="1">
                <a:latin typeface="+mj-lt"/>
              </a:rPr>
              <a:t>fusionNum</a:t>
            </a:r>
            <a:r>
              <a:rPr lang="en-US" altLang="ko-KR" sz="2400" dirty="0">
                <a:latin typeface="+mj-lt"/>
              </a:rPr>
              <a:t> of set 0 as other sets (Encoder clean-up)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712131B-D0E0-CFA2-A87D-25FCECAAC4F9}"/>
              </a:ext>
            </a:extLst>
          </p:cNvPr>
          <p:cNvSpPr/>
          <p:nvPr/>
        </p:nvSpPr>
        <p:spPr>
          <a:xfrm>
            <a:off x="644667" y="1695608"/>
            <a:ext cx="10902668" cy="42779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idx0   =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cu.cs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pcv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isEncoder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? 0 :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cu.tmpIdx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en-US" altLang="ko-KR" sz="16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idx1   =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cu.cs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pcv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isEncoder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? TMP_GROUP_IDX &lt;&lt; 1 :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cu.tmpIdx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+ 1;</a:t>
            </a:r>
          </a:p>
          <a:p>
            <a:endParaRPr lang="en-US" altLang="ko-KR" sz="1600" b="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#if</a:t>
            </a:r>
            <a:r>
              <a: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600" dirty="0">
                <a:solidFill>
                  <a:srgbClr val="6600C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FIX</a:t>
            </a:r>
          </a:p>
          <a:p>
            <a:r>
              <a:rPr lang="en-US" altLang="ko-KR" sz="1600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6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altLang="ko-KR" sz="1600" dirty="0" err="1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xCalTMPFusionNumber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16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[0].</a:t>
            </a:r>
            <a:r>
              <a:rPr lang="en-US" altLang="ko-KR" sz="16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tmpMaxNum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0, …);</a:t>
            </a:r>
          </a:p>
          <a:p>
            <a:endParaRPr lang="en-US" altLang="ko-KR" sz="1600" b="0" dirty="0">
              <a:solidFill>
                <a:schemeClr val="accent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16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ko-KR" sz="16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idx0;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&lt; idx1;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++)</a:t>
            </a:r>
          </a:p>
          <a:p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{</a:t>
            </a:r>
          </a:p>
          <a:p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altLang="ko-KR" sz="16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6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6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altLang="ko-KR" sz="16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…</a:t>
            </a:r>
            <a:b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altLang="ko-KR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#else</a:t>
            </a:r>
            <a:b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(int 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idx0; 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&lt; idx1; 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++)</a:t>
            </a:r>
          </a:p>
          <a:p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{</a:t>
            </a:r>
          </a:p>
          <a:p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cu.tmpIdx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                          = 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xCalTMPFusionNumber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tmpMaxNum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1600" b="1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…);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AF7EF2B-11AA-66EC-B522-B2871AE71A66}"/>
              </a:ext>
            </a:extLst>
          </p:cNvPr>
          <p:cNvSpPr/>
          <p:nvPr/>
        </p:nvSpPr>
        <p:spPr>
          <a:xfrm>
            <a:off x="644667" y="4792928"/>
            <a:ext cx="10897420" cy="10787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6CC8C95-562D-2E2B-EAA2-184AE550E1DF}"/>
              </a:ext>
            </a:extLst>
          </p:cNvPr>
          <p:cNvSpPr/>
          <p:nvPr/>
        </p:nvSpPr>
        <p:spPr>
          <a:xfrm>
            <a:off x="647290" y="2865074"/>
            <a:ext cx="10897420" cy="30964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DF9DCD0-1704-105D-A139-E1FCC3858F51}"/>
              </a:ext>
            </a:extLst>
          </p:cNvPr>
          <p:cNvSpPr/>
          <p:nvPr/>
        </p:nvSpPr>
        <p:spPr>
          <a:xfrm>
            <a:off x="6911972" y="1816965"/>
            <a:ext cx="4531868" cy="37344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0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xCalTMPFusionNumber</a:t>
            </a:r>
            <a:r>
              <a:rPr lang="en-US" altLang="ko-KR" sz="12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12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</a:t>
            </a:r>
            <a:r>
              <a:rPr lang="en-US" altLang="ko-KR" sz="12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2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2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2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maxNum</a:t>
            </a:r>
            <a:r>
              <a:rPr lang="en-US" altLang="ko-KR" sz="12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12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</a:t>
            </a:r>
            <a:r>
              <a:rPr lang="en-US" altLang="ko-KR" sz="12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200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2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numIdx</a:t>
            </a:r>
            <a:r>
              <a:rPr lang="en-US" altLang="ko-KR" sz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…</a:t>
            </a:r>
            <a:r>
              <a:rPr lang="en-US" altLang="ko-KR" sz="12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cxnSp>
        <p:nvCxnSpPr>
          <p:cNvPr id="15" name="연결선: 구부러짐 14">
            <a:extLst>
              <a:ext uri="{FF2B5EF4-FFF2-40B4-BE49-F238E27FC236}">
                <a16:creationId xmlns:a16="http://schemas.microsoft.com/office/drawing/2014/main" id="{7906952C-54B5-DE00-F9EF-F88F9B85623D}"/>
              </a:ext>
            </a:extLst>
          </p:cNvPr>
          <p:cNvCxnSpPr>
            <a:stCxn id="12" idx="2"/>
            <a:endCxn id="8" idx="0"/>
          </p:cNvCxnSpPr>
          <p:nvPr/>
        </p:nvCxnSpPr>
        <p:spPr>
          <a:xfrm rot="5400000">
            <a:off x="7299619" y="986786"/>
            <a:ext cx="674669" cy="3081906"/>
          </a:xfrm>
          <a:prstGeom prst="curvedConnector3">
            <a:avLst/>
          </a:prstGeom>
          <a:ln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0844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3" y="199630"/>
            <a:ext cx="9153493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Appendix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Software Changes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496867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Proposed method2: Calculate </a:t>
            </a:r>
            <a:r>
              <a:rPr lang="en-US" altLang="ko-KR" sz="2400" dirty="0" err="1">
                <a:latin typeface="+mj-lt"/>
              </a:rPr>
              <a:t>fusionNum</a:t>
            </a:r>
            <a:r>
              <a:rPr lang="en-US" altLang="ko-KR" sz="2400" dirty="0">
                <a:latin typeface="+mj-lt"/>
              </a:rPr>
              <a:t> for each fusion set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5E8CD81-BEA8-154B-5ADF-F4034F505AC1}"/>
              </a:ext>
            </a:extLst>
          </p:cNvPr>
          <p:cNvSpPr/>
          <p:nvPr/>
        </p:nvSpPr>
        <p:spPr>
          <a:xfrm>
            <a:off x="644666" y="2188339"/>
            <a:ext cx="10902668" cy="3190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idx0   =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cu.cs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pcv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isEncoder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? 0 :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cu.tmpIdx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en-US" altLang="ko-KR" sz="16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idx1   =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cu.cs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pcv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isEncoder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? TMP_GROUP_IDX &lt;&lt; 1 :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cu.tmpIdx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+ 1;</a:t>
            </a:r>
          </a:p>
          <a:p>
            <a:b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6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ko-KR" sz="16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idx0;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&lt; idx1;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++)</a:t>
            </a:r>
          </a:p>
          <a:p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{</a:t>
            </a:r>
          </a:p>
          <a:p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cu.tmpIdx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                          =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#if </a:t>
            </a:r>
            <a:r>
              <a:rPr lang="en-US" altLang="ko-KR" sz="1600" b="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FIX</a:t>
            </a:r>
          </a:p>
          <a:p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altLang="ko-KR" sz="1600" b="0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xCalTMPFusionNumber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6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tmpMaxNum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1600" b="1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% TMP_GROUP_IDX</a:t>
            </a:r>
            <a:r>
              <a:rPr lang="en-US" altLang="ko-KR" sz="1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…);</a:t>
            </a:r>
          </a:p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#else</a:t>
            </a:r>
            <a:endParaRPr lang="en-US" altLang="ko-KR" sz="1600" b="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xCalTMPFusionNumber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6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tmpMaxNum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1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altLang="ko-KR" sz="16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…);</a:t>
            </a:r>
          </a:p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#endif</a:t>
            </a:r>
            <a:endParaRPr lang="en-US" altLang="ko-KR" sz="1600" b="0" dirty="0">
              <a:solidFill>
                <a:schemeClr val="bg1">
                  <a:lumMod val="6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화살표: 위쪽 6">
            <a:extLst>
              <a:ext uri="{FF2B5EF4-FFF2-40B4-BE49-F238E27FC236}">
                <a16:creationId xmlns:a16="http://schemas.microsoft.com/office/drawing/2014/main" id="{2FA60041-47D8-2A00-D7C1-625A3FEF2727}"/>
              </a:ext>
            </a:extLst>
          </p:cNvPr>
          <p:cNvSpPr/>
          <p:nvPr/>
        </p:nvSpPr>
        <p:spPr>
          <a:xfrm>
            <a:off x="9055657" y="4397386"/>
            <a:ext cx="223503" cy="249939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accent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2E00CFC-9D54-4B60-7E64-F003EF396E41}"/>
              </a:ext>
            </a:extLst>
          </p:cNvPr>
          <p:cNvSpPr/>
          <p:nvPr/>
        </p:nvSpPr>
        <p:spPr>
          <a:xfrm>
            <a:off x="649913" y="3893905"/>
            <a:ext cx="10897420" cy="12380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CCC7424-B824-5279-853E-38B27155CC50}"/>
              </a:ext>
            </a:extLst>
          </p:cNvPr>
          <p:cNvSpPr/>
          <p:nvPr/>
        </p:nvSpPr>
        <p:spPr>
          <a:xfrm>
            <a:off x="7561780" y="3409289"/>
            <a:ext cx="3882060" cy="37344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TMP_GROUP_IDX indicates the max number of fusion sets.</a:t>
            </a:r>
          </a:p>
          <a:p>
            <a:r>
              <a:rPr lang="en-US" altLang="ko-KR" sz="12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(In the ECM-12.0, TMP_GROUP_IDX is set to 3)</a:t>
            </a:r>
            <a:endParaRPr lang="en-US" altLang="ko-KR" sz="1200" b="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300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tributions">
      <a:majorFont>
        <a:latin typeface="Times New Roman"/>
        <a:ea typeface="맑은 고딕"/>
        <a:cs typeface=""/>
      </a:majorFont>
      <a:minorFont>
        <a:latin typeface="Times New Roman"/>
        <a:ea typeface="맑은 고딕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43049</TotalTime>
  <Words>1057</Words>
  <Application>Microsoft Office PowerPoint</Application>
  <PresentationFormat>와이드스크린</PresentationFormat>
  <Paragraphs>238</Paragraphs>
  <Slides>10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맑은 고딕</vt:lpstr>
      <vt:lpstr>Arial</vt:lpstr>
      <vt:lpstr>Calibri</vt:lpstr>
      <vt:lpstr>Times New Roman</vt:lpstr>
      <vt:lpstr>Wingdings</vt:lpstr>
      <vt:lpstr>Office 테마</vt:lpstr>
      <vt:lpstr>Equation</vt:lpstr>
      <vt:lpstr>PowerPoint 프레젠테이션</vt:lpstr>
      <vt:lpstr>01 Introduction</vt:lpstr>
      <vt:lpstr>02 Problem Statements</vt:lpstr>
      <vt:lpstr>03 Proposed Methods [1/2]</vt:lpstr>
      <vt:lpstr>03 Proposed Methods [2/2]</vt:lpstr>
      <vt:lpstr>04 Experimental Results</vt:lpstr>
      <vt:lpstr>04 Conclusion</vt:lpstr>
      <vt:lpstr>Appendix Software Changes</vt:lpstr>
      <vt:lpstr>Appendix Software Changes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knuser</dc:creator>
  <cp:lastModifiedBy>KimSeonjae</cp:lastModifiedBy>
  <cp:revision>1536</cp:revision>
  <cp:lastPrinted>2023-08-14T19:01:46Z</cp:lastPrinted>
  <dcterms:modified xsi:type="dcterms:W3CDTF">2024-04-10T13:28:09Z</dcterms:modified>
</cp:coreProperties>
</file>