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97" r:id="rId4"/>
    <p:sldId id="591" r:id="rId5"/>
    <p:sldId id="592" r:id="rId6"/>
    <p:sldId id="593" r:id="rId7"/>
    <p:sldId id="291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04" autoAdjust="0"/>
    <p:restoredTop sz="95842" autoAdjust="0"/>
  </p:normalViewPr>
  <p:slideViewPr>
    <p:cSldViewPr snapToGrid="0" snapToObjects="1">
      <p:cViewPr varScale="1">
        <p:scale>
          <a:sx n="46" d="100"/>
          <a:sy n="46" d="100"/>
        </p:scale>
        <p:origin x="67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183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585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537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0589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288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67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1083130" y="4363455"/>
            <a:ext cx="20672689" cy="2494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48" tIns="60948" rIns="60948" bIns="60948">
            <a:normAutofit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altLang="zh-CN" sz="4800" dirty="0"/>
              <a:t>JVET-AH0127 AHG9/AHG16: The SEI message design for scalable representation and layered reconstruction for generative face video compression</a:t>
            </a:r>
            <a:endParaRPr lang="en-US" sz="48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10425931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E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J. Chen, B. Chen, Y. Ye, </a:t>
            </a: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R.-L. Liao </a:t>
            </a:r>
            <a:r>
              <a:rPr lang="es-E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(Alibaba)</a:t>
            </a:r>
          </a:p>
          <a:p>
            <a:pPr algn="l">
              <a:lnSpc>
                <a:spcPct val="150000"/>
              </a:lnSpc>
            </a:pPr>
            <a:r>
              <a:rPr lang="es-E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S. Yin, S. Wang (CityU)</a:t>
            </a: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4676793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sz="6600" dirty="0"/>
              <a:t>Introduction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20" y="2165553"/>
            <a:ext cx="23036086" cy="784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Versions of the generative face video (GFV) SEI message were proposed in the previous meetings and was adopted to VSEI </a:t>
            </a:r>
            <a:r>
              <a:rPr lang="en-US" altLang="zh-CN" sz="4000" b="0" dirty="0" err="1">
                <a:latin typeface="Alibaba-PuHuiTi-R"/>
              </a:rPr>
              <a:t>TuC</a:t>
            </a:r>
            <a:r>
              <a:rPr lang="en-US" altLang="zh-CN" sz="4000" b="0" dirty="0">
                <a:latin typeface="Alibaba-PuHuiTi-R"/>
              </a:rPr>
              <a:t> draft 3 in the last meeting.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In the current GFV SEI message, facial parameters of a variety of feature representations can be carried, which are used to generate the face pictures in the decoder side.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To extend the bitrate and quality range, a scalable representation and layered reconstruction (SRLR) architecture was proposed for GFVC in JVET-AH0110 in this meeting.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Thus, to support SRLR architecture of GFVC, the SEI message design for GFVC was extended in this contribution.</a:t>
            </a:r>
            <a:endParaRPr lang="zh-CN" altLang="en-US" sz="4000" b="0" dirty="0">
              <a:latin typeface="Alibaba-PuHuiTi-R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22165170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sz="6600" dirty="0"/>
              <a:t>Overview of the SRLR </a:t>
            </a:r>
            <a:r>
              <a:rPr lang="en-US" altLang="zh-CN" sz="6600" dirty="0"/>
              <a:t>architecture </a:t>
            </a:r>
            <a:r>
              <a:rPr lang="en-US" altLang="zh-CN" sz="4400" dirty="0"/>
              <a:t>(</a:t>
            </a:r>
            <a:r>
              <a:rPr lang="en-US" altLang="zh-CN" sz="4400" i="1" dirty="0"/>
              <a:t>See more details in JVET-AH0110</a:t>
            </a:r>
            <a:r>
              <a:rPr lang="en-US" altLang="zh-CN" sz="4400" dirty="0"/>
              <a:t>)</a:t>
            </a:r>
            <a:r>
              <a:rPr lang="en-US" sz="4400" dirty="0"/>
              <a:t> 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19" y="2165553"/>
            <a:ext cx="10226137" cy="105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The current GFVC method is treated as the base layer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any  face representation methods may be used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facial parameters may be signaled with the current GFV SEI message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An additional layer is added as the enhancement layer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CA" altLang="zh-CN" sz="3200" b="0" dirty="0">
                <a:latin typeface="Alibaba-PuHuiTi-R"/>
              </a:rPr>
              <a:t>multi-granularity feature (</a:t>
            </a:r>
            <a:r>
              <a:rPr lang="en-CA" altLang="zh-CN" sz="3200" b="0" u="sng" dirty="0">
                <a:latin typeface="Alibaba-PuHuiTi-R"/>
              </a:rPr>
              <a:t>in format of matrix</a:t>
            </a:r>
            <a:r>
              <a:rPr lang="en-CA" altLang="zh-CN" sz="3200" b="0" dirty="0">
                <a:latin typeface="Alibaba-PuHuiTi-R"/>
              </a:rPr>
              <a:t>) representation</a:t>
            </a:r>
          </a:p>
          <a:p>
            <a:pPr marL="1291500" lvl="3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altLang="zh-CN" sz="3200" b="0" u="sng" dirty="0">
              <a:latin typeface="Alibaba-PuHuiTi-R"/>
            </a:endParaRPr>
          </a:p>
          <a:p>
            <a:pPr marL="720000" algn="l">
              <a:spcBef>
                <a:spcPts val="600"/>
              </a:spcBef>
              <a:spcAft>
                <a:spcPts val="600"/>
              </a:spcAft>
            </a:pPr>
            <a:endParaRPr lang="en-US" altLang="zh-CN" sz="4000" b="0" dirty="0">
              <a:latin typeface="Alibaba-PuHuiTi-R"/>
            </a:endParaRPr>
          </a:p>
          <a:p>
            <a:pPr marL="685800" indent="-6858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4000" b="0" dirty="0">
              <a:latin typeface="Alibaba-PuHuiTi-R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DAC0133-3418-4B86-ADEA-92EEAF759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957" y="3111585"/>
            <a:ext cx="12445968" cy="93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3460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3298467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altLang="zh-CN" sz="6600" dirty="0"/>
              <a:t>Proposal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20" y="2165553"/>
            <a:ext cx="23036086" cy="413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To support the enhancement layer features signaling, two options are provided in this contribution: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600" b="0" dirty="0">
                <a:latin typeface="Alibaba-PuHuiTi-R"/>
              </a:rPr>
              <a:t>Option 1: extend the current GFV SEI message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600" b="0" dirty="0">
                <a:latin typeface="Alibaba-PuHuiTi-R"/>
              </a:rPr>
              <a:t>Option 2: introduce a new SEI message named generative face video enhancement (GFVE) SEI message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4800" b="0" dirty="0">
              <a:latin typeface="Alibaba-PuHuiTi-R"/>
            </a:endParaRPr>
          </a:p>
        </p:txBody>
      </p:sp>
    </p:spTree>
    <p:extLst>
      <p:ext uri="{BB962C8B-B14F-4D97-AF65-F5344CB8AC3E}">
        <p14:creationId xmlns:p14="http://schemas.microsoft.com/office/powerpoint/2010/main" val="11417826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16862373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altLang="zh-CN" sz="6600" dirty="0"/>
              <a:t>Option 1: Extend the current GFV SEI message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19" y="2165553"/>
            <a:ext cx="12427792" cy="1136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Additionally signal the enhancement layer face parameters in the GFV SEI message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Base layer parameters and enhancement layer parameters are signaled in the same SEI message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 A gating flag is introduced to control the signaling of the enhancement layer parameters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enhancement layer parameters are optionally signaled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An enhancement model “</a:t>
            </a:r>
            <a:r>
              <a:rPr lang="en-US" altLang="zh-CN" sz="4000" b="0" dirty="0" err="1">
                <a:latin typeface="Alibaba-PuHuiTi-R"/>
              </a:rPr>
              <a:t>EnhancerNN</a:t>
            </a:r>
            <a:r>
              <a:rPr lang="en-US" altLang="zh-CN" sz="4000" b="0" dirty="0">
                <a:latin typeface="Alibaba-PuHuiTi-R"/>
              </a:rPr>
              <a:t>()” is defined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interface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processing order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only invoked when enhancement layer parameters are present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4800" b="0" dirty="0">
              <a:latin typeface="Alibaba-PuHuiTi-R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7D7557-D906-48B6-8E4D-1EA644F820C0}"/>
              </a:ext>
            </a:extLst>
          </p:cNvPr>
          <p:cNvSpPr txBox="1"/>
          <p:nvPr/>
        </p:nvSpPr>
        <p:spPr>
          <a:xfrm>
            <a:off x="17120621" y="2048910"/>
            <a:ext cx="473687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Syntax changes of </a:t>
            </a:r>
            <a:r>
              <a:rPr lang="en-US" altLang="zh-CN" b="0" dirty="0"/>
              <a:t>option 1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093A3F3-CCE0-465C-AC0B-C3D3A9009E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173454"/>
              </p:ext>
            </p:extLst>
          </p:nvPr>
        </p:nvGraphicFramePr>
        <p:xfrm>
          <a:off x="13200611" y="2738017"/>
          <a:ext cx="11183389" cy="1062637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535917">
                  <a:extLst>
                    <a:ext uri="{9D8B030D-6E8A-4147-A177-3AD203B41FA5}">
                      <a16:colId xmlns:a16="http://schemas.microsoft.com/office/drawing/2014/main" val="3775954238"/>
                    </a:ext>
                  </a:extLst>
                </a:gridCol>
                <a:gridCol w="1647472">
                  <a:extLst>
                    <a:ext uri="{9D8B030D-6E8A-4147-A177-3AD203B41FA5}">
                      <a16:colId xmlns:a16="http://schemas.microsoft.com/office/drawing/2014/main" val="593134343"/>
                    </a:ext>
                  </a:extLst>
                </a:gridCol>
              </a:tblGrid>
              <a:tr h="45046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CA" sz="2400" dirty="0" err="1">
                          <a:effectLst/>
                        </a:rPr>
                        <a:t>generative_face_video</a:t>
                      </a:r>
                      <a:r>
                        <a:rPr lang="en-GB" sz="2400" dirty="0">
                          <a:effectLst/>
                        </a:rPr>
                        <a:t> ( </a:t>
                      </a:r>
                      <a:r>
                        <a:rPr lang="en-GB" sz="2400" dirty="0" err="1">
                          <a:effectLst/>
                        </a:rPr>
                        <a:t>payloadSize</a:t>
                      </a:r>
                      <a:r>
                        <a:rPr lang="en-GB" sz="2400" dirty="0">
                          <a:effectLst/>
                        </a:rPr>
                        <a:t> 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Descriptor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221957124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US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gfv_id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043040641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gfv_cnt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905141216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…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657956102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gfv_enhance_info_present_flag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001613742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if(</a:t>
                      </a:r>
                      <a:r>
                        <a:rPr lang="en-GB" sz="2400" dirty="0" err="1">
                          <a:effectLst/>
                          <a:highlight>
                            <a:srgbClr val="FFFF00"/>
                          </a:highlight>
                        </a:rPr>
                        <a:t>gfv_enhance_info_present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265249196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gfv_enhance_</a:t>
                      </a:r>
                      <a:r>
                        <a:rPr lang="en-GB" sz="2400" b="1" dirty="0" err="1">
                          <a:effectLst/>
                          <a:highlight>
                            <a:srgbClr val="FFFF00"/>
                          </a:highlight>
                        </a:rPr>
                        <a:t>matrix_element_precision_factor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 err="1">
                          <a:effectLst/>
                          <a:highlight>
                            <a:srgbClr val="FFFF00"/>
                          </a:highlight>
                        </a:rPr>
                        <a:t>ue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(v)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767925960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gfv_num_enhance_matrice_minus1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4200939431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for(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=0; 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 &lt;= gfv_num_enhance_matrice_minus1; 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++){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1056245638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gfv_enhance_matrix_height_minus1</a:t>
                      </a:r>
                      <a:r>
                        <a:rPr lang="en-US" sz="2400" b="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GB" sz="2400" b="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b="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b="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b="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076914324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_ enhance_matrix_width_minus1</a:t>
                      </a:r>
                      <a:r>
                        <a:rPr lang="en-US" sz="2400" b="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GB" sz="2400" b="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b="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b="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b="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zh-CN" sz="2400" b="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1796211107"/>
                  </a:ext>
                </a:extLst>
              </a:tr>
              <a:tr h="3892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for( j = 0; j &lt;= gfv_enhance_matrix_height_minus1[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]; 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j++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 ) 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519207023"/>
                  </a:ext>
                </a:extLst>
              </a:tr>
              <a:tr h="45046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	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for( k = 0; k &lt;= gfv_enhance_matrix_width_minus1[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]; k++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546576056"/>
                  </a:ext>
                </a:extLst>
              </a:tr>
              <a:tr h="3892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61468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gfv_enhance_matrix_element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j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k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 err="1">
                          <a:effectLst/>
                          <a:highlight>
                            <a:srgbClr val="FFFF00"/>
                          </a:highlight>
                        </a:rPr>
                        <a:t>ue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(v)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867514557"/>
                  </a:ext>
                </a:extLst>
              </a:tr>
              <a:tr h="3892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61468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		if( !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gfv_enhance_matrix_element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j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k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278189236"/>
                  </a:ext>
                </a:extLst>
              </a:tr>
              <a:tr h="3892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3260" algn="l"/>
                          <a:tab pos="866140" algn="l"/>
                          <a:tab pos="91440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	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gfv_enhance_matrix_element_sign_flag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j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][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k</a:t>
                      </a: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24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1743266547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61468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	}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833914811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194436841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490542563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  <a:highlight>
                            <a:srgbClr val="FFFF00"/>
                          </a:highlight>
                        </a:rPr>
                        <a:t>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837801783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if( </a:t>
                      </a:r>
                      <a:r>
                        <a:rPr lang="en-GB" sz="2400" dirty="0" err="1">
                          <a:effectLst/>
                        </a:rPr>
                        <a:t>gfv_nn_present_flag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 ) 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649179853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if( </a:t>
                      </a:r>
                      <a:r>
                        <a:rPr lang="en-GB" sz="2400" dirty="0" err="1">
                          <a:effectLst/>
                        </a:rPr>
                        <a:t>gfv_nn_mode_idc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= =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0 )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410929285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while( !</a:t>
                      </a:r>
                      <a:r>
                        <a:rPr lang="en-GB" sz="2400" dirty="0" err="1">
                          <a:effectLst/>
                        </a:rPr>
                        <a:t>byte_aligned</a:t>
                      </a:r>
                      <a:r>
                        <a:rPr lang="en-GB" sz="2400" dirty="0">
                          <a:effectLst/>
                        </a:rPr>
                        <a:t>( ) 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134071705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	</a:t>
                      </a:r>
                      <a:r>
                        <a:rPr lang="en-GB" sz="2400" b="1" dirty="0" err="1">
                          <a:effectLst/>
                        </a:rPr>
                        <a:t>gfv_nn_reserved_zero_bit_b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720613308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for( 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 = 0; </a:t>
                      </a:r>
                      <a:r>
                        <a:rPr lang="en-GB" sz="2400" dirty="0" err="1">
                          <a:effectLst/>
                        </a:rPr>
                        <a:t>more_data_in_payload</a:t>
                      </a:r>
                      <a:r>
                        <a:rPr lang="en-GB" sz="2400" dirty="0">
                          <a:effectLst/>
                        </a:rPr>
                        <a:t>( ); 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++ 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2681640951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	</a:t>
                      </a:r>
                      <a:r>
                        <a:rPr lang="en-GB" sz="2400" b="1" dirty="0" err="1">
                          <a:effectLst/>
                        </a:rPr>
                        <a:t>gfv_nn_payload_byte</a:t>
                      </a:r>
                      <a:r>
                        <a:rPr lang="en-GB" sz="2400" dirty="0">
                          <a:effectLst/>
                        </a:rPr>
                        <a:t>[ 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b(8)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724043649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800" dirty="0">
                          <a:effectLst/>
                        </a:rPr>
                        <a:t>		}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8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711348820"/>
                  </a:ext>
                </a:extLst>
              </a:tr>
              <a:tr h="3649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800" dirty="0">
                          <a:effectLst/>
                        </a:rPr>
                        <a:t>}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8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23813" marR="23813" marT="0" marB="0"/>
                </a:tc>
                <a:extLst>
                  <a:ext uri="{0D108BD9-81ED-4DB2-BD59-A6C34878D82A}">
                    <a16:rowId xmlns:a16="http://schemas.microsoft.com/office/drawing/2014/main" val="3847776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63383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14009541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altLang="zh-CN" sz="6600" dirty="0"/>
              <a:t>Option 2: Introduce GFVE SEI message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19" y="2165553"/>
            <a:ext cx="13026307" cy="10765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Define generative face video enhancement (GFVE) SEI message to signal the enhancement layer face parameters.</a:t>
            </a:r>
          </a:p>
          <a:p>
            <a:pPr marL="1291500" lvl="2" indent="-57150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600" b="0" dirty="0">
                <a:latin typeface="Alibaba-PuHuiTi-R"/>
              </a:rPr>
              <a:t>The enhancement model may be signaled or indicated</a:t>
            </a:r>
          </a:p>
          <a:p>
            <a:pPr marL="685800" indent="-6858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Each GFVE SEI message is associated with a GFV SEI message </a:t>
            </a:r>
          </a:p>
          <a:p>
            <a:pPr marL="1291500" lvl="2" indent="-57150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600" b="0" dirty="0" err="1">
                <a:latin typeface="Alibaba-PuHuiTi-R"/>
              </a:rPr>
              <a:t>gfv_id</a:t>
            </a:r>
            <a:r>
              <a:rPr lang="en-US" altLang="zh-CN" sz="3600" b="0" dirty="0">
                <a:latin typeface="Alibaba-PuHuiTi-R"/>
              </a:rPr>
              <a:t> and </a:t>
            </a:r>
            <a:r>
              <a:rPr lang="en-US" altLang="zh-CN" sz="3600" b="0" dirty="0" err="1">
                <a:latin typeface="Alibaba-PuHuiTi-R"/>
              </a:rPr>
              <a:t>gfv_cnt</a:t>
            </a:r>
            <a:r>
              <a:rPr lang="en-US" altLang="zh-CN" sz="3600" b="0" dirty="0">
                <a:latin typeface="Alibaba-PuHuiTi-R"/>
              </a:rPr>
              <a:t> of the associated GFV SEI message is signaled in the GFVE SEI message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An enhancement model “</a:t>
            </a:r>
            <a:r>
              <a:rPr lang="en-US" altLang="zh-CN" sz="4000" b="0" dirty="0" err="1">
                <a:latin typeface="Alibaba-PuHuiTi-R"/>
              </a:rPr>
              <a:t>EnhancerNN</a:t>
            </a:r>
            <a:r>
              <a:rPr lang="en-US" altLang="zh-CN" sz="4000" b="0" dirty="0">
                <a:latin typeface="Alibaba-PuHuiTi-R"/>
              </a:rPr>
              <a:t>()” is defined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interface</a:t>
            </a:r>
          </a:p>
          <a:p>
            <a:pPr marL="1291500" lvl="2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the processing order</a:t>
            </a:r>
            <a:endParaRPr lang="en-US" altLang="zh-CN" sz="3600" b="0" dirty="0">
              <a:latin typeface="Alibaba-PuHuiTi-R"/>
            </a:endParaRPr>
          </a:p>
          <a:p>
            <a:pPr marL="1872000" lvl="2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zh-CN" sz="4000" b="0" dirty="0">
              <a:latin typeface="Alibaba-PuHuiTi-R"/>
            </a:endParaRP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4800" b="0" dirty="0">
              <a:latin typeface="Alibaba-PuHuiTi-R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96BB8A0-D416-4A70-B675-104A4F1038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788599"/>
              </p:ext>
            </p:extLst>
          </p:nvPr>
        </p:nvGraphicFramePr>
        <p:xfrm>
          <a:off x="14782361" y="820879"/>
          <a:ext cx="9426632" cy="128452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967875">
                  <a:extLst>
                    <a:ext uri="{9D8B030D-6E8A-4147-A177-3AD203B41FA5}">
                      <a16:colId xmlns:a16="http://schemas.microsoft.com/office/drawing/2014/main" val="1230168071"/>
                    </a:ext>
                  </a:extLst>
                </a:gridCol>
                <a:gridCol w="1458757">
                  <a:extLst>
                    <a:ext uri="{9D8B030D-6E8A-4147-A177-3AD203B41FA5}">
                      <a16:colId xmlns:a16="http://schemas.microsoft.com/office/drawing/2014/main" val="1524930202"/>
                    </a:ext>
                  </a:extLst>
                </a:gridCol>
              </a:tblGrid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CA" sz="2400" dirty="0" err="1">
                          <a:effectLst/>
                        </a:rPr>
                        <a:t>generative_face_video_enhancement</a:t>
                      </a:r>
                      <a:r>
                        <a:rPr lang="en-GB" sz="2400" dirty="0">
                          <a:effectLst/>
                        </a:rPr>
                        <a:t> ( </a:t>
                      </a:r>
                      <a:r>
                        <a:rPr lang="en-GB" sz="2400" dirty="0" err="1">
                          <a:effectLst/>
                        </a:rPr>
                        <a:t>payloadSize</a:t>
                      </a:r>
                      <a:r>
                        <a:rPr lang="en-GB" sz="2400" dirty="0">
                          <a:effectLst/>
                        </a:rPr>
                        <a:t> 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Descriptor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882928311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US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gfve_id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86368093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_</a:t>
                      </a:r>
                      <a:r>
                        <a:rPr lang="en-US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gfv_id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409848818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_</a:t>
                      </a:r>
                      <a:r>
                        <a:rPr lang="en-US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gfv_cnt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579776551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_</a:t>
                      </a:r>
                      <a:r>
                        <a:rPr lang="en-US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nn_present_flag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>
                            <a:glow>
                              <a:srgbClr val="FFFFFF"/>
                            </a:glow>
                          </a:effectLst>
                        </a:rPr>
                        <a:t>u(1)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741652730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if( </a:t>
                      </a:r>
                      <a:r>
                        <a:rPr lang="en-GB" sz="2400" dirty="0" err="1">
                          <a:effectLst/>
                        </a:rPr>
                        <a:t>gfve_nn_present_flag</a:t>
                      </a:r>
                      <a:r>
                        <a:rPr lang="en-GB" sz="2400" dirty="0">
                          <a:effectLst/>
                        </a:rPr>
                        <a:t>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486643586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/>
                        </a:rPr>
                        <a:t>		</a:t>
                      </a:r>
                      <a:r>
                        <a:rPr lang="en-GB" sz="2400" b="1" dirty="0" err="1">
                          <a:effectLst/>
                        </a:rPr>
                        <a:t>gfve_nn_base_flag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u(1)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29846079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/>
                        </a:rPr>
                        <a:t>		</a:t>
                      </a:r>
                      <a:r>
                        <a:rPr lang="en-GB" sz="2400" b="1" dirty="0" err="1">
                          <a:effectLst/>
                        </a:rPr>
                        <a:t>gfve_nn_mode_idc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08670159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if( </a:t>
                      </a:r>
                      <a:r>
                        <a:rPr lang="en-GB" sz="2400" dirty="0" err="1">
                          <a:effectLst/>
                        </a:rPr>
                        <a:t>gfve_nn_mode_idc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= =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1 )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243395875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>
                          <a:effectLst/>
                        </a:rPr>
                        <a:t>			while( !byte_aligned( ) 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92433811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62992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</a:t>
                      </a:r>
                      <a:r>
                        <a:rPr lang="en-GB" sz="2400" b="1" dirty="0">
                          <a:effectLst/>
                        </a:rPr>
                        <a:t>		</a:t>
                      </a:r>
                      <a:r>
                        <a:rPr lang="en-GB" sz="2400" b="1" dirty="0" err="1">
                          <a:effectLst/>
                        </a:rPr>
                        <a:t>gfve_nn_reserved_zero_bit_a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673525725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/>
                        </a:rPr>
                        <a:t>			</a:t>
                      </a:r>
                      <a:r>
                        <a:rPr lang="en-GB" sz="2400" b="1" dirty="0" err="1">
                          <a:effectLst/>
                        </a:rPr>
                        <a:t>gfve_nn_tag_uri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st(v)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421554882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/>
                        </a:rPr>
                        <a:t>			</a:t>
                      </a:r>
                      <a:r>
                        <a:rPr lang="en-GB" sz="2400" b="1" dirty="0" err="1">
                          <a:effectLst/>
                        </a:rPr>
                        <a:t>gfve_nn_uri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st(v)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335127422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>
                          <a:effectLst/>
                        </a:rPr>
                        <a:t>		}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408757923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019486786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</a:t>
                      </a:r>
                      <a:r>
                        <a:rPr lang="en-GB" sz="2400" b="1" dirty="0" err="1">
                          <a:effectLst/>
                        </a:rPr>
                        <a:t>matrix_element_precision_factor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848948735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gfve_num_matrices_minus1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39343756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for(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=0; 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 &lt;= gfve_num_matrices_minus1; 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i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++){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13860585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gfve_matrix_height_minus1</a:t>
                      </a:r>
                      <a:r>
                        <a:rPr lang="en-US" sz="2400" dirty="0">
                          <a:effectLst/>
                        </a:rPr>
                        <a:t>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932341472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</a:t>
                      </a:r>
                      <a:r>
                        <a:rPr lang="en-GB" sz="2400" b="1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gfve_matrix_width_minus1</a:t>
                      </a:r>
                      <a:r>
                        <a:rPr lang="en-US" sz="2400" dirty="0">
                          <a:effectLst/>
                        </a:rPr>
                        <a:t>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ue(v)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423896111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</a:t>
                      </a:r>
                      <a:r>
                        <a:rPr lang="en-US" sz="2400" dirty="0">
                          <a:effectLst/>
                        </a:rPr>
                        <a:t>for( j = 0; j &lt;= gfve_matrix_height_minus1[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]; </a:t>
                      </a:r>
                      <a:r>
                        <a:rPr lang="en-US" sz="2400" dirty="0" err="1">
                          <a:effectLst/>
                        </a:rPr>
                        <a:t>j++</a:t>
                      </a:r>
                      <a:r>
                        <a:rPr lang="en-US" sz="2400" dirty="0">
                          <a:effectLst/>
                        </a:rPr>
                        <a:t> ) 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069081249"/>
                  </a:ext>
                </a:extLst>
              </a:tr>
              <a:tr h="40940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	</a:t>
                      </a:r>
                      <a:r>
                        <a:rPr lang="en-US" sz="2400" dirty="0">
                          <a:effectLst/>
                        </a:rPr>
                        <a:t>for( k = 0; k &lt;= gfve_matrix_width_minus1[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]; k++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684454132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gfve_matrix_element</a:t>
                      </a:r>
                      <a:r>
                        <a:rPr lang="en-US" sz="2400" dirty="0">
                          <a:effectLst/>
                        </a:rPr>
                        <a:t>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j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k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 err="1">
                          <a:effectLst/>
                        </a:rPr>
                        <a:t>ue</a:t>
                      </a:r>
                      <a:r>
                        <a:rPr lang="en-GB" sz="2400" dirty="0">
                          <a:effectLst/>
                        </a:rPr>
                        <a:t>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86756429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		if( !</a:t>
                      </a:r>
                      <a:r>
                        <a:rPr lang="en-GB" sz="2400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gfve_matrix_element</a:t>
                      </a:r>
                      <a:r>
                        <a:rPr lang="en-US" sz="2400" dirty="0">
                          <a:effectLst/>
                        </a:rPr>
                        <a:t>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j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k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383226740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3260" algn="l"/>
                          <a:tab pos="866140" algn="l"/>
                          <a:tab pos="91440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			</a:t>
                      </a:r>
                      <a:r>
                        <a:rPr lang="en-GB" sz="2400" b="1" dirty="0" err="1">
                          <a:effectLst>
                            <a:glow>
                              <a:srgbClr val="FFFFFF"/>
                            </a:glow>
                          </a:effectLst>
                        </a:rPr>
                        <a:t>gfve_matrix_element_sign_flag</a:t>
                      </a:r>
                      <a:r>
                        <a:rPr lang="en-US" sz="2400" dirty="0">
                          <a:effectLst/>
                        </a:rPr>
                        <a:t>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j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][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k</a:t>
                      </a:r>
                      <a:r>
                        <a:rPr lang="en-GB" sz="2400" dirty="0">
                          <a:effectLst/>
                        </a:rPr>
                        <a:t> </a:t>
                      </a:r>
                      <a:r>
                        <a:rPr lang="en-US" sz="2400" dirty="0">
                          <a:effectLst/>
                        </a:rPr>
                        <a:t>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630576810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3260" algn="l"/>
                          <a:tab pos="866140" algn="l"/>
                          <a:tab pos="91440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	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181658218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902470228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	if( </a:t>
                      </a:r>
                      <a:r>
                        <a:rPr lang="en-GB" sz="2400" dirty="0" err="1">
                          <a:effectLst/>
                        </a:rPr>
                        <a:t>gfve_nn_present_flag</a:t>
                      </a:r>
                      <a:r>
                        <a:rPr lang="en-GB" sz="2400" dirty="0">
                          <a:effectLst>
                            <a:glow>
                              <a:srgbClr val="FFFFFF"/>
                            </a:glow>
                          </a:effectLst>
                        </a:rPr>
                        <a:t> ) 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505930547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if( </a:t>
                      </a:r>
                      <a:r>
                        <a:rPr lang="en-GB" sz="2400" dirty="0" err="1">
                          <a:effectLst/>
                        </a:rPr>
                        <a:t>gfve_nn_mode_idc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= =</a:t>
                      </a:r>
                      <a:r>
                        <a:rPr lang="en-US" sz="2400" dirty="0">
                          <a:effectLst/>
                        </a:rPr>
                        <a:t>  </a:t>
                      </a:r>
                      <a:r>
                        <a:rPr lang="en-GB" sz="2400" dirty="0">
                          <a:effectLst/>
                        </a:rPr>
                        <a:t>0 ) {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148168034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while( !</a:t>
                      </a:r>
                      <a:r>
                        <a:rPr lang="en-GB" sz="2400" dirty="0" err="1">
                          <a:effectLst/>
                        </a:rPr>
                        <a:t>byte_aligned</a:t>
                      </a:r>
                      <a:r>
                        <a:rPr lang="en-GB" sz="2400" dirty="0">
                          <a:effectLst/>
                        </a:rPr>
                        <a:t>( ) 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205863932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	</a:t>
                      </a:r>
                      <a:r>
                        <a:rPr lang="en-GB" sz="2400" b="1" dirty="0" err="1">
                          <a:effectLst/>
                        </a:rPr>
                        <a:t>gfve_nn_reserved_zero_bit_b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u(1)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1088442802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for( 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 = 0; </a:t>
                      </a:r>
                      <a:r>
                        <a:rPr lang="en-GB" sz="2400" dirty="0" err="1">
                          <a:effectLst/>
                        </a:rPr>
                        <a:t>more_data_in_payload</a:t>
                      </a:r>
                      <a:r>
                        <a:rPr lang="en-GB" sz="2400" dirty="0">
                          <a:effectLst/>
                        </a:rPr>
                        <a:t>( ); 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++ 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140440195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		</a:t>
                      </a:r>
                      <a:r>
                        <a:rPr lang="en-GB" sz="2400" b="1" dirty="0" err="1">
                          <a:effectLst/>
                        </a:rPr>
                        <a:t>gfve_nn_payload_byte</a:t>
                      </a:r>
                      <a:r>
                        <a:rPr lang="en-GB" sz="2400" dirty="0">
                          <a:effectLst/>
                        </a:rPr>
                        <a:t>[ </a:t>
                      </a:r>
                      <a:r>
                        <a:rPr lang="en-GB" sz="2400" dirty="0" err="1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 ]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b(8)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92436672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		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3840955379"/>
                  </a:ext>
                </a:extLst>
              </a:tr>
              <a:tr h="32685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2400" dirty="0">
                          <a:effectLst/>
                        </a:rPr>
                        <a:t>}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9844" marR="19844" marT="0" marB="0"/>
                </a:tc>
                <a:extLst>
                  <a:ext uri="{0D108BD9-81ED-4DB2-BD59-A6C34878D82A}">
                    <a16:rowId xmlns:a16="http://schemas.microsoft.com/office/drawing/2014/main" val="236757134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75EDD06-FB4A-470E-8B4B-C07B5941C93E}"/>
              </a:ext>
            </a:extLst>
          </p:cNvPr>
          <p:cNvSpPr txBox="1"/>
          <p:nvPr/>
        </p:nvSpPr>
        <p:spPr>
          <a:xfrm>
            <a:off x="16203387" y="200663"/>
            <a:ext cx="6105838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Syntax of the proposed GFVE SEI message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282771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这是要点图样式"/>
          <p:cNvSpPr/>
          <p:nvPr/>
        </p:nvSpPr>
        <p:spPr>
          <a:xfrm>
            <a:off x="772820" y="640425"/>
            <a:ext cx="3556615" cy="12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20000"/>
              </a:lnSpc>
              <a:defRPr sz="5600" spc="112"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altLang="zh-CN" sz="6600" dirty="0"/>
              <a:t>Summary</a:t>
            </a:r>
            <a:endParaRPr sz="6600" dirty="0"/>
          </a:p>
        </p:txBody>
      </p:sp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89E36-DD62-47FF-A5D8-584418C84AC4}"/>
              </a:ext>
            </a:extLst>
          </p:cNvPr>
          <p:cNvSpPr txBox="1"/>
          <p:nvPr/>
        </p:nvSpPr>
        <p:spPr>
          <a:xfrm>
            <a:off x="772820" y="2165553"/>
            <a:ext cx="23036086" cy="886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The SRLR architecture proposed in the JVET-AH0110 achieves a wider coverage of bitrate range for GFV. 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The design of the SEI message supporting SRLR architecture was proposed in this contribution.</a:t>
            </a:r>
          </a:p>
          <a:p>
            <a:pPr marL="1291500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Option 1: directly extend the current GFV SEI message</a:t>
            </a:r>
          </a:p>
          <a:p>
            <a:pPr marL="1291500" lvl="1" indent="-5715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3200" b="0" dirty="0">
                <a:latin typeface="Alibaba-PuHuiTi-R"/>
              </a:rPr>
              <a:t>Option 2: introduce GFVE SEI message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4000" b="0" dirty="0">
              <a:latin typeface="Alibaba-PuHuiTi-R"/>
            </a:endParaRP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The GFV SEI message in </a:t>
            </a:r>
            <a:r>
              <a:rPr lang="en-US" altLang="zh-CN" sz="4000" b="0" dirty="0" err="1">
                <a:latin typeface="Alibaba-PuHuiTi-R"/>
              </a:rPr>
              <a:t>TuC</a:t>
            </a:r>
            <a:r>
              <a:rPr lang="en-US" altLang="zh-CN" sz="4000" b="0" dirty="0">
                <a:latin typeface="Alibaba-PuHuiTi-R"/>
              </a:rPr>
              <a:t> was implemented and tested in JVET-AH0239, which shows the feasibility of the SEI message solution for GFVC. </a:t>
            </a:r>
          </a:p>
          <a:p>
            <a:pPr marL="685800" indent="-6858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4000" b="0" dirty="0">
                <a:latin typeface="Alibaba-PuHuiTi-R"/>
              </a:rPr>
              <a:t>Thus, it is suggested to include the proposed SEI message design to next draft of VSEI </a:t>
            </a:r>
            <a:r>
              <a:rPr lang="en-US" altLang="zh-CN" sz="4000" b="0" dirty="0" err="1">
                <a:latin typeface="Alibaba-PuHuiTi-R"/>
              </a:rPr>
              <a:t>TuC</a:t>
            </a:r>
            <a:r>
              <a:rPr lang="en-US" altLang="zh-CN" sz="4000" b="0" dirty="0">
                <a:latin typeface="Alibaba-PuHuiTi-R"/>
              </a:rPr>
              <a:t> to further support SRLR for GFVC.</a:t>
            </a:r>
          </a:p>
        </p:txBody>
      </p:sp>
    </p:spTree>
    <p:extLst>
      <p:ext uri="{BB962C8B-B14F-4D97-AF65-F5344CB8AC3E}">
        <p14:creationId xmlns:p14="http://schemas.microsoft.com/office/powerpoint/2010/main" val="389524567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hanks">
            <a:extLst>
              <a:ext uri="{FF2B5EF4-FFF2-40B4-BE49-F238E27FC236}">
                <a16:creationId xmlns:a16="http://schemas.microsoft.com/office/drawing/2014/main" id="{0DCDDACA-948C-D143-BC8F-4BCD86D92FA5}"/>
              </a:ext>
            </a:extLst>
          </p:cNvPr>
          <p:cNvSpPr txBox="1"/>
          <p:nvPr/>
        </p:nvSpPr>
        <p:spPr>
          <a:xfrm>
            <a:off x="7634844" y="5575597"/>
            <a:ext cx="7282443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 algn="l" defTabSz="457200">
              <a:defRPr sz="16000" b="1">
                <a:solidFill>
                  <a:srgbClr val="FFFFFF"/>
                </a:solidFill>
                <a:latin typeface="Alibaba-PuHuiTi-R"/>
                <a:ea typeface="Alibaba-PuHuiTi-R"/>
                <a:cs typeface="Alibaba-PuHuiTi-R"/>
                <a:sym typeface="Alibaba-PuHuiTi-R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</a:rPr>
              <a:t>T</a:t>
            </a:r>
            <a:r>
              <a:rPr dirty="0">
                <a:solidFill>
                  <a:schemeClr val="tx1"/>
                </a:solidFill>
              </a:rPr>
              <a:t>hanks</a:t>
            </a:r>
          </a:p>
        </p:txBody>
      </p: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BBAAD9C20180234D78A0072836F0BA9012B9B2061D1C5B80AAD98B33B1BE2B238B43BB38B1696B0022C92A08C846AFEB15F9212A41D0CB411BBFC221707E24DE24F3B7AD0723F6B7648F24D7609240F448D2E91E7606108768A7B19A25629C58DB962B94CE3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8588</TotalTime>
  <Words>1426</Words>
  <Application>Microsoft Office PowerPoint</Application>
  <PresentationFormat>自定义</PresentationFormat>
  <Paragraphs>189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Alibaba PuHuiTi R</vt:lpstr>
      <vt:lpstr>Alibaba-PuHuiTi-M</vt:lpstr>
      <vt:lpstr>Alibaba-PuHuiTi-R</vt:lpstr>
      <vt:lpstr>Helvetica Neue</vt:lpstr>
      <vt:lpstr>Helvetica Neue Light</vt:lpstr>
      <vt:lpstr>Helvetica Neue Medium</vt:lpstr>
      <vt:lpstr>Arial</vt:lpstr>
      <vt:lpstr>Times New Roman</vt:lpstr>
      <vt:lpstr>Wingdings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Jie</dc:creator>
  <cp:lastModifiedBy>Chen Jie</cp:lastModifiedBy>
  <cp:revision>157</cp:revision>
  <dcterms:modified xsi:type="dcterms:W3CDTF">2024-04-21T10:55:12Z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BBAAD9C20180234D78A0072836F0BA9012B9B2061D1C5B80AAD98B33B1BE2B238B43BB38B1696B0022C92A08C846AFEB15F9212A41D0CB411BBFC221707E24DE24F3B7AD0723F6B7648F24D7609240F448D2E91E7606108768A7B19A25629C58DB962B94CE3</vt:lpwstr>
  </property>
</Properties>
</file>