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1"/>
  </p:notesMasterIdLst>
  <p:sldIdLst>
    <p:sldId id="256" r:id="rId2"/>
    <p:sldId id="277" r:id="rId3"/>
    <p:sldId id="278" r:id="rId4"/>
    <p:sldId id="257" r:id="rId5"/>
    <p:sldId id="280" r:id="rId6"/>
    <p:sldId id="274" r:id="rId7"/>
    <p:sldId id="281" r:id="rId8"/>
    <p:sldId id="273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oyi Lyu (吕卓逸)" initials="ZL(" lastIdx="0" clrIdx="0">
    <p:extLst>
      <p:ext uri="{19B8F6BF-5375-455C-9EA6-DF929625EA0E}">
        <p15:presenceInfo xmlns:p15="http://schemas.microsoft.com/office/powerpoint/2012/main" userId="S-1-5-21-2660122827-3251746268-3620619969-1792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3475" autoAdjust="0"/>
  </p:normalViewPr>
  <p:slideViewPr>
    <p:cSldViewPr snapToGrid="0">
      <p:cViewPr varScale="1">
        <p:scale>
          <a:sx n="63" d="100"/>
          <a:sy n="63" d="100"/>
        </p:scale>
        <p:origin x="836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CatRobot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QP37</c:v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RA_analysis!$L$26:$L$30</c:f>
              <c:numCache>
                <c:formatCode>General</c:formatCode>
                <c:ptCount val="5"/>
                <c:pt idx="0">
                  <c:v>0.5</c:v>
                </c:pt>
                <c:pt idx="1">
                  <c:v>0.67</c:v>
                </c:pt>
                <c:pt idx="2">
                  <c:v>0.5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9CB-4198-9322-BC660B2C6D5F}"/>
            </c:ext>
          </c:extLst>
        </c:ser>
        <c:ser>
          <c:idx val="1"/>
          <c:order val="1"/>
          <c:tx>
            <c:v>QP32</c:v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2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RA_analysis!$D$26:$D$30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9CB-4198-9322-BC660B2C6D5F}"/>
            </c:ext>
          </c:extLst>
        </c:ser>
        <c:ser>
          <c:idx val="2"/>
          <c:order val="2"/>
          <c:tx>
            <c:v>QP42</c:v>
          </c:tx>
          <c:spPr>
            <a:ln w="22225" cap="rnd">
              <a:solidFill>
                <a:schemeClr val="accent3"/>
              </a:solidFill>
            </a:ln>
            <a:effectLst>
              <a:glow rad="139700">
                <a:schemeClr val="accent3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RA_analysis!$O$26:$O$30</c:f>
              <c:numCache>
                <c:formatCode>General</c:formatCode>
                <c:ptCount val="5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9CB-4198-9322-BC660B2C6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2089727"/>
        <c:axId val="1113073887"/>
      </c:scatterChart>
      <c:valAx>
        <c:axId val="1112089727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073887"/>
        <c:crosses val="autoZero"/>
        <c:crossBetween val="midCat"/>
        <c:majorUnit val="1"/>
        <c:minorUnit val="1"/>
      </c:valAx>
      <c:valAx>
        <c:axId val="1113073887"/>
        <c:scaling>
          <c:orientation val="minMax"/>
          <c:max val="1.100000000000000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2089727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69802590147482E-2"/>
          <c:y val="7.171744767756931E-2"/>
          <c:w val="0.87498144889666096"/>
          <c:h val="0.68762400404874624"/>
        </c:manualLayout>
      </c:layout>
      <c:scatterChart>
        <c:scatterStyle val="lineMarker"/>
        <c:varyColors val="0"/>
        <c:ser>
          <c:idx val="0"/>
          <c:order val="0"/>
          <c:tx>
            <c:v>QP37</c:v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1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1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RA_analysis!$D$40:$D$44</c:f>
              <c:numCache>
                <c:formatCode>General</c:formatCode>
                <c:ptCount val="5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44-445B-BC32-BCF94775B17B}"/>
            </c:ext>
          </c:extLst>
        </c:ser>
        <c:ser>
          <c:idx val="1"/>
          <c:order val="1"/>
          <c:tx>
            <c:v>QP32</c:v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2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2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RA_analysis!$C$40:$C$44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0.67</c:v>
                </c:pt>
                <c:pt idx="4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444-445B-BC32-BCF94775B17B}"/>
            </c:ext>
          </c:extLst>
        </c:ser>
        <c:ser>
          <c:idx val="2"/>
          <c:order val="2"/>
          <c:tx>
            <c:v>QP42</c:v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3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3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RA_analysis!$E$40:$E$44</c:f>
              <c:numCache>
                <c:formatCode>General</c:formatCode>
                <c:ptCount val="5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444-445B-BC32-BCF94775B1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2089727"/>
        <c:axId val="1113073887"/>
      </c:scatterChart>
      <c:valAx>
        <c:axId val="1112089727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073887"/>
        <c:crosses val="autoZero"/>
        <c:crossBetween val="midCat"/>
        <c:majorUnit val="1"/>
        <c:minorUnit val="1"/>
      </c:valAx>
      <c:valAx>
        <c:axId val="1113073887"/>
        <c:scaling>
          <c:orientation val="minMax"/>
          <c:max val="1.1000000000000001"/>
          <c:min val="0.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2089727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200812810336565"/>
          <c:y val="0.8517091969140751"/>
          <c:w val="0.7555410107134245"/>
          <c:h val="0.129330966588388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Campfire @ QP42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Proposed</c:v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RA_analysis!$C$6:$C$15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xVal>
          <c:yVal>
            <c:numRef>
              <c:f>RA_analysis!$G$6:$G$15</c:f>
              <c:numCache>
                <c:formatCode>General</c:formatCode>
                <c:ptCount val="10"/>
                <c:pt idx="0">
                  <c:v>0.67</c:v>
                </c:pt>
                <c:pt idx="1">
                  <c:v>1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  <c:pt idx="5">
                  <c:v>0.67</c:v>
                </c:pt>
                <c:pt idx="6">
                  <c:v>0.5</c:v>
                </c:pt>
                <c:pt idx="7">
                  <c:v>0.67</c:v>
                </c:pt>
                <c:pt idx="8">
                  <c:v>0.5</c:v>
                </c:pt>
                <c:pt idx="9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A51-4CA6-8AA9-2CECC95EDA4C}"/>
            </c:ext>
          </c:extLst>
        </c:ser>
        <c:ser>
          <c:idx val="1"/>
          <c:order val="1"/>
          <c:tx>
            <c:v>EE1-4.1 s=1.5</c:v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2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RA_analysis!$C$6:$C$15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xVal>
          <c:yVal>
            <c:numRef>
              <c:f>RA_analysis!$H$6:$H$15</c:f>
              <c:numCache>
                <c:formatCode>General</c:formatCode>
                <c:ptCount val="10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  <c:pt idx="5">
                  <c:v>0.67</c:v>
                </c:pt>
                <c:pt idx="6">
                  <c:v>0.67</c:v>
                </c:pt>
                <c:pt idx="7">
                  <c:v>0.67</c:v>
                </c:pt>
                <c:pt idx="8">
                  <c:v>0.67</c:v>
                </c:pt>
                <c:pt idx="9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A51-4CA6-8AA9-2CECC95ED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2451839"/>
        <c:axId val="1033171455"/>
      </c:scatterChart>
      <c:valAx>
        <c:axId val="1102451839"/>
        <c:scaling>
          <c:orientation val="minMax"/>
          <c:max val="9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3171455"/>
        <c:crosses val="autoZero"/>
        <c:crossBetween val="midCat"/>
      </c:valAx>
      <c:valAx>
        <c:axId val="1033171455"/>
        <c:scaling>
          <c:orientation val="minMax"/>
          <c:max val="1"/>
          <c:min val="0.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2451839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49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551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6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94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 fontScale="90000"/>
          </a:bodyPr>
          <a:lstStyle/>
          <a:p>
            <a:pPr algn="l"/>
            <a:b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JVET-AH0100</a:t>
            </a:r>
            <a:b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EE1-4.2-related: Multiple scaling ratios coding for NNVC with NNSR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    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Zhuoyi lv, Chuan Zhou</a:t>
            </a:r>
            <a:b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            vivo Mobile Communication Co., Ltd</a:t>
            </a:r>
            <a:endParaRPr lang="zh-CN" altLang="en-US" sz="20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21B6EAF-5547-456A-A18D-6F55668B8FEB}"/>
              </a:ext>
            </a:extLst>
          </p:cNvPr>
          <p:cNvSpPr/>
          <p:nvPr/>
        </p:nvSpPr>
        <p:spPr>
          <a:xfrm>
            <a:off x="6938127" y="1488097"/>
            <a:ext cx="4986780" cy="46548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EFD13548-4166-47F5-B045-94CED270D1EC}"/>
              </a:ext>
            </a:extLst>
          </p:cNvPr>
          <p:cNvSpPr txBox="1">
            <a:spLocks/>
          </p:cNvSpPr>
          <p:nvPr/>
        </p:nvSpPr>
        <p:spPr>
          <a:xfrm>
            <a:off x="427924" y="212359"/>
            <a:ext cx="10515600" cy="676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9D54071D-0C74-4B9D-8EAB-A0287C7B8A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810347"/>
              </p:ext>
            </p:extLst>
          </p:nvPr>
        </p:nvGraphicFramePr>
        <p:xfrm>
          <a:off x="7069717" y="5013676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s=1.5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0.74%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41095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29BDB8CF-DDE9-404E-AE4F-4EA851CD78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57923"/>
              </p:ext>
            </p:extLst>
          </p:nvPr>
        </p:nvGraphicFramePr>
        <p:xfrm>
          <a:off x="7069717" y="2428612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s=2, 1.5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12.17%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2.76%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55D36653-D3A8-4814-A15E-09CB20B98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217406"/>
              </p:ext>
            </p:extLst>
          </p:nvPr>
        </p:nvGraphicFramePr>
        <p:xfrm>
          <a:off x="7069717" y="4011273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s=2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380170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5BFD0F38-4924-4B5C-9EA5-A53717541C12}"/>
              </a:ext>
            </a:extLst>
          </p:cNvPr>
          <p:cNvSpPr/>
          <p:nvPr/>
        </p:nvSpPr>
        <p:spPr>
          <a:xfrm>
            <a:off x="9326570" y="3621941"/>
            <a:ext cx="888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EE1-4.1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50CF950-0255-47A3-A426-C5E30E3D11BB}"/>
              </a:ext>
            </a:extLst>
          </p:cNvPr>
          <p:cNvSpPr/>
          <p:nvPr/>
        </p:nvSpPr>
        <p:spPr>
          <a:xfrm>
            <a:off x="9234655" y="2008108"/>
            <a:ext cx="1072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Proposed</a:t>
            </a:r>
            <a:endParaRPr lang="zh-CN" altLang="en-US" dirty="0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240B6CF8-CE7F-44B1-8719-C40B1BA22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478" y="1488096"/>
            <a:ext cx="40801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zh-CN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Multiple scaling ratios coding with RPR</a:t>
            </a:r>
            <a:endParaRPr kumimoji="0" lang="en-US" altLang="zh-CN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1087B6C-3E93-40AF-8764-6D3610A3F30A}"/>
              </a:ext>
            </a:extLst>
          </p:cNvPr>
          <p:cNvCxnSpPr/>
          <p:nvPr/>
        </p:nvCxnSpPr>
        <p:spPr>
          <a:xfrm>
            <a:off x="6938127" y="3497344"/>
            <a:ext cx="4986780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32FAA8F8-F814-42A6-A947-82CE4E5BF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93" y="1217368"/>
            <a:ext cx="6370872" cy="518204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3C53B58-4D0B-46FD-98C1-F57D64BA00CD}"/>
              </a:ext>
            </a:extLst>
          </p:cNvPr>
          <p:cNvSpPr/>
          <p:nvPr/>
        </p:nvSpPr>
        <p:spPr>
          <a:xfrm>
            <a:off x="5180942" y="3870442"/>
            <a:ext cx="1691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QP offset = -5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A1D9151-D1A6-40BE-88F4-5CEF40EFAF5B}"/>
              </a:ext>
            </a:extLst>
          </p:cNvPr>
          <p:cNvSpPr/>
          <p:nvPr/>
        </p:nvSpPr>
        <p:spPr>
          <a:xfrm>
            <a:off x="5180942" y="5248463"/>
            <a:ext cx="1691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QP offset = -4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658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5BB9143-95E6-4118-8D49-1B25D0DDC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426074"/>
              </p:ext>
            </p:extLst>
          </p:nvPr>
        </p:nvGraphicFramePr>
        <p:xfrm>
          <a:off x="795797" y="5332191"/>
          <a:ext cx="30480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305">
                  <a:extLst>
                    <a:ext uri="{9D8B030D-6E8A-4147-A177-3AD203B41FA5}">
                      <a16:colId xmlns:a16="http://schemas.microsoft.com/office/drawing/2014/main" val="1626247794"/>
                    </a:ext>
                  </a:extLst>
                </a:gridCol>
                <a:gridCol w="1890741">
                  <a:extLst>
                    <a:ext uri="{9D8B030D-6E8A-4147-A177-3AD203B41FA5}">
                      <a16:colId xmlns:a16="http://schemas.microsoft.com/office/drawing/2014/main" val="1541084161"/>
                    </a:ext>
                  </a:extLst>
                </a:gridCol>
              </a:tblGrid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Scaling ratio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Coded resolution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70108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190552"/>
                  </a:ext>
                </a:extLst>
              </a:tr>
              <a:tr h="2810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0.67 (2/3)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25783"/>
                  </a:ext>
                </a:extLst>
              </a:tr>
              <a:tr h="2955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211783"/>
                  </a:ext>
                </a:extLst>
              </a:tr>
            </a:tbl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B5B9DD34-1250-4481-A4AB-FB7E8002E0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594445"/>
              </p:ext>
            </p:extLst>
          </p:nvPr>
        </p:nvGraphicFramePr>
        <p:xfrm>
          <a:off x="6486214" y="1886426"/>
          <a:ext cx="5419593" cy="322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D840C828-B77B-4728-B56B-38E23A66F2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3004121"/>
              </p:ext>
            </p:extLst>
          </p:nvPr>
        </p:nvGraphicFramePr>
        <p:xfrm>
          <a:off x="795797" y="2137345"/>
          <a:ext cx="5175241" cy="2646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16519895-DC92-4D2C-A456-263A662F50AC}"/>
              </a:ext>
            </a:extLst>
          </p:cNvPr>
          <p:cNvSpPr txBox="1"/>
          <p:nvPr/>
        </p:nvSpPr>
        <p:spPr>
          <a:xfrm>
            <a:off x="2431763" y="1517094"/>
            <a:ext cx="159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C00000"/>
                </a:solidFill>
              </a:rPr>
              <a:t>EE1-4.1 s=1.5</a:t>
            </a:r>
            <a:endParaRPr lang="zh-CN" altLang="en-US" u="sng" dirty="0">
              <a:solidFill>
                <a:srgbClr val="C0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FF1CF6B-A8A3-4EDF-A024-607F955C5133}"/>
              </a:ext>
            </a:extLst>
          </p:cNvPr>
          <p:cNvSpPr txBox="1"/>
          <p:nvPr/>
        </p:nvSpPr>
        <p:spPr>
          <a:xfrm>
            <a:off x="8400299" y="1517094"/>
            <a:ext cx="159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C00000"/>
                </a:solidFill>
              </a:rPr>
              <a:t>Proposed</a:t>
            </a:r>
            <a:endParaRPr lang="zh-CN" altLang="en-US" u="sng" dirty="0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8E1F4C-DEE2-4963-A6CA-BA59EC6F5E4E}"/>
              </a:ext>
            </a:extLst>
          </p:cNvPr>
          <p:cNvSpPr txBox="1"/>
          <p:nvPr/>
        </p:nvSpPr>
        <p:spPr>
          <a:xfrm>
            <a:off x="10886738" y="4664067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GOP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07CE01-D11B-4278-995C-C7D07EE71024}"/>
              </a:ext>
            </a:extLst>
          </p:cNvPr>
          <p:cNvSpPr txBox="1"/>
          <p:nvPr/>
        </p:nvSpPr>
        <p:spPr>
          <a:xfrm>
            <a:off x="114292" y="971226"/>
            <a:ext cx="463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 1: </a:t>
            </a:r>
            <a:r>
              <a:rPr lang="en-US" altLang="zh-CN" sz="2400" dirty="0" err="1"/>
              <a:t>CatRobot</a:t>
            </a:r>
            <a:endParaRPr lang="zh-CN" altLang="en-US" sz="24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E72517B-6FF8-4FE2-9A49-F1D2CB006812}"/>
              </a:ext>
            </a:extLst>
          </p:cNvPr>
          <p:cNvSpPr/>
          <p:nvPr/>
        </p:nvSpPr>
        <p:spPr>
          <a:xfrm rot="16200000">
            <a:off x="5404411" y="3235846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C318687-BF17-4116-A623-9B18730833A6}"/>
              </a:ext>
            </a:extLst>
          </p:cNvPr>
          <p:cNvSpPr/>
          <p:nvPr/>
        </p:nvSpPr>
        <p:spPr>
          <a:xfrm rot="16200000">
            <a:off x="-284547" y="3235845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C8CA7A-AF85-48E1-AAF3-EE92B27B6FFC}"/>
              </a:ext>
            </a:extLst>
          </p:cNvPr>
          <p:cNvSpPr txBox="1"/>
          <p:nvPr/>
        </p:nvSpPr>
        <p:spPr>
          <a:xfrm>
            <a:off x="5126282" y="438390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GOP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5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5BB9143-95E6-4118-8D49-1B25D0DDC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30694"/>
              </p:ext>
            </p:extLst>
          </p:nvPr>
        </p:nvGraphicFramePr>
        <p:xfrm>
          <a:off x="4668230" y="5101047"/>
          <a:ext cx="30480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305">
                  <a:extLst>
                    <a:ext uri="{9D8B030D-6E8A-4147-A177-3AD203B41FA5}">
                      <a16:colId xmlns:a16="http://schemas.microsoft.com/office/drawing/2014/main" val="1626247794"/>
                    </a:ext>
                  </a:extLst>
                </a:gridCol>
                <a:gridCol w="1890741">
                  <a:extLst>
                    <a:ext uri="{9D8B030D-6E8A-4147-A177-3AD203B41FA5}">
                      <a16:colId xmlns:a16="http://schemas.microsoft.com/office/drawing/2014/main" val="1541084161"/>
                    </a:ext>
                  </a:extLst>
                </a:gridCol>
              </a:tblGrid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Scaling ratio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Coded resolution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70108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190552"/>
                  </a:ext>
                </a:extLst>
              </a:tr>
              <a:tr h="2810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0.67 (2/3)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25783"/>
                  </a:ext>
                </a:extLst>
              </a:tr>
              <a:tr h="2955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211783"/>
                  </a:ext>
                </a:extLst>
              </a:tr>
            </a:tbl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36430FEC-15A4-4809-A9DD-D380A1173747}"/>
              </a:ext>
            </a:extLst>
          </p:cNvPr>
          <p:cNvSpPr txBox="1"/>
          <p:nvPr/>
        </p:nvSpPr>
        <p:spPr>
          <a:xfrm>
            <a:off x="228187" y="974420"/>
            <a:ext cx="3713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 2: Campfire</a:t>
            </a:r>
            <a:endParaRPr lang="zh-CN" altLang="en-US" sz="2400" dirty="0"/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22151539-1FF0-47E6-9B09-7A2F597931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332406"/>
              </p:ext>
            </p:extLst>
          </p:nvPr>
        </p:nvGraphicFramePr>
        <p:xfrm>
          <a:off x="3578709" y="1461924"/>
          <a:ext cx="5419594" cy="322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7ED96564-979E-4933-AE1E-C5EFAD099F9A}"/>
              </a:ext>
            </a:extLst>
          </p:cNvPr>
          <p:cNvSpPr txBox="1"/>
          <p:nvPr/>
        </p:nvSpPr>
        <p:spPr>
          <a:xfrm>
            <a:off x="8007703" y="4253691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GOP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B29D4C-88EA-4318-9C26-6CC622CCD0FA}"/>
              </a:ext>
            </a:extLst>
          </p:cNvPr>
          <p:cNvSpPr/>
          <p:nvPr/>
        </p:nvSpPr>
        <p:spPr>
          <a:xfrm rot="16200000">
            <a:off x="2496906" y="2825470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5" name="标题 1">
            <a:extLst>
              <a:ext uri="{FF2B5EF4-FFF2-40B4-BE49-F238E27FC236}">
                <a16:creationId xmlns:a16="http://schemas.microsoft.com/office/drawing/2014/main" id="{639BF41C-CBB6-42BB-9FD1-432C4B00EFA0}"/>
              </a:ext>
            </a:extLst>
          </p:cNvPr>
          <p:cNvSpPr txBox="1">
            <a:spLocks/>
          </p:cNvSpPr>
          <p:nvPr/>
        </p:nvSpPr>
        <p:spPr>
          <a:xfrm>
            <a:off x="427924" y="212359"/>
            <a:ext cx="10515600" cy="676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CNN-based super resolution – Model 1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44F1C0-EF1A-456E-BCDB-3FF7499BC3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8289" y="2216591"/>
            <a:ext cx="7293059" cy="4082609"/>
          </a:xfrm>
          <a:prstGeom prst="rect">
            <a:avLst/>
          </a:prstGeom>
        </p:spPr>
      </p:pic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FA967B5B-99DE-4DB8-BAE3-A8C4CDBC3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924" y="1244709"/>
            <a:ext cx="10844663" cy="979359"/>
          </a:xfrm>
        </p:spPr>
        <p:txBody>
          <a:bodyPr>
            <a:noAutofit/>
          </a:bodyPr>
          <a:lstStyle/>
          <a:p>
            <a:r>
              <a:rPr lang="en-US" altLang="zh-CN" sz="1400" dirty="0">
                <a:cs typeface="Times New Roman" panose="02020603050405020304" pitchFamily="18" charset="0"/>
              </a:rPr>
              <a:t>CNN-based super-resolution model in EE1-4.2. 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Training configurations for generating compressed training data: Turn on NNLF-LOP2 and </a:t>
            </a:r>
            <a:r>
              <a:rPr lang="en-US" altLang="zh-CN" sz="1400" dirty="0" err="1">
                <a:cs typeface="Times New Roman" panose="02020603050405020304" pitchFamily="18" charset="0"/>
              </a:rPr>
              <a:t>NNIntra</a:t>
            </a:r>
            <a:endParaRPr lang="en-US" altLang="zh-CN" sz="1400" dirty="0">
              <a:cs typeface="Times New Roman" panose="02020603050405020304" pitchFamily="18" charset="0"/>
            </a:endParaRPr>
          </a:p>
          <a:p>
            <a:r>
              <a:rPr lang="en-US" altLang="zh-CN" sz="1400" dirty="0">
                <a:cs typeface="Times New Roman" panose="02020603050405020304" pitchFamily="18" charset="0"/>
              </a:rPr>
              <a:t>Complexity: 13kMAC/</a:t>
            </a:r>
            <a:r>
              <a:rPr lang="en-US" altLang="zh-CN" sz="1400" dirty="0" err="1">
                <a:cs typeface="Times New Roman" panose="02020603050405020304" pitchFamily="18" charset="0"/>
              </a:rPr>
              <a:t>pxl</a:t>
            </a:r>
            <a:r>
              <a:rPr lang="en-US" altLang="zh-CN" sz="1400" dirty="0"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cs typeface="Times New Roman" panose="02020603050405020304" pitchFamily="18" charset="0"/>
              </a:rPr>
              <a:t>0.05M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0E2F9D-3671-4BF4-95D4-F49DBF0B94E7}"/>
              </a:ext>
            </a:extLst>
          </p:cNvPr>
          <p:cNvSpPr txBox="1"/>
          <p:nvPr/>
        </p:nvSpPr>
        <p:spPr>
          <a:xfrm>
            <a:off x="829116" y="4680646"/>
            <a:ext cx="2251776" cy="73866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- Sr = 0, scaling ratio = 1.0x</a:t>
            </a:r>
          </a:p>
          <a:p>
            <a:r>
              <a:rPr lang="en-US" altLang="zh-CN" sz="1400" dirty="0"/>
              <a:t>- Sr = 1, scaling ratio = 2.0x</a:t>
            </a:r>
          </a:p>
          <a:p>
            <a:r>
              <a:rPr lang="en-US" altLang="zh-CN" sz="1400" dirty="0"/>
              <a:t>- Sr = 2, scaling ratio = 1.5x</a:t>
            </a: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0C00E1A3-8457-481A-9F27-43983E795F8D}"/>
              </a:ext>
            </a:extLst>
          </p:cNvPr>
          <p:cNvSpPr/>
          <p:nvPr/>
        </p:nvSpPr>
        <p:spPr>
          <a:xfrm>
            <a:off x="2991043" y="4597011"/>
            <a:ext cx="467415" cy="90593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212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502" y="1100759"/>
            <a:ext cx="10844663" cy="1580337"/>
          </a:xfrm>
        </p:spPr>
        <p:txBody>
          <a:bodyPr>
            <a:noAutofit/>
          </a:bodyPr>
          <a:lstStyle/>
          <a:p>
            <a:r>
              <a:rPr lang="en-US" altLang="zh-CN" sz="1400" dirty="0">
                <a:cs typeface="Times New Roman" panose="02020603050405020304" pitchFamily="18" charset="0"/>
              </a:rPr>
              <a:t>To further reduce complexity, modifications are made on top of the CNN-based super-resolution model in EE1-4.2. </a:t>
            </a:r>
          </a:p>
          <a:p>
            <a:pPr lvl="1"/>
            <a:r>
              <a:rPr lang="en-US" altLang="zh-CN" sz="1400" dirty="0">
                <a:cs typeface="Times New Roman" panose="02020603050405020304" pitchFamily="18" charset="0"/>
              </a:rPr>
              <a:t>The stride of convolution is set to 2 for </a:t>
            </a:r>
            <a:r>
              <a:rPr lang="en-US" altLang="zh-CN" sz="14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all input feature extraction layers</a:t>
            </a:r>
          </a:p>
          <a:p>
            <a:pPr lvl="1"/>
            <a:r>
              <a:rPr lang="en-US" altLang="zh-CN" sz="1400" dirty="0">
                <a:cs typeface="Times New Roman" panose="02020603050405020304" pitchFamily="18" charset="0"/>
              </a:rPr>
              <a:t>The stride of 2 in </a:t>
            </a:r>
            <a:r>
              <a:rPr lang="en-US" altLang="zh-CN" sz="14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the transition layer </a:t>
            </a:r>
            <a:r>
              <a:rPr lang="en-US" altLang="zh-CN" sz="1400" dirty="0">
                <a:cs typeface="Times New Roman" panose="02020603050405020304" pitchFamily="18" charset="0"/>
              </a:rPr>
              <a:t>is removed.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Training configurations for generating compressed training data: Turn on NNLF-LOP2 and </a:t>
            </a:r>
            <a:r>
              <a:rPr lang="en-US" altLang="zh-CN" sz="1400" dirty="0" err="1">
                <a:cs typeface="Times New Roman" panose="02020603050405020304" pitchFamily="18" charset="0"/>
              </a:rPr>
              <a:t>NNIntra</a:t>
            </a:r>
            <a:endParaRPr lang="en-US" altLang="zh-CN" sz="1400" dirty="0">
              <a:cs typeface="Times New Roman" panose="02020603050405020304" pitchFamily="18" charset="0"/>
            </a:endParaRPr>
          </a:p>
          <a:p>
            <a:r>
              <a:rPr lang="en-US" altLang="zh-CN" sz="1400" dirty="0">
                <a:cs typeface="Times New Roman" panose="02020603050405020304" pitchFamily="18" charset="0"/>
              </a:rPr>
              <a:t>Complexity: 12kMAC/</a:t>
            </a:r>
            <a:r>
              <a:rPr lang="en-US" altLang="zh-CN" sz="1400" dirty="0" err="1">
                <a:cs typeface="Times New Roman" panose="02020603050405020304" pitchFamily="18" charset="0"/>
              </a:rPr>
              <a:t>pxl</a:t>
            </a:r>
            <a:r>
              <a:rPr lang="en-US" altLang="zh-CN" sz="1400" dirty="0"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cs typeface="Times New Roman" panose="02020603050405020304" pitchFamily="18" charset="0"/>
              </a:rPr>
              <a:t>0.05M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9B20F98E-57D0-4D74-A726-B8148897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CNN-based super resolution – Model 2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0DF4D3D-B5C0-4A85-B96B-BA86D51BC8D2}"/>
              </a:ext>
            </a:extLst>
          </p:cNvPr>
          <p:cNvGrpSpPr/>
          <p:nvPr/>
        </p:nvGrpSpPr>
        <p:grpSpPr>
          <a:xfrm>
            <a:off x="1306636" y="2315658"/>
            <a:ext cx="9578727" cy="4061047"/>
            <a:chOff x="2613273" y="2386778"/>
            <a:chExt cx="9578727" cy="406104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4099531-C4B1-4BEA-92E1-79E2DA3759A7}"/>
                </a:ext>
              </a:extLst>
            </p:cNvPr>
            <p:cNvGrpSpPr/>
            <p:nvPr/>
          </p:nvGrpSpPr>
          <p:grpSpPr>
            <a:xfrm>
              <a:off x="5179050" y="2386778"/>
              <a:ext cx="7012950" cy="4046945"/>
              <a:chOff x="441502" y="2472388"/>
              <a:chExt cx="7012950" cy="4046945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5F598BE3-248A-408B-BA57-0AB317456B6D}"/>
                  </a:ext>
                </a:extLst>
              </p:cNvPr>
              <p:cNvSpPr/>
              <p:nvPr/>
            </p:nvSpPr>
            <p:spPr>
              <a:xfrm>
                <a:off x="2523067" y="4038600"/>
                <a:ext cx="406400" cy="914400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FFD7B2-CABA-4321-B25F-ADA874829BF0}"/>
                  </a:ext>
                </a:extLst>
              </p:cNvPr>
              <p:cNvSpPr txBox="1"/>
              <p:nvPr/>
            </p:nvSpPr>
            <p:spPr>
              <a:xfrm>
                <a:off x="872067" y="3725333"/>
                <a:ext cx="567266" cy="2794000"/>
              </a:xfrm>
              <a:prstGeom prst="rect">
                <a:avLst/>
              </a:pr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36140A3D-8B12-4736-80A2-961BB0E60CBD}"/>
                  </a:ext>
                </a:extLst>
              </p:cNvPr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502" y="2472388"/>
                <a:ext cx="7012950" cy="3947038"/>
              </a:xfrm>
              <a:prstGeom prst="rect">
                <a:avLst/>
              </a:prstGeom>
              <a:noFill/>
            </p:spPr>
          </p:pic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46827EA-A836-4E57-8E8E-8D8E8B29261F}"/>
                </a:ext>
              </a:extLst>
            </p:cNvPr>
            <p:cNvSpPr txBox="1"/>
            <p:nvPr/>
          </p:nvSpPr>
          <p:spPr>
            <a:xfrm>
              <a:off x="2613273" y="5625526"/>
              <a:ext cx="2251776" cy="738664"/>
            </a:xfrm>
            <a:prstGeom prst="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- Sr = 0, scaling ratio = 1.0x</a:t>
              </a:r>
            </a:p>
            <a:p>
              <a:r>
                <a:rPr lang="en-US" altLang="zh-CN" sz="1400" dirty="0"/>
                <a:t>- Sr = 1, scaling ratio = 2.0x</a:t>
              </a:r>
            </a:p>
            <a:p>
              <a:r>
                <a:rPr lang="en-US" altLang="zh-CN" sz="1400" dirty="0"/>
                <a:t>- Sr = 2, scaling ratio = 1.5x</a:t>
              </a:r>
            </a:p>
          </p:txBody>
        </p:sp>
        <p:sp>
          <p:nvSpPr>
            <p:cNvPr id="5" name="箭头: 右 4">
              <a:extLst>
                <a:ext uri="{FF2B5EF4-FFF2-40B4-BE49-F238E27FC236}">
                  <a16:creationId xmlns:a16="http://schemas.microsoft.com/office/drawing/2014/main" id="{1596249C-3DFD-4B63-8908-D224A60A03CE}"/>
                </a:ext>
              </a:extLst>
            </p:cNvPr>
            <p:cNvSpPr/>
            <p:nvPr/>
          </p:nvSpPr>
          <p:spPr>
            <a:xfrm>
              <a:off x="4775200" y="5541891"/>
              <a:ext cx="467415" cy="905934"/>
            </a:xfrm>
            <a:prstGeom prst="right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64231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6CD0553-42F4-4ADC-8F49-C3D3F871A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644130"/>
              </p:ext>
            </p:extLst>
          </p:nvPr>
        </p:nvGraphicFramePr>
        <p:xfrm>
          <a:off x="6431214" y="3009900"/>
          <a:ext cx="4725670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-2.07%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4.00%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2.95%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-3.59%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0.40%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0.27%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-3.60%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7.06%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7.75%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-1.46%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5.68%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5.45%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-0.94%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1.84%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1.78%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-1.01%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1.22%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1.14%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D3DF4A2C-BA00-4F16-9940-A3BB315EA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983819"/>
              </p:ext>
            </p:extLst>
          </p:nvPr>
        </p:nvGraphicFramePr>
        <p:xfrm>
          <a:off x="1056574" y="2990850"/>
          <a:ext cx="4725670" cy="857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-2.15%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-3.70%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0.60%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-3.56%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-1.47%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5.49%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73007017-7B8B-4BC3-BD4C-A02C5D33FBA7}"/>
              </a:ext>
            </a:extLst>
          </p:cNvPr>
          <p:cNvSpPr/>
          <p:nvPr/>
        </p:nvSpPr>
        <p:spPr>
          <a:xfrm>
            <a:off x="2453664" y="2585905"/>
            <a:ext cx="2432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Times New Roman" panose="02020603050405020304" pitchFamily="18" charset="0"/>
              </a:rPr>
              <a:t>Model 1: EE1-4.2 model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DF570BC-2141-43B9-8BA0-4396E851222E}"/>
              </a:ext>
            </a:extLst>
          </p:cNvPr>
          <p:cNvSpPr/>
          <p:nvPr/>
        </p:nvSpPr>
        <p:spPr>
          <a:xfrm>
            <a:off x="7718741" y="2616623"/>
            <a:ext cx="26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Times New Roman" panose="02020603050405020304" pitchFamily="18" charset="0"/>
              </a:rPr>
              <a:t>Model 2: Proposed model</a:t>
            </a:r>
            <a:endParaRPr lang="zh-CN" altLang="en-US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39BF41C-CBB6-42BB-9FD1-432C4B00EFA0}"/>
              </a:ext>
            </a:extLst>
          </p:cNvPr>
          <p:cNvSpPr txBox="1">
            <a:spLocks/>
          </p:cNvSpPr>
          <p:nvPr/>
        </p:nvSpPr>
        <p:spPr>
          <a:xfrm>
            <a:off x="427924" y="212359"/>
            <a:ext cx="10515600" cy="676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CNN-based super resolution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705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230537"/>
            <a:ext cx="10515600" cy="603916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Conclusions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1800" dirty="0">
                <a:cs typeface="Times New Roman" panose="02020603050405020304" pitchFamily="18" charset="0"/>
              </a:rPr>
              <a:t>This contribution introduces a generic method for NNVC, which </a:t>
            </a:r>
            <a:r>
              <a:rPr lang="en-CA" altLang="zh-CN" sz="1800" dirty="0">
                <a:cs typeface="Times New Roman" panose="02020603050405020304" pitchFamily="18" charset="0"/>
              </a:rPr>
              <a:t>handles multi-scaling ratios in one coding process.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1800" dirty="0">
                <a:cs typeface="Times New Roman" panose="02020603050405020304" pitchFamily="18" charset="0"/>
              </a:rPr>
              <a:t>For NNSR model 1, since CNN-based super-resolution model in EE1-4.2 has already been cross-checked in terms of both training and inference, it’s recommended to adopt the encoder strategy + NNSR (EE1-4.2 model) in NNVC.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1800" dirty="0">
                <a:cs typeface="Times New Roman" panose="02020603050405020304" pitchFamily="18" charset="0"/>
              </a:rPr>
              <a:t>For NNSR model 2, it is proposed to be investigated in the next round of EE1.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1800" dirty="0">
                <a:cs typeface="Times New Roman" panose="02020603050405020304" pitchFamily="18" charset="0"/>
              </a:rPr>
              <a:t>Thanks </a:t>
            </a:r>
            <a:r>
              <a:rPr lang="en-US" altLang="zh-CN" sz="1800" dirty="0" err="1">
                <a:cs typeface="Times New Roman" panose="02020603050405020304" pitchFamily="18" charset="0"/>
              </a:rPr>
              <a:t>Bytedance</a:t>
            </a:r>
            <a:r>
              <a:rPr lang="en-US" altLang="zh-CN" sz="1800" dirty="0">
                <a:cs typeface="Times New Roman" panose="02020603050405020304" pitchFamily="18" charset="0"/>
              </a:rPr>
              <a:t> for cross-checking.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11411</TotalTime>
  <Words>675</Words>
  <Application>Microsoft Office PowerPoint</Application>
  <PresentationFormat>宽屏</PresentationFormat>
  <Paragraphs>220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 JVET-AH0100 EE1-4.2-related: Multiple scaling ratios coding for NNVC with NNSR         Zhuoyi lv, Chuan Zhou             vivo Mobile Communication Co., Ltd</vt:lpstr>
      <vt:lpstr>PowerPoint 演示文稿</vt:lpstr>
      <vt:lpstr>Encoder strategy for supporting multi-scaling ratios</vt:lpstr>
      <vt:lpstr>Encoder strategy for supporting multi-scaling ratios</vt:lpstr>
      <vt:lpstr>PowerPoint 演示文稿</vt:lpstr>
      <vt:lpstr>CNN-based super resolution – Model 2</vt:lpstr>
      <vt:lpstr>PowerPoint 演示文稿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Zhuoyi Lyu (吕卓逸)</cp:lastModifiedBy>
  <cp:revision>445</cp:revision>
  <dcterms:created xsi:type="dcterms:W3CDTF">2021-09-24T18:02:39Z</dcterms:created>
  <dcterms:modified xsi:type="dcterms:W3CDTF">2024-04-18T09:29:16Z</dcterms:modified>
</cp:coreProperties>
</file>