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6"/>
  </p:sldMasterIdLst>
  <p:notesMasterIdLst>
    <p:notesMasterId r:id="rId14"/>
  </p:notesMasterIdLst>
  <p:handoutMasterIdLst>
    <p:handoutMasterId r:id="rId15"/>
  </p:handoutMasterIdLst>
  <p:sldIdLst>
    <p:sldId id="2147474928" r:id="rId7"/>
    <p:sldId id="2134805307" r:id="rId8"/>
    <p:sldId id="2147474929" r:id="rId9"/>
    <p:sldId id="2147474933" r:id="rId10"/>
    <p:sldId id="2147474935" r:id="rId11"/>
    <p:sldId id="2147474934" r:id="rId12"/>
    <p:sldId id="2134805283" r:id="rId1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135"/>
    <a:srgbClr val="00000E"/>
    <a:srgbClr val="F2F2F2"/>
    <a:srgbClr val="F9F9F9"/>
    <a:srgbClr val="EBEBEB"/>
    <a:srgbClr val="CCCCCC"/>
    <a:srgbClr val="FF3154"/>
    <a:srgbClr val="001D47"/>
    <a:srgbClr val="0A0908"/>
    <a:srgbClr val="FF8B1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1035FB9-6C44-5CF5-528C-991EE5585ABA}" v="1" dt="2024-04-11T21:51:34.544"/>
  </p1510:revLst>
</p1510:revInfo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–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–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44" autoAdjust="0"/>
    <p:restoredTop sz="90612" autoAdjust="0"/>
  </p:normalViewPr>
  <p:slideViewPr>
    <p:cSldViewPr snapToGrid="0">
      <p:cViewPr varScale="1">
        <p:scale>
          <a:sx n="207" d="100"/>
          <a:sy n="207" d="100"/>
        </p:scale>
        <p:origin x="124" y="408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3226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6B4792F-1C1F-0D17-7AA4-5C5020823D8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7D83F5-344D-BAE4-C8A2-71BA3CC5E41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DF5385-C229-4E76-AB53-F96E0BF89089}" type="datetimeFigureOut">
              <a:rPr lang="en-US" smtClean="0"/>
              <a:t>4/18/2024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E43308-3D00-ED32-3882-ECB453AF029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047575-0E03-09FC-41EA-B8C221864F9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0760E2-E849-4EFC-A610-8FAC19CC5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1069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4/18/2024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CC927E-9C3C-34AD-6F8F-188A618DF0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A9C6091-310F-5EB9-B50F-F81F860E9D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95050C-F532-8F13-8588-4060EDF21D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FC6B58-D942-4F5B-6FE7-D5D7819DC3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3214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6885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D3C4AB-8135-91F6-79F8-2592FB2249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AD76C7-0424-1DB7-0C6C-F5CC4E0B69A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0B4F1A6-D0B3-B4D2-2517-11B90A56D6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DB4F18-2E67-C167-8C97-441D2FB2F5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1341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D3C4AB-8135-91F6-79F8-2592FB2249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AD76C7-0424-1DB7-0C6C-F5CC4E0B69A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0B4F1A6-D0B3-B4D2-2517-11B90A56D6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DB4F18-2E67-C167-8C97-441D2FB2F5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903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F7DE4C9-FBB8-8A4B-2DB4-4E815C009D5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B509751-E824-3979-F221-A742B654E0C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DEEAF58-9B69-8065-447C-1BD11A04A742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EDDFD53A-DF6B-C791-DBA9-4B63437DA8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JVET-AH0083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706B219-6557-5951-F467-43B768A9C96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FF66938-CF4B-D097-1BC6-18EB230030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B929F03-682A-4566-CF9F-D3B71DB45756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FEE177B5-71D7-398C-03E7-932A701525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JVET-AH0083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Bulletpoint text 1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D95910B-6C91-D297-584C-3D1533AECBE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76EFBCA-F2A9-DB62-4D3E-60E897B89B5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5E7D3F5-04E5-7DAF-AB76-2DAC95AB476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D61FF18-0BA2-46E4-85DF-332117D123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JVET-AH0083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Bulletpoint text 2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3A67328-00EF-5713-CA06-6BF95B77591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CED75580-5FAF-E6C5-DFED-1F462D82E3A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E21FDDB-B801-EAA3-9D13-40103E7AC2C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65EB5894-B0A6-D8F1-AD97-D6E4D056DD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JVET-AH0083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 Numb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</a:t>
            </a:r>
            <a:r>
              <a:rPr lang="en-US" noProof="0" dirty="0" err="1"/>
              <a:t>subheadline</a:t>
            </a:r>
            <a:endParaRPr lang="en-US" noProof="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B696985-1EFA-02D0-106A-9F81CEBC3FA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F7E5B4-21F0-0696-BF4F-8AFCA8103C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7755C10-FC21-4D9F-8DA4-A30B437ABD12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DDC4B182-BD0E-D0F1-793C-A6CE500EA3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JVET-AH0083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 N Pic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wearing virtual reality goggles&#10;&#10;Description automatically generated">
            <a:extLst>
              <a:ext uri="{FF2B5EF4-FFF2-40B4-BE49-F238E27FC236}">
                <a16:creationId xmlns:a16="http://schemas.microsoft.com/office/drawing/2014/main" id="{320E7531-4539-FD55-6CEA-BFB32B5B85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B3045E81-706E-BB14-3DDB-AC56D9F33518}"/>
              </a:ext>
            </a:extLst>
          </p:cNvPr>
          <p:cNvSpPr txBox="1"/>
          <p:nvPr userDrawn="1"/>
        </p:nvSpPr>
        <p:spPr>
          <a:xfrm>
            <a:off x="8094815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E5D1B-6D7F-C600-7828-022D4F5709B7}"/>
              </a:ext>
            </a:extLst>
          </p:cNvPr>
          <p:cNvSpPr txBox="1">
            <a:spLocks/>
          </p:cNvSpPr>
          <p:nvPr userDrawn="1"/>
        </p:nvSpPr>
        <p:spPr>
          <a:xfrm>
            <a:off x="7833889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Title 4">
            <a:extLst>
              <a:ext uri="{FF2B5EF4-FFF2-40B4-BE49-F238E27FC236}">
                <a16:creationId xmlns:a16="http://schemas.microsoft.com/office/drawing/2014/main" id="{F0180981-7B7F-4D9A-87AD-9608572279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0894" y="719799"/>
            <a:ext cx="4015503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 dirty="0"/>
              <a:t>Presentation</a:t>
            </a:r>
            <a:br>
              <a:rPr lang="en-US" noProof="0" dirty="0"/>
            </a:br>
            <a:r>
              <a:rPr lang="en-US" noProof="0" dirty="0"/>
              <a:t>Title (2 lines)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5C555545-3487-5A2F-B887-81AE17C806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10895" y="2126098"/>
            <a:ext cx="4015503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</p:spTree>
    <p:extLst>
      <p:ext uri="{BB962C8B-B14F-4D97-AF65-F5344CB8AC3E}">
        <p14:creationId xmlns:p14="http://schemas.microsoft.com/office/powerpoint/2010/main" val="1085883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8.7 - Divider Orange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61252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76" r:id="rId2"/>
    <p:sldLayoutId id="2147483778" r:id="rId3"/>
    <p:sldLayoutId id="2147483779" r:id="rId4"/>
    <p:sldLayoutId id="2147483777" r:id="rId5"/>
    <p:sldLayoutId id="2147483830" r:id="rId6"/>
    <p:sldLayoutId id="2147483857" r:id="rId7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0AB993-A932-102B-8E83-10B7F317DB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5608AB-9D3D-BE02-152C-D550E994F5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0894" y="719799"/>
            <a:ext cx="4015503" cy="1647164"/>
          </a:xfrm>
        </p:spPr>
        <p:txBody>
          <a:bodyPr/>
          <a:lstStyle/>
          <a:p>
            <a:r>
              <a:rPr lang="en-US" sz="4000" b="1" dirty="0">
                <a:solidFill>
                  <a:schemeClr val="bg1">
                    <a:lumMod val="95000"/>
                  </a:schemeClr>
                </a:solidFill>
                <a:ea typeface="+mj-lt"/>
                <a:cs typeface="+mj-lt"/>
              </a:rPr>
              <a:t>JVET-AH0083</a:t>
            </a:r>
            <a:br>
              <a:rPr lang="en-US" sz="3600" dirty="0">
                <a:solidFill>
                  <a:schemeClr val="bg1">
                    <a:lumMod val="95000"/>
                  </a:schemeClr>
                </a:solidFill>
                <a:ea typeface="+mj-lt"/>
                <a:cs typeface="+mj-lt"/>
              </a:rPr>
            </a:br>
            <a:br>
              <a:rPr lang="en-US" sz="2000" dirty="0">
                <a:solidFill>
                  <a:schemeClr val="bg1">
                    <a:lumMod val="95000"/>
                  </a:schemeClr>
                </a:solidFill>
                <a:ea typeface="+mj-lt"/>
                <a:cs typeface="+mj-lt"/>
              </a:rPr>
            </a:br>
            <a:r>
              <a:rPr lang="en-US" sz="2000" dirty="0">
                <a:solidFill>
                  <a:schemeClr val="bg1">
                    <a:lumMod val="95000"/>
                  </a:schemeClr>
                </a:solidFill>
                <a:ea typeface="+mj-lt"/>
                <a:cs typeface="+mj-lt"/>
              </a:rPr>
              <a:t>AHG12: Additional TIMD mode with a different cost metric</a:t>
            </a:r>
            <a:endParaRPr lang="en-US" sz="20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5674EE-AE46-EF3F-8BCF-19A2C720283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710894" y="2571750"/>
            <a:ext cx="4015503" cy="590953"/>
          </a:xfrm>
        </p:spPr>
        <p:txBody>
          <a:bodyPr/>
          <a:lstStyle/>
          <a:p>
            <a:r>
              <a:rPr lang="en-CA" sz="1400" dirty="0"/>
              <a:t>Döne Buğdaycı Şanslı, Saverio Blasi, Jani Lainema</a:t>
            </a:r>
          </a:p>
          <a:p>
            <a:endParaRPr lang="en-US" sz="1600" dirty="0"/>
          </a:p>
          <a:p>
            <a:r>
              <a:rPr lang="en-US" sz="1600" dirty="0"/>
              <a:t>April 2024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D58523-971A-15C3-74AA-BC054D7673F9}"/>
              </a:ext>
            </a:extLst>
          </p:cNvPr>
          <p:cNvSpPr txBox="1"/>
          <p:nvPr/>
        </p:nvSpPr>
        <p:spPr>
          <a:xfrm>
            <a:off x="1862667" y="4683276"/>
            <a:ext cx="0" cy="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54063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06B55B-E18D-E99D-8A87-6191068B32C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34DED2-6313-B86A-6E9A-2EFDF8F5A5A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TIMD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564011-3F6F-68DC-A614-8E833843E96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881813" cy="3118980"/>
          </a:xfrm>
        </p:spPr>
        <p:txBody>
          <a:bodyPr lIns="0" tIns="0" rIns="0" bIns="0" anchor="t"/>
          <a:lstStyle/>
          <a:p>
            <a:pPr marL="171450" marR="0" lvl="0" indent="-17145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Pct val="7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ECM supports Template based intra mode derivation (TIMD).</a:t>
            </a:r>
          </a:p>
          <a:p>
            <a:pPr marL="171450" marR="0" lvl="0" indent="-17145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Pct val="7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Sum of Absolute Transform Differences (SATD) is used as the cost metric.	</a:t>
            </a:r>
          </a:p>
          <a:p>
            <a:pPr marL="171450" marR="0" lvl="0" indent="-17145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Pct val="7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rgbClr val="001135"/>
                </a:solidFill>
                <a:latin typeface="Nokia Pure Text Light"/>
              </a:rPr>
              <a:t>Above template has a height of 2 for blocks with height less than or equal to 8, and 4 otherwise.</a:t>
            </a:r>
          </a:p>
          <a:p>
            <a:pPr marL="171450" marR="0" lvl="0" indent="-17145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Pct val="7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rgbClr val="001135"/>
                </a:solidFill>
                <a:latin typeface="Nokia Pure Text Light"/>
              </a:rPr>
              <a:t>Left template has a width of 2 for blocks with width less than or equal to 8, and 4 otherwise.</a:t>
            </a:r>
          </a:p>
          <a:p>
            <a:pPr marL="171450" marR="0" lvl="0" indent="-17145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Pct val="7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rgbClr val="001135"/>
                </a:solidFill>
                <a:latin typeface="Nokia Pure Text Light"/>
              </a:rPr>
              <a:t>A number of modes are tested including MPMs, DC, HOR, VER, wide angle etc.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0000"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rgbClr val="001135"/>
              </a:solidFill>
              <a:latin typeface="Nokia Pure Text Light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0000"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rgbClr val="001135"/>
              </a:solidFill>
              <a:latin typeface="Nokia Pure Text Light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0000"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rgbClr val="001135"/>
              </a:solidFill>
              <a:latin typeface="Nokia Pure Text Light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0000"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rgbClr val="001135"/>
              </a:solidFill>
              <a:latin typeface="Nokia Pure Text Light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0000"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rgbClr val="001135"/>
              </a:solidFill>
              <a:latin typeface="Nokia Pure Text Light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0000"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rgbClr val="001135"/>
              </a:solidFill>
              <a:latin typeface="Nokia Pure Text Light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0000"/>
              <a:buFont typeface="Arial" panose="020B0604020202020204" pitchFamily="34" charset="0"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0000"/>
              <a:buFont typeface="Arial" panose="020B0604020202020204" pitchFamily="34" charset="0"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05C779-1A86-AB00-FA5C-9EAE26BB20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JVET-AH0083</a:t>
            </a:r>
            <a:endParaRPr lang="en-US" dirty="0"/>
          </a:p>
        </p:txBody>
      </p:sp>
      <p:pic>
        <p:nvPicPr>
          <p:cNvPr id="5" name="Picture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331D10DE-7F53-44E7-BB1B-8AE2F9FA18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7709" y="1658102"/>
            <a:ext cx="1862333" cy="1827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6129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9307B8-A992-E3BD-FCE2-9A713852A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EA181D4-784C-F305-3892-F384BD5714E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C0B6C-B667-3248-4D83-5F398E8C6CD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Additional TIMD mode – TIMD SAD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D0AE3D-F94D-1320-0C0C-54D9759821C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lIns="0" tIns="0" rIns="0" bIns="0" anchor="t"/>
          <a:lstStyle/>
          <a:p>
            <a:pPr marL="171450" marR="0" lvl="0" indent="-17145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Pct val="7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An additional TIMD mode is proposed to be signaled as a </a:t>
            </a:r>
            <a:r>
              <a:rPr lang="en-US" dirty="0">
                <a:solidFill>
                  <a:srgbClr val="001135"/>
                </a:solidFill>
                <a:latin typeface="Nokia Pure Text Light"/>
              </a:rPr>
              <a:t>sub mode of TIMD.</a:t>
            </a:r>
          </a:p>
          <a:p>
            <a:pPr marL="171450" marR="0" lvl="0" indent="-17145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Pct val="7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Main difference </a:t>
            </a:r>
            <a:r>
              <a:rPr lang="en-US" dirty="0">
                <a:solidFill>
                  <a:srgbClr val="001135"/>
                </a:solidFill>
                <a:latin typeface="Nokia Pure Text Light"/>
              </a:rPr>
              <a:t>with original TIMD is in the way the modes are derived.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351450" lvl="1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kumimoji="0" lang="en-US" b="0" i="0" u="none" strike="noStrike" kern="1200" cap="none" spc="0" normalizeH="0" baseline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SATD is replaced with  Mean Removed SAD as the cost metric.</a:t>
            </a:r>
          </a:p>
          <a:p>
            <a:pPr marL="351450" lvl="1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001135"/>
                </a:solidFill>
                <a:latin typeface="Nokia Pure Text Light"/>
              </a:rPr>
              <a:t>Above and Left template height and width are doubled.</a:t>
            </a:r>
          </a:p>
          <a:p>
            <a:pPr marL="351450" lvl="1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001135"/>
                </a:solidFill>
                <a:latin typeface="Nokia Pure Text Light"/>
              </a:rPr>
              <a:t>List of modes that are tested are modified to exclude the modes selected by original TIMD mode.</a:t>
            </a:r>
          </a:p>
          <a:p>
            <a:pPr marL="351450" lvl="1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endParaRPr lang="en-US" dirty="0">
              <a:solidFill>
                <a:srgbClr val="001135"/>
              </a:solidFill>
              <a:latin typeface="Nokia Pure Text Light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dirty="0">
                <a:solidFill>
                  <a:srgbClr val="001135"/>
                </a:solidFill>
                <a:latin typeface="Nokia Pure Text Light"/>
              </a:rPr>
              <a:t>Fusion of derived TIMD modes and weight derivation parts are left unchanged.</a:t>
            </a:r>
          </a:p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Tx/>
              <a:buSzPct val="70000"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rgbClr val="001135"/>
              </a:solidFill>
              <a:latin typeface="Nokia Pure Text Light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0000"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rgbClr val="001135"/>
              </a:solidFill>
              <a:latin typeface="Nokia Pure Text Light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0000"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rgbClr val="001135"/>
              </a:solidFill>
              <a:latin typeface="Nokia Pure Text Light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0000"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rgbClr val="001135"/>
              </a:solidFill>
              <a:latin typeface="Nokia Pure Text Light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0000"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rgbClr val="001135"/>
              </a:solidFill>
              <a:latin typeface="Nokia Pure Text Light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0000"/>
              <a:buFont typeface="Arial" panose="020B0604020202020204" pitchFamily="34" charset="0"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0000"/>
              <a:buFont typeface="Arial" panose="020B0604020202020204" pitchFamily="34" charset="0"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761596D-2B9E-34B2-F635-447C48B62C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JVET-AH0083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080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D0C645A-0E19-F980-C79C-146B9075CC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  <a:p>
            <a:endParaRPr lang="en-CA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78860A-A565-FF82-89E9-5D5312D737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764519"/>
            <a:ext cx="8308800" cy="340655"/>
          </a:xfrm>
        </p:spPr>
        <p:txBody>
          <a:bodyPr/>
          <a:lstStyle/>
          <a:p>
            <a:r>
              <a:rPr lang="en-US" dirty="0"/>
              <a:t>Proposal against ECM-12.0 anchor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C4F592-5DB3-A053-B92B-A27AFFA998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JVET-AH0083</a:t>
            </a:r>
            <a:endParaRPr lang="en-US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094BB23E-0D39-3339-6F35-CF5774B9C9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720790"/>
              </p:ext>
            </p:extLst>
          </p:nvPr>
        </p:nvGraphicFramePr>
        <p:xfrm>
          <a:off x="342612" y="1743726"/>
          <a:ext cx="4431906" cy="2116713"/>
        </p:xfrm>
        <a:graphic>
          <a:graphicData uri="http://schemas.openxmlformats.org/drawingml/2006/table">
            <a:tbl>
              <a:tblPr/>
              <a:tblGrid>
                <a:gridCol w="784283">
                  <a:extLst>
                    <a:ext uri="{9D8B030D-6E8A-4147-A177-3AD203B41FA5}">
                      <a16:colId xmlns:a16="http://schemas.microsoft.com/office/drawing/2014/main" val="1260051336"/>
                    </a:ext>
                  </a:extLst>
                </a:gridCol>
                <a:gridCol w="517447">
                  <a:extLst>
                    <a:ext uri="{9D8B030D-6E8A-4147-A177-3AD203B41FA5}">
                      <a16:colId xmlns:a16="http://schemas.microsoft.com/office/drawing/2014/main" val="1078705333"/>
                    </a:ext>
                  </a:extLst>
                </a:gridCol>
                <a:gridCol w="519188">
                  <a:extLst>
                    <a:ext uri="{9D8B030D-6E8A-4147-A177-3AD203B41FA5}">
                      <a16:colId xmlns:a16="http://schemas.microsoft.com/office/drawing/2014/main" val="4097305949"/>
                    </a:ext>
                  </a:extLst>
                </a:gridCol>
                <a:gridCol w="519188">
                  <a:extLst>
                    <a:ext uri="{9D8B030D-6E8A-4147-A177-3AD203B41FA5}">
                      <a16:colId xmlns:a16="http://schemas.microsoft.com/office/drawing/2014/main" val="3890411823"/>
                    </a:ext>
                  </a:extLst>
                </a:gridCol>
                <a:gridCol w="519188">
                  <a:extLst>
                    <a:ext uri="{9D8B030D-6E8A-4147-A177-3AD203B41FA5}">
                      <a16:colId xmlns:a16="http://schemas.microsoft.com/office/drawing/2014/main" val="1183826734"/>
                    </a:ext>
                  </a:extLst>
                </a:gridCol>
                <a:gridCol w="519188">
                  <a:extLst>
                    <a:ext uri="{9D8B030D-6E8A-4147-A177-3AD203B41FA5}">
                      <a16:colId xmlns:a16="http://schemas.microsoft.com/office/drawing/2014/main" val="3112195929"/>
                    </a:ext>
                  </a:extLst>
                </a:gridCol>
                <a:gridCol w="519188">
                  <a:extLst>
                    <a:ext uri="{9D8B030D-6E8A-4147-A177-3AD203B41FA5}">
                      <a16:colId xmlns:a16="http://schemas.microsoft.com/office/drawing/2014/main" val="1102566111"/>
                    </a:ext>
                  </a:extLst>
                </a:gridCol>
                <a:gridCol w="534236">
                  <a:extLst>
                    <a:ext uri="{9D8B030D-6E8A-4147-A177-3AD203B41FA5}">
                      <a16:colId xmlns:a16="http://schemas.microsoft.com/office/drawing/2014/main" val="1779710284"/>
                    </a:ext>
                  </a:extLst>
                </a:gridCol>
              </a:tblGrid>
              <a:tr h="166234"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CA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2399832"/>
                  </a:ext>
                </a:extLst>
              </a:tr>
              <a:tr h="166234"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CA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ECM-12.0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2788653"/>
                  </a:ext>
                </a:extLst>
              </a:tr>
              <a:tr h="288139"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157906"/>
                  </a:ext>
                </a:extLst>
              </a:tr>
              <a:tr h="16623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-0.12 %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3559787"/>
                  </a:ext>
                </a:extLst>
              </a:tr>
              <a:tr h="16623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-0.06 %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090732"/>
                  </a:ext>
                </a:extLst>
              </a:tr>
              <a:tr h="16623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-0.10 %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1332282"/>
                  </a:ext>
                </a:extLst>
              </a:tr>
              <a:tr h="16623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-0.07 %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6998665"/>
                  </a:ext>
                </a:extLst>
              </a:tr>
              <a:tr h="16623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-0.05 %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4249290"/>
                  </a:ext>
                </a:extLst>
              </a:tr>
              <a:tr h="16623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-0.08 %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6865537"/>
                  </a:ext>
                </a:extLst>
              </a:tr>
              <a:tr h="16623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-0.10 %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9559809"/>
                  </a:ext>
                </a:extLst>
              </a:tr>
              <a:tr h="16623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0.00 %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7268270"/>
                  </a:ext>
                </a:extLst>
              </a:tr>
              <a:tr h="16623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1399308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EA5034D7-E285-8E82-7B6F-4E87ED2A29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5679011"/>
              </p:ext>
            </p:extLst>
          </p:nvPr>
        </p:nvGraphicFramePr>
        <p:xfrm>
          <a:off x="4777577" y="1739243"/>
          <a:ext cx="3951335" cy="2124276"/>
        </p:xfrm>
        <a:graphic>
          <a:graphicData uri="http://schemas.openxmlformats.org/drawingml/2006/table">
            <a:tbl>
              <a:tblPr/>
              <a:tblGrid>
                <a:gridCol w="564963">
                  <a:extLst>
                    <a:ext uri="{9D8B030D-6E8A-4147-A177-3AD203B41FA5}">
                      <a16:colId xmlns:a16="http://schemas.microsoft.com/office/drawing/2014/main" val="719729630"/>
                    </a:ext>
                  </a:extLst>
                </a:gridCol>
                <a:gridCol w="561682">
                  <a:extLst>
                    <a:ext uri="{9D8B030D-6E8A-4147-A177-3AD203B41FA5}">
                      <a16:colId xmlns:a16="http://schemas.microsoft.com/office/drawing/2014/main" val="1217473070"/>
                    </a:ext>
                  </a:extLst>
                </a:gridCol>
                <a:gridCol w="561682">
                  <a:extLst>
                    <a:ext uri="{9D8B030D-6E8A-4147-A177-3AD203B41FA5}">
                      <a16:colId xmlns:a16="http://schemas.microsoft.com/office/drawing/2014/main" val="1768574090"/>
                    </a:ext>
                  </a:extLst>
                </a:gridCol>
                <a:gridCol w="561682">
                  <a:extLst>
                    <a:ext uri="{9D8B030D-6E8A-4147-A177-3AD203B41FA5}">
                      <a16:colId xmlns:a16="http://schemas.microsoft.com/office/drawing/2014/main" val="1076056322"/>
                    </a:ext>
                  </a:extLst>
                </a:gridCol>
                <a:gridCol w="561682">
                  <a:extLst>
                    <a:ext uri="{9D8B030D-6E8A-4147-A177-3AD203B41FA5}">
                      <a16:colId xmlns:a16="http://schemas.microsoft.com/office/drawing/2014/main" val="1212349664"/>
                    </a:ext>
                  </a:extLst>
                </a:gridCol>
                <a:gridCol w="561682">
                  <a:extLst>
                    <a:ext uri="{9D8B030D-6E8A-4147-A177-3AD203B41FA5}">
                      <a16:colId xmlns:a16="http://schemas.microsoft.com/office/drawing/2014/main" val="891152304"/>
                    </a:ext>
                  </a:extLst>
                </a:gridCol>
                <a:gridCol w="577962">
                  <a:extLst>
                    <a:ext uri="{9D8B030D-6E8A-4147-A177-3AD203B41FA5}">
                      <a16:colId xmlns:a16="http://schemas.microsoft.com/office/drawing/2014/main" val="1221339187"/>
                    </a:ext>
                  </a:extLst>
                </a:gridCol>
              </a:tblGrid>
              <a:tr h="166828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CA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0758110"/>
                  </a:ext>
                </a:extLst>
              </a:tr>
              <a:tr h="166828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CA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ECM-12.0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559220"/>
                  </a:ext>
                </a:extLst>
              </a:tr>
              <a:tr h="289168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0265184"/>
                  </a:ext>
                </a:extLst>
              </a:tr>
              <a:tr h="166828"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3261037"/>
                  </a:ext>
                </a:extLst>
              </a:tr>
              <a:tr h="166828"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82326"/>
                  </a:ext>
                </a:extLst>
              </a:tr>
              <a:tr h="166828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-0.05 %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1491188"/>
                  </a:ext>
                </a:extLst>
              </a:tr>
              <a:tr h="166828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-0.01 %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8370620"/>
                  </a:ext>
                </a:extLst>
              </a:tr>
              <a:tr h="166828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5402052"/>
                  </a:ext>
                </a:extLst>
              </a:tr>
              <a:tr h="166828"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1661398"/>
                  </a:ext>
                </a:extLst>
              </a:tr>
              <a:tr h="166828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46165634"/>
                  </a:ext>
                </a:extLst>
              </a:tr>
              <a:tr h="166828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5850040"/>
                  </a:ext>
                </a:extLst>
              </a:tr>
              <a:tr h="166828"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70341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36753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D0C645A-0E19-F980-C79C-146B9075CC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  <a:p>
            <a:endParaRPr lang="en-CA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78860A-A565-FF82-89E9-5D5312D737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764519"/>
            <a:ext cx="8308800" cy="708339"/>
          </a:xfrm>
        </p:spPr>
        <p:txBody>
          <a:bodyPr/>
          <a:lstStyle/>
          <a:p>
            <a:r>
              <a:rPr lang="en-US" dirty="0"/>
              <a:t>Combination with EE2 2.1  			 	EE2 2.1 (results from EE document) </a:t>
            </a:r>
          </a:p>
          <a:p>
            <a:r>
              <a:rPr lang="en-US" dirty="0"/>
              <a:t>JVET-AH0083 + EE2 2.1				( TIMD merge tool )</a:t>
            </a:r>
            <a:endParaRPr lang="en-CA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C4F592-5DB3-A053-B92B-A27AFFA998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JVET-AH0083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C798660-351C-EDE2-2DC7-B0DA6AAF19F8}"/>
              </a:ext>
            </a:extLst>
          </p:cNvPr>
          <p:cNvGraphicFramePr>
            <a:graphicFrameLocks noGrp="1"/>
          </p:cNvGraphicFramePr>
          <p:nvPr/>
        </p:nvGraphicFramePr>
        <p:xfrm>
          <a:off x="4778251" y="1743723"/>
          <a:ext cx="3954078" cy="2116719"/>
        </p:xfrm>
        <a:graphic>
          <a:graphicData uri="http://schemas.openxmlformats.org/drawingml/2006/table">
            <a:tbl>
              <a:tblPr/>
              <a:tblGrid>
                <a:gridCol w="562539">
                  <a:extLst>
                    <a:ext uri="{9D8B030D-6E8A-4147-A177-3AD203B41FA5}">
                      <a16:colId xmlns:a16="http://schemas.microsoft.com/office/drawing/2014/main" val="1905419007"/>
                    </a:ext>
                  </a:extLst>
                </a:gridCol>
                <a:gridCol w="562539">
                  <a:extLst>
                    <a:ext uri="{9D8B030D-6E8A-4147-A177-3AD203B41FA5}">
                      <a16:colId xmlns:a16="http://schemas.microsoft.com/office/drawing/2014/main" val="3245114856"/>
                    </a:ext>
                  </a:extLst>
                </a:gridCol>
                <a:gridCol w="562539">
                  <a:extLst>
                    <a:ext uri="{9D8B030D-6E8A-4147-A177-3AD203B41FA5}">
                      <a16:colId xmlns:a16="http://schemas.microsoft.com/office/drawing/2014/main" val="2332097742"/>
                    </a:ext>
                  </a:extLst>
                </a:gridCol>
                <a:gridCol w="562539">
                  <a:extLst>
                    <a:ext uri="{9D8B030D-6E8A-4147-A177-3AD203B41FA5}">
                      <a16:colId xmlns:a16="http://schemas.microsoft.com/office/drawing/2014/main" val="3534162961"/>
                    </a:ext>
                  </a:extLst>
                </a:gridCol>
                <a:gridCol w="562539">
                  <a:extLst>
                    <a:ext uri="{9D8B030D-6E8A-4147-A177-3AD203B41FA5}">
                      <a16:colId xmlns:a16="http://schemas.microsoft.com/office/drawing/2014/main" val="3776001973"/>
                    </a:ext>
                  </a:extLst>
                </a:gridCol>
                <a:gridCol w="562539">
                  <a:extLst>
                    <a:ext uri="{9D8B030D-6E8A-4147-A177-3AD203B41FA5}">
                      <a16:colId xmlns:a16="http://schemas.microsoft.com/office/drawing/2014/main" val="3214849949"/>
                    </a:ext>
                  </a:extLst>
                </a:gridCol>
                <a:gridCol w="578844">
                  <a:extLst>
                    <a:ext uri="{9D8B030D-6E8A-4147-A177-3AD203B41FA5}">
                      <a16:colId xmlns:a16="http://schemas.microsoft.com/office/drawing/2014/main" val="2945479621"/>
                    </a:ext>
                  </a:extLst>
                </a:gridCol>
              </a:tblGrid>
              <a:tr h="165832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CA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2465881"/>
                  </a:ext>
                </a:extLst>
              </a:tr>
              <a:tr h="165832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CA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ECM-12.0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1041537"/>
                  </a:ext>
                </a:extLst>
              </a:tr>
              <a:tr h="292567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7858453"/>
                  </a:ext>
                </a:extLst>
              </a:tr>
              <a:tr h="165832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-0.07 %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4466721"/>
                  </a:ext>
                </a:extLst>
              </a:tr>
              <a:tr h="165832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-0.10 %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7645554"/>
                  </a:ext>
                </a:extLst>
              </a:tr>
              <a:tr h="165832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-0.09 %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150067"/>
                  </a:ext>
                </a:extLst>
              </a:tr>
              <a:tr h="165832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-0.06 %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9557224"/>
                  </a:ext>
                </a:extLst>
              </a:tr>
              <a:tr h="165832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-0.04 %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15173504"/>
                  </a:ext>
                </a:extLst>
              </a:tr>
              <a:tr h="165832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-0.07 %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0726075"/>
                  </a:ext>
                </a:extLst>
              </a:tr>
              <a:tr h="165832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8562966"/>
                  </a:ext>
                </a:extLst>
              </a:tr>
              <a:tr h="165832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7121020"/>
                  </a:ext>
                </a:extLst>
              </a:tr>
              <a:tr h="165832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6603575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6AE7B52-3B1E-0FEF-7169-AFD524404E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6483789"/>
              </p:ext>
            </p:extLst>
          </p:nvPr>
        </p:nvGraphicFramePr>
        <p:xfrm>
          <a:off x="322187" y="1743723"/>
          <a:ext cx="4452329" cy="2116714"/>
        </p:xfrm>
        <a:graphic>
          <a:graphicData uri="http://schemas.openxmlformats.org/drawingml/2006/table">
            <a:tbl>
              <a:tblPr/>
              <a:tblGrid>
                <a:gridCol w="786150">
                  <a:extLst>
                    <a:ext uri="{9D8B030D-6E8A-4147-A177-3AD203B41FA5}">
                      <a16:colId xmlns:a16="http://schemas.microsoft.com/office/drawing/2014/main" val="3506530598"/>
                    </a:ext>
                  </a:extLst>
                </a:gridCol>
                <a:gridCol w="521580">
                  <a:extLst>
                    <a:ext uri="{9D8B030D-6E8A-4147-A177-3AD203B41FA5}">
                      <a16:colId xmlns:a16="http://schemas.microsoft.com/office/drawing/2014/main" val="4043756061"/>
                    </a:ext>
                  </a:extLst>
                </a:gridCol>
                <a:gridCol w="521580">
                  <a:extLst>
                    <a:ext uri="{9D8B030D-6E8A-4147-A177-3AD203B41FA5}">
                      <a16:colId xmlns:a16="http://schemas.microsoft.com/office/drawing/2014/main" val="2843855733"/>
                    </a:ext>
                  </a:extLst>
                </a:gridCol>
                <a:gridCol w="521580">
                  <a:extLst>
                    <a:ext uri="{9D8B030D-6E8A-4147-A177-3AD203B41FA5}">
                      <a16:colId xmlns:a16="http://schemas.microsoft.com/office/drawing/2014/main" val="2669764144"/>
                    </a:ext>
                  </a:extLst>
                </a:gridCol>
                <a:gridCol w="521580">
                  <a:extLst>
                    <a:ext uri="{9D8B030D-6E8A-4147-A177-3AD203B41FA5}">
                      <a16:colId xmlns:a16="http://schemas.microsoft.com/office/drawing/2014/main" val="2312650388"/>
                    </a:ext>
                  </a:extLst>
                </a:gridCol>
                <a:gridCol w="521580">
                  <a:extLst>
                    <a:ext uri="{9D8B030D-6E8A-4147-A177-3AD203B41FA5}">
                      <a16:colId xmlns:a16="http://schemas.microsoft.com/office/drawing/2014/main" val="1716830604"/>
                    </a:ext>
                  </a:extLst>
                </a:gridCol>
                <a:gridCol w="521580">
                  <a:extLst>
                    <a:ext uri="{9D8B030D-6E8A-4147-A177-3AD203B41FA5}">
                      <a16:colId xmlns:a16="http://schemas.microsoft.com/office/drawing/2014/main" val="1284249056"/>
                    </a:ext>
                  </a:extLst>
                </a:gridCol>
                <a:gridCol w="536699">
                  <a:extLst>
                    <a:ext uri="{9D8B030D-6E8A-4147-A177-3AD203B41FA5}">
                      <a16:colId xmlns:a16="http://schemas.microsoft.com/office/drawing/2014/main" val="1808923381"/>
                    </a:ext>
                  </a:extLst>
                </a:gridCol>
              </a:tblGrid>
              <a:tr h="166234"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CA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1103352"/>
                  </a:ext>
                </a:extLst>
              </a:tr>
              <a:tr h="166234"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CA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ECM-12.0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5897915"/>
                  </a:ext>
                </a:extLst>
              </a:tr>
              <a:tr h="288140"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1804490"/>
                  </a:ext>
                </a:extLst>
              </a:tr>
              <a:tr h="16623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-0.18 %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4472364"/>
                  </a:ext>
                </a:extLst>
              </a:tr>
              <a:tr h="16623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-0.15 %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9160551"/>
                  </a:ext>
                </a:extLst>
              </a:tr>
              <a:tr h="16623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-0.17 %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4341097"/>
                  </a:ext>
                </a:extLst>
              </a:tr>
              <a:tr h="16623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-0.13 %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3636955"/>
                  </a:ext>
                </a:extLst>
              </a:tr>
              <a:tr h="16623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-0.07 %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3534344"/>
                  </a:ext>
                </a:extLst>
              </a:tr>
              <a:tr h="16623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-0.14 %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5518437"/>
                  </a:ext>
                </a:extLst>
              </a:tr>
              <a:tr h="16623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-0.12 %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1349273"/>
                  </a:ext>
                </a:extLst>
              </a:tr>
              <a:tr h="16623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-0.03 %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0.10 %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1778398"/>
                  </a:ext>
                </a:extLst>
              </a:tr>
              <a:tr h="166234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0846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97506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9307B8-A992-E3BD-FCE2-9A713852A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EA181D4-784C-F305-3892-F384BD5714E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D0AE3D-F94D-1320-0C0C-54D9759821C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764519"/>
            <a:ext cx="8308800" cy="3521041"/>
          </a:xfrm>
        </p:spPr>
        <p:txBody>
          <a:bodyPr lIns="0" tIns="0" rIns="0" bIns="0" anchor="t"/>
          <a:lstStyle/>
          <a:p>
            <a:pPr marL="171450" indent="-171450">
              <a:buSzPct val="100000"/>
              <a:buFont typeface="Arial" panose="020B0604020202020204" pitchFamily="34" charset="0"/>
              <a:buChar char="•"/>
              <a:defRPr/>
            </a:pPr>
            <a:endParaRPr lang="en-US" dirty="0">
              <a:latin typeface="Nokia Pure Text Light"/>
            </a:endParaRPr>
          </a:p>
          <a:p>
            <a:pPr marL="171450" indent="-171450">
              <a:buSzPct val="100000"/>
              <a:buFont typeface="Arial" panose="020B0604020202020204" pitchFamily="34" charset="0"/>
              <a:buChar char="•"/>
              <a:defRPr/>
            </a:pPr>
            <a:endParaRPr lang="en-US" dirty="0">
              <a:latin typeface="Nokia Pure Text Light"/>
            </a:endParaRPr>
          </a:p>
          <a:p>
            <a:pPr marL="171450" indent="-171450"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Nokia Pure Text Light"/>
              </a:rPr>
              <a:t>An additional TIMD mode is proposed.</a:t>
            </a:r>
          </a:p>
          <a:p>
            <a:pPr marL="171450" indent="-171450">
              <a:buSzPct val="100000"/>
              <a:buFont typeface="Arial" panose="020B0604020202020204" pitchFamily="34" charset="0"/>
              <a:buChar char="•"/>
              <a:defRPr/>
            </a:pPr>
            <a:endParaRPr lang="en-US" dirty="0">
              <a:latin typeface="Nokia Pure Text Light"/>
            </a:endParaRPr>
          </a:p>
          <a:p>
            <a:pPr marL="171450" indent="-171450">
              <a:buSzPct val="100000"/>
              <a:buFont typeface="Arial" panose="020B0604020202020204" pitchFamily="34" charset="0"/>
              <a:buChar char="•"/>
              <a:defRPr/>
            </a:pPr>
            <a:endParaRPr lang="en-US" dirty="0">
              <a:latin typeface="Nokia Pure Text Light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Consistent coding efficiency gains (average -0.08% luma AI gains) </a:t>
            </a:r>
            <a:r>
              <a:rPr lang="en-US" altLang="en-US" dirty="0">
                <a:latin typeface="Nokia Pure Text Light"/>
              </a:rPr>
              <a:t>with </a:t>
            </a:r>
            <a:r>
              <a:rPr lang="en-FI" dirty="0">
                <a:latin typeface="Nokia Pure Text Light"/>
              </a:rPr>
              <a:t>room to improve runtime </a:t>
            </a:r>
            <a:r>
              <a:rPr lang="en-US" dirty="0">
                <a:latin typeface="Nokia Pure Text Light"/>
              </a:rPr>
              <a:t>(N</a:t>
            </a:r>
            <a:r>
              <a:rPr lang="en-FI" dirty="0">
                <a:latin typeface="Nokia Pure Text Light"/>
              </a:rPr>
              <a:t>o optimization</a:t>
            </a:r>
            <a:r>
              <a:rPr lang="en-US" dirty="0">
                <a:latin typeface="Nokia Pure Text Light"/>
              </a:rPr>
              <a:t> in the current implementation).</a:t>
            </a:r>
            <a:endParaRPr lang="en-US" altLang="en-US" dirty="0">
              <a:latin typeface="Nokia Pure Text Light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endParaRPr lang="en-US" altLang="en-US" dirty="0">
              <a:latin typeface="Nokia Pure Text Light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dirty="0">
                <a:latin typeface="Nokia Pure Text Light"/>
              </a:rPr>
              <a:t>Orthogonal to the TIMD related EE test.</a:t>
            </a:r>
          </a:p>
          <a:p>
            <a:pPr>
              <a:spcAft>
                <a:spcPts val="300"/>
              </a:spcAft>
              <a:buSzPct val="100000"/>
              <a:defRPr/>
            </a:pPr>
            <a:endParaRPr lang="en-US" altLang="en-US" sz="1800" dirty="0">
              <a:latin typeface="Nokia Pure Text Light"/>
            </a:endParaRPr>
          </a:p>
          <a:p>
            <a:pPr marL="171450" indent="-171450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en-US" sz="1800" dirty="0">
                <a:latin typeface="Nokia Pure Text Light"/>
              </a:rPr>
              <a:t>It is proposed to study the technique in the next round of EEs.</a:t>
            </a:r>
            <a:endParaRPr kumimoji="0" lang="en-US" alt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171450" indent="-171450">
              <a:buSzPct val="100000"/>
              <a:buFont typeface="Arial" panose="020B0604020202020204" pitchFamily="34" charset="0"/>
              <a:buChar char="•"/>
              <a:defRPr/>
            </a:pPr>
            <a:endParaRPr lang="en-US" dirty="0">
              <a:latin typeface="Nokia Pure Text Light"/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en-US" dirty="0">
              <a:solidFill>
                <a:srgbClr val="001135"/>
              </a:solidFill>
              <a:latin typeface="Nokia Pure Text Light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endParaRPr lang="en-US" dirty="0">
              <a:solidFill>
                <a:srgbClr val="001135"/>
              </a:solidFill>
              <a:latin typeface="Nokia Pure Text Light"/>
            </a:endParaRPr>
          </a:p>
          <a:p>
            <a:pPr marR="0" lvl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tabLst/>
              <a:defRPr/>
            </a:pPr>
            <a:endParaRPr lang="en-US" dirty="0">
              <a:solidFill>
                <a:srgbClr val="001135"/>
              </a:solidFill>
              <a:latin typeface="Nokia Pure Text Light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0000"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rgbClr val="001135"/>
              </a:solidFill>
              <a:latin typeface="Nokia Pure Text Light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0000"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rgbClr val="001135"/>
              </a:solidFill>
              <a:latin typeface="Nokia Pure Text Light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0000"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rgbClr val="001135"/>
              </a:solidFill>
              <a:latin typeface="Nokia Pure Text Light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0000"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rgbClr val="001135"/>
              </a:solidFill>
              <a:latin typeface="Nokia Pure Text Light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0000"/>
              <a:buFont typeface="Arial" panose="020B0604020202020204" pitchFamily="34" charset="0"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0000"/>
              <a:buFont typeface="Arial" panose="020B0604020202020204" pitchFamily="34" charset="0"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761596D-2B9E-34B2-F635-447C48B62C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JVET-AH0083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0982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3592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. White">
  <a:themeElements>
    <a:clrScheme name="Nokia 2.0">
      <a:dk1>
        <a:srgbClr val="001135"/>
      </a:dk1>
      <a:lt1>
        <a:srgbClr val="FFFFFF"/>
      </a:lt1>
      <a:dk2>
        <a:srgbClr val="666666"/>
      </a:dk2>
      <a:lt2>
        <a:srgbClr val="EBEBEB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fonts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0"/>
          </a:spcAft>
          <a:buSzPct val="100000"/>
          <a:defRPr sz="1200" dirty="0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64BC11C2-478C-499A-9951-863C1C8BEE27}" vid="{3BAE4ACE-0180-46A2-A86A-8A2498D9BF6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1c5aaf6-e6ce-465b-b873-5148d2a4c105">MTI3P4UIQ2NQ-1068881857-4645</_dlc_DocId>
    <HideFromDelve xmlns="71c5aaf6-e6ce-465b-b873-5148d2a4c105">false</HideFromDelve>
    <_dlc_DocIdUrl xmlns="71c5aaf6-e6ce-465b-b873-5148d2a4c105">
      <Url>https://nokia.sharepoint.com/sites/oulu-homeofradio/_layouts/15/DocIdRedir.aspx?ID=MTI3P4UIQ2NQ-1068881857-4645</Url>
      <Description>MTI3P4UIQ2NQ-1068881857-4645</Description>
    </_dlc_DocIdUrl>
    <TaxCatchAll xmlns="71c5aaf6-e6ce-465b-b873-5148d2a4c105" xsi:nil="true"/>
    <lcf76f155ced4ddcb4097134ff3c332f xmlns="2477c62b-9f26-46a1-b5c5-6b0c3faadce6">
      <Terms xmlns="http://schemas.microsoft.com/office/infopath/2007/PartnerControls"/>
    </lcf76f155ced4ddcb4097134ff3c332f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9F696485789EB419EFC3BE27C8F7FB0" ma:contentTypeVersion="21" ma:contentTypeDescription="Create a new document." ma:contentTypeScope="" ma:versionID="9403ec740ea12c0484a871451259104a">
  <xsd:schema xmlns:xsd="http://www.w3.org/2001/XMLSchema" xmlns:xs="http://www.w3.org/2001/XMLSchema" xmlns:p="http://schemas.microsoft.com/office/2006/metadata/properties" xmlns:ns2="71c5aaf6-e6ce-465b-b873-5148d2a4c105" xmlns:ns3="2477c62b-9f26-46a1-b5c5-6b0c3faadce6" xmlns:ns4="ee1c6467-17b8-4305-9142-35704c3bb468" targetNamespace="http://schemas.microsoft.com/office/2006/metadata/properties" ma:root="true" ma:fieldsID="0f16540970c4977e409cbc93f71b8c67" ns2:_="" ns3:_="" ns4:_="">
    <xsd:import namespace="71c5aaf6-e6ce-465b-b873-5148d2a4c105"/>
    <xsd:import namespace="2477c62b-9f26-46a1-b5c5-6b0c3faadce6"/>
    <xsd:import namespace="ee1c6467-17b8-4305-9142-35704c3bb468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LengthInSeconds" minOccurs="0"/>
                <xsd:element ref="ns4:SharedWithUsers" minOccurs="0"/>
                <xsd:element ref="ns4:SharedWithDetail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  <xsd:element name="TaxCatchAll" ma:index="25" nillable="true" ma:displayName="Taxonomy Catch All Column" ma:hidden="true" ma:list="{3b984c8d-5309-4e7b-af29-b9d216e3b03e}" ma:internalName="TaxCatchAll" ma:showField="CatchAllData" ma:web="ee1c6467-17b8-4305-9142-35704c3bb46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477c62b-9f26-46a1-b5c5-6b0c3faadce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1c6467-17b8-4305-9142-35704c3bb468" elementFormDefault="qualified">
    <xsd:import namespace="http://schemas.microsoft.com/office/2006/documentManagement/types"/>
    <xsd:import namespace="http://schemas.microsoft.com/office/infopath/2007/PartnerControls"/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802857CB-85EC-4205-9F30-07F741C87A1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C32B1D4-EF09-40BD-AE73-510A1033E0B2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AA1CD10C-5F6A-4E67-819C-0BEB05F22FC0}">
  <ds:schemaRefs>
    <ds:schemaRef ds:uri="http://schemas.microsoft.com/office/2006/documentManagement/types"/>
    <ds:schemaRef ds:uri="2477c62b-9f26-46a1-b5c5-6b0c3faadce6"/>
    <ds:schemaRef ds:uri="http://schemas.openxmlformats.org/package/2006/metadata/core-properties"/>
    <ds:schemaRef ds:uri="http://www.w3.org/XML/1998/namespace"/>
    <ds:schemaRef ds:uri="http://purl.org/dc/terms/"/>
    <ds:schemaRef ds:uri="71c5aaf6-e6ce-465b-b873-5148d2a4c105"/>
    <ds:schemaRef ds:uri="http://purl.org/dc/dcmitype/"/>
    <ds:schemaRef ds:uri="http://purl.org/dc/elements/1.1/"/>
    <ds:schemaRef ds:uri="http://schemas.microsoft.com/office/2006/metadata/properties"/>
    <ds:schemaRef ds:uri="http://schemas.microsoft.com/office/infopath/2007/PartnerControls"/>
    <ds:schemaRef ds:uri="ee1c6467-17b8-4305-9142-35704c3bb468"/>
  </ds:schemaRefs>
</ds:datastoreItem>
</file>

<file path=customXml/itemProps4.xml><?xml version="1.0" encoding="utf-8"?>
<ds:datastoreItem xmlns:ds="http://schemas.openxmlformats.org/officeDocument/2006/customXml" ds:itemID="{34A1ED98-6153-4149-9B3A-3A24F9E2306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2477c62b-9f26-46a1-b5c5-6b0c3faadce6"/>
    <ds:schemaRef ds:uri="ee1c6467-17b8-4305-9142-35704c3bb46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FC1945C1-2AB1-4162-86EB-EDEEBFC80ACE}">
  <ds:schemaRefs>
    <ds:schemaRef ds:uri="Microsoft.SharePoint.Taxonomy.ContentTypeSync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816</Words>
  <Application>Microsoft Office PowerPoint</Application>
  <PresentationFormat>On-screen Show (16:9)</PresentationFormat>
  <Paragraphs>310</Paragraphs>
  <Slides>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Nokia Pure Headline Light</vt:lpstr>
      <vt:lpstr>Nokia Pure Text</vt:lpstr>
      <vt:lpstr>Nokia Pure Text Light</vt:lpstr>
      <vt:lpstr>1. White</vt:lpstr>
      <vt:lpstr>JVET-AH0083  AHG12: Additional TIMD mode with a different cost metric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 toolkit 2.2</dc:title>
  <dc:creator/>
  <cp:lastModifiedBy/>
  <cp:revision>71</cp:revision>
  <dcterms:created xsi:type="dcterms:W3CDTF">2023-09-01T14:13:15Z</dcterms:created>
  <dcterms:modified xsi:type="dcterms:W3CDTF">2024-04-18T06:35:31Z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0x010100E9F696485789EB419EFC3BE27C8F7FB0</vt:lpwstr>
  </property>
  <property fmtid="{D5CDD505-2E9C-101B-9397-08002B2CF9AE}" pid="3" name="_dlc_DocIdItemGuid">
    <vt:lpwstr>a78e982a-70e5-4901-9e0e-2f4266babc70</vt:lpwstr>
  </property>
  <property fmtid="{D5CDD505-2E9C-101B-9397-08002B2CF9AE}" pid="4" name="MediaServiceImageTags">
    <vt:lpwstr/>
  </property>
</Properties>
</file>