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embedTrueTypeFonts="1" saveSubsetFonts="1">
  <p:sldMasterIdLst>
    <p:sldMasterId id="2147483648" r:id="rId1"/>
    <p:sldMasterId id="2147483652" r:id="rId3"/>
  </p:sldMasterIdLst>
  <p:notesMasterIdLst>
    <p:notesMasterId r:id="rId5"/>
  </p:notesMasterIdLst>
  <p:handoutMasterIdLst>
    <p:handoutMasterId r:id="rId11"/>
  </p:handoutMasterIdLst>
  <p:sldIdLst>
    <p:sldId id="2775" r:id="rId4"/>
    <p:sldId id="2778" r:id="rId6"/>
    <p:sldId id="2786" r:id="rId7"/>
    <p:sldId id="2784" r:id="rId8"/>
    <p:sldId id="2785" r:id="rId9"/>
    <p:sldId id="259" r:id="rId10"/>
  </p:sldIdLst>
  <p:sldSz cx="9144000" cy="5143500" type="screen16x9"/>
  <p:notesSz cx="6858000" cy="9144000"/>
  <p:embeddedFontLst>
    <p:embeddedFont>
      <p:font typeface="微软雅黑" panose="020B0503020204020204" pitchFamily="34" charset="-122"/>
      <p:regular r:id="rId15"/>
    </p:embeddedFont>
    <p:embeddedFont>
      <p:font typeface="等线" panose="02010600030101010101" pitchFamily="2" charset="-122"/>
      <p:regular r:id="rId16"/>
    </p:embeddedFont>
    <p:embeddedFont>
      <p:font typeface="楷体" panose="02010609060101010101" charset="-122"/>
      <p:regular r:id="rId17"/>
    </p:embeddedFont>
    <p:embeddedFont>
      <p:font typeface="Calibri" panose="020F0502020204030204" charset="0"/>
      <p:regular r:id="rId18"/>
      <p:bold r:id="rId19"/>
      <p:italic r:id="rId20"/>
      <p:boldItalic r:id="rId21"/>
    </p:embeddedFont>
  </p:embeddedFontLst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30" userDrawn="1">
          <p15:clr>
            <a:srgbClr val="A4A3A4"/>
          </p15:clr>
        </p15:guide>
        <p15:guide id="2" orient="horz" pos="250" userDrawn="1">
          <p15:clr>
            <a:srgbClr val="A4A3A4"/>
          </p15:clr>
        </p15:guide>
        <p15:guide id="3" orient="horz" pos="531" userDrawn="1">
          <p15:clr>
            <a:srgbClr val="A4A3A4"/>
          </p15:clr>
        </p15:guide>
        <p15:guide id="4" orient="horz" pos="2989" userDrawn="1">
          <p15:clr>
            <a:srgbClr val="A4A3A4"/>
          </p15:clr>
        </p15:guide>
        <p15:guide id="5" orient="horz" pos="2663" userDrawn="1">
          <p15:clr>
            <a:srgbClr val="A4A3A4"/>
          </p15:clr>
        </p15:guide>
        <p15:guide id="6" pos="3028" userDrawn="1">
          <p15:clr>
            <a:srgbClr val="A4A3A4"/>
          </p15:clr>
        </p15:guide>
        <p15:guide id="7" pos="5561" userDrawn="1">
          <p15:clr>
            <a:srgbClr val="A4A3A4"/>
          </p15:clr>
        </p15:guide>
        <p15:guide id="8" pos="5510" userDrawn="1">
          <p15:clr>
            <a:srgbClr val="A4A3A4"/>
          </p15:clr>
        </p15:guide>
        <p15:guide id="10" pos="2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45454"/>
    <a:srgbClr val="231815"/>
    <a:srgbClr val="111111"/>
    <a:srgbClr val="080808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8229" autoAdjust="0"/>
  </p:normalViewPr>
  <p:slideViewPr>
    <p:cSldViewPr snapToObjects="1" showGuides="1">
      <p:cViewPr varScale="1">
        <p:scale>
          <a:sx n="165" d="100"/>
          <a:sy n="165" d="100"/>
        </p:scale>
        <p:origin x="370" y="96"/>
      </p:cViewPr>
      <p:guideLst>
        <p:guide orient="horz" pos="1730"/>
        <p:guide orient="horz" pos="250"/>
        <p:guide orient="horz" pos="531"/>
        <p:guide orient="horz" pos="2989"/>
        <p:guide orient="horz" pos="2663"/>
        <p:guide pos="3028"/>
        <p:guide pos="5561"/>
        <p:guide pos="5510"/>
        <p:guide pos="27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2" Type="http://schemas.openxmlformats.org/officeDocument/2006/relationships/tags" Target="tags/tag3.xml"/><Relationship Id="rId21" Type="http://schemas.openxmlformats.org/officeDocument/2006/relationships/font" Target="fonts/font7.fntdata"/><Relationship Id="rId20" Type="http://schemas.openxmlformats.org/officeDocument/2006/relationships/font" Target="fonts/font6.fntdata"/><Relationship Id="rId2" Type="http://schemas.openxmlformats.org/officeDocument/2006/relationships/theme" Target="theme/theme1.xml"/><Relationship Id="rId19" Type="http://schemas.openxmlformats.org/officeDocument/2006/relationships/font" Target="fonts/font5.fntdata"/><Relationship Id="rId18" Type="http://schemas.openxmlformats.org/officeDocument/2006/relationships/font" Target="fonts/font4.fntdata"/><Relationship Id="rId17" Type="http://schemas.openxmlformats.org/officeDocument/2006/relationships/font" Target="fonts/font3.fntdata"/><Relationship Id="rId16" Type="http://schemas.openxmlformats.org/officeDocument/2006/relationships/font" Target="fonts/font2.fntdata"/><Relationship Id="rId15" Type="http://schemas.openxmlformats.org/officeDocument/2006/relationships/font" Target="fonts/font1.fntdata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F202A2-3FC9-4BCE-9AF8-01C7262843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8E854D-6C34-4850-B346-63AEB125492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ags" Target="../tags/tag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846532"/>
            <a:ext cx="7772400" cy="707886"/>
          </a:xfrm>
        </p:spPr>
        <p:txBody>
          <a:bodyPr/>
          <a:lstStyle>
            <a:lvl1pPr algn="ctr">
              <a:defRPr sz="4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768730"/>
            <a:ext cx="6400800" cy="400110"/>
          </a:xfrm>
        </p:spPr>
        <p:txBody>
          <a:bodyPr>
            <a:spAutoFit/>
          </a:bodyPr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35726" y="339502"/>
            <a:ext cx="2070402" cy="559284"/>
          </a:xfrm>
          <a:prstGeom prst="rect">
            <a:avLst/>
          </a:prstGeom>
        </p:spPr>
      </p:pic>
      <p:cxnSp>
        <p:nvCxnSpPr>
          <p:cNvPr id="8" name="直接连接符 7"/>
          <p:cNvCxnSpPr/>
          <p:nvPr userDrawn="1"/>
        </p:nvCxnSpPr>
        <p:spPr>
          <a:xfrm>
            <a:off x="0" y="1275606"/>
            <a:ext cx="4572000" cy="0"/>
          </a:xfrm>
          <a:prstGeom prst="line">
            <a:avLst/>
          </a:prstGeom>
          <a:ln w="12700">
            <a:solidFill>
              <a:srgbClr val="54545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54200" y="4080366"/>
            <a:ext cx="435600" cy="435600"/>
          </a:xfrm>
          <a:prstGeom prst="rect">
            <a:avLst/>
          </a:prstGeom>
        </p:spPr>
      </p:pic>
      <p:sp>
        <p:nvSpPr>
          <p:cNvPr id="73" name="文本框 2"/>
          <p:cNvSpPr txBox="1"/>
          <p:nvPr userDrawn="1"/>
        </p:nvSpPr>
        <p:spPr>
          <a:xfrm>
            <a:off x="179070" y="4745355"/>
            <a:ext cx="3315970" cy="213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Copyright © TRANSSION HOLDINGS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/>
                <a:cs typeface="Arial" panose="020B0604020202020204"/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35726" y="339502"/>
            <a:ext cx="2070402" cy="55928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800" y="1947425"/>
            <a:ext cx="8280400" cy="707886"/>
          </a:xfrm>
        </p:spPr>
        <p:txBody>
          <a:bodyPr anchor="b"/>
          <a:lstStyle>
            <a:lvl1pPr algn="ctr">
              <a:defRPr sz="4000" b="1" cap="all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0" y="2729932"/>
            <a:ext cx="7772400" cy="400110"/>
          </a:xfrm>
        </p:spPr>
        <p:txBody>
          <a:bodyPr anchor="t">
            <a:spAutoFit/>
          </a:bodyPr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/>
                <a:cs typeface="Arial" panose="020B0604020202020204"/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73" name="文本框 2"/>
          <p:cNvSpPr txBox="1"/>
          <p:nvPr userDrawn="1"/>
        </p:nvSpPr>
        <p:spPr>
          <a:xfrm>
            <a:off x="179070" y="4745355"/>
            <a:ext cx="3315970" cy="213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Copyright © TRANSSION HOLDINGS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35726" y="339502"/>
            <a:ext cx="2070402" cy="55928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846532"/>
            <a:ext cx="7772400" cy="707886"/>
          </a:xfrm>
        </p:spPr>
        <p:txBody>
          <a:bodyPr/>
          <a:lstStyle>
            <a:lvl1pPr algn="ctr">
              <a:defRPr sz="4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768730"/>
            <a:ext cx="6400800" cy="400110"/>
          </a:xfrm>
        </p:spPr>
        <p:txBody>
          <a:bodyPr>
            <a:spAutoFit/>
          </a:bodyPr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35726" y="339502"/>
            <a:ext cx="2070402" cy="559284"/>
          </a:xfrm>
          <a:prstGeom prst="rect">
            <a:avLst/>
          </a:prstGeom>
        </p:spPr>
      </p:pic>
      <p:cxnSp>
        <p:nvCxnSpPr>
          <p:cNvPr id="8" name="直接连接符 7"/>
          <p:cNvCxnSpPr/>
          <p:nvPr userDrawn="1"/>
        </p:nvCxnSpPr>
        <p:spPr>
          <a:xfrm>
            <a:off x="0" y="1275606"/>
            <a:ext cx="4572000" cy="0"/>
          </a:xfrm>
          <a:prstGeom prst="line">
            <a:avLst/>
          </a:prstGeom>
          <a:ln w="12700">
            <a:solidFill>
              <a:srgbClr val="54545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54200" y="4080366"/>
            <a:ext cx="435600" cy="435600"/>
          </a:xfrm>
          <a:prstGeom prst="rect">
            <a:avLst/>
          </a:prstGeom>
        </p:spPr>
      </p:pic>
      <p:sp>
        <p:nvSpPr>
          <p:cNvPr id="73" name="文本框 2"/>
          <p:cNvSpPr txBox="1"/>
          <p:nvPr userDrawn="1"/>
        </p:nvSpPr>
        <p:spPr>
          <a:xfrm>
            <a:off x="179070" y="4745355"/>
            <a:ext cx="3315970" cy="213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Copyright © TRANSSION HOLDINGS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31540" y="169210"/>
            <a:ext cx="8276400" cy="584775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31540" y="771550"/>
            <a:ext cx="8276400" cy="3949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  <a:p>
            <a:pPr lvl="5"/>
            <a:r>
              <a:rPr lang="zh-CN" altLang="en-US" dirty="0"/>
              <a:t>第六级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010400" y="4732338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/>
                <a:cs typeface="Arial" panose="020B0604020202020204"/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 dirty="0"/>
          </a:p>
        </p:txBody>
      </p:sp>
      <p:sp>
        <p:nvSpPr>
          <p:cNvPr id="5" name="直角三角形 4"/>
          <p:cNvSpPr/>
          <p:nvPr/>
        </p:nvSpPr>
        <p:spPr>
          <a:xfrm rot="10800000">
            <a:off x="8748000" y="1270"/>
            <a:ext cx="396000" cy="396000"/>
          </a:xfrm>
          <a:prstGeom prst="rtTriangl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文本框 2"/>
          <p:cNvSpPr txBox="1"/>
          <p:nvPr/>
        </p:nvSpPr>
        <p:spPr>
          <a:xfrm>
            <a:off x="179070" y="4745355"/>
            <a:ext cx="3315970" cy="213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Copyright © TRANSSION HOLDINGS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200" b="1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Tx/>
        <a:buBlip>
          <a:blip r:embed="rId4"/>
        </a:buBlip>
        <a:defRPr sz="12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31540" y="169210"/>
            <a:ext cx="8276400" cy="584775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31540" y="771550"/>
            <a:ext cx="8276400" cy="3949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  <a:p>
            <a:pPr lvl="5"/>
            <a:r>
              <a:rPr lang="zh-CN" altLang="en-US" dirty="0"/>
              <a:t>第六级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010400" y="4732338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/>
                <a:cs typeface="Arial" panose="020B0604020202020204"/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 dirty="0"/>
          </a:p>
        </p:txBody>
      </p:sp>
      <p:sp>
        <p:nvSpPr>
          <p:cNvPr id="5" name="直角三角形 4"/>
          <p:cNvSpPr/>
          <p:nvPr/>
        </p:nvSpPr>
        <p:spPr>
          <a:xfrm rot="10800000">
            <a:off x="8748000" y="1270"/>
            <a:ext cx="396000" cy="396000"/>
          </a:xfrm>
          <a:prstGeom prst="rtTriangl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文本框 2"/>
          <p:cNvSpPr txBox="1"/>
          <p:nvPr/>
        </p:nvSpPr>
        <p:spPr>
          <a:xfrm>
            <a:off x="179070" y="4745355"/>
            <a:ext cx="3315970" cy="213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Copyright © TRANSSION HOLDINGS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200" b="1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Tx/>
        <a:buBlip>
          <a:blip r:embed="rId2"/>
        </a:buBlip>
        <a:defRPr sz="12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emf"/><Relationship Id="rId1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07704" y="2679762"/>
            <a:ext cx="6044716" cy="368300"/>
          </a:xfrm>
        </p:spPr>
        <p:txBody>
          <a:bodyPr/>
          <a:lstStyle/>
          <a:p>
            <a:pPr hangingPunct="0">
              <a:spcBef>
                <a:spcPts val="300"/>
              </a:spcBef>
              <a:spcAft>
                <a:spcPts val="3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fr-FR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Yongkai Huo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, </a:t>
            </a:r>
            <a:r>
              <a:rPr lang="fr-FR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Yuti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a</a:t>
            </a:r>
            <a:r>
              <a:rPr lang="fr-FR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n Liu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 (Transsion)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71500" y="1672702"/>
            <a:ext cx="8784976" cy="829945"/>
          </a:xfrm>
        </p:spPr>
        <p:txBody>
          <a:bodyPr/>
          <a:lstStyle/>
          <a:p>
            <a:pPr algn="ctr"/>
            <a:r>
              <a:rPr lang="en-US" altLang="zh-CN" sz="2400" dirty="0">
                <a:latin typeface="Arial" panose="020B0604020202020204" pitchFamily="34" charset="0"/>
                <a:ea typeface="汉仪雅酷黑 95W" panose="020B0A04020202020204" charset="-122"/>
                <a:sym typeface="+mn-ea"/>
              </a:rPr>
              <a:t>JVET-AH0082</a:t>
            </a:r>
            <a:br>
              <a:rPr lang="en-US" altLang="zh-CN" sz="2400" dirty="0">
                <a:latin typeface="Arial" panose="020B0604020202020204" pitchFamily="34" charset="0"/>
                <a:ea typeface="汉仪雅酷黑 95W" panose="020B0A04020202020204" charset="-122"/>
                <a:sym typeface="+mn-ea"/>
              </a:rPr>
            </a:br>
            <a:r>
              <a:rPr lang="en-US" altLang="zh-CN" sz="2400" dirty="0">
                <a:latin typeface="Arial" panose="020B0604020202020204" pitchFamily="34" charset="0"/>
                <a:ea typeface="汉仪雅酷黑 95W" panose="020B0A04020202020204" charset="-122"/>
                <a:sym typeface="+mn-ea"/>
              </a:rPr>
              <a:t>Non-EE2: GPM with CCCM for intra chroma prediction</a:t>
            </a:r>
            <a:endParaRPr lang="en-US" altLang="zh-CN" sz="2400" dirty="0">
              <a:latin typeface="Arial" panose="020B0604020202020204" pitchFamily="34" charset="0"/>
              <a:ea typeface="汉仪雅酷黑 95W" panose="020B0A04020202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71575" y="606425"/>
            <a:ext cx="3048000" cy="368300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540" y="303498"/>
            <a:ext cx="8276400" cy="584775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  <a:endParaRPr lang="zh-CN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1540" y="1023578"/>
            <a:ext cx="8276400" cy="3697172"/>
          </a:xfrm>
        </p:spPr>
        <p:txBody>
          <a:bodyPr>
            <a:normAutofit/>
          </a:bodyPr>
          <a:lstStyle/>
          <a:p>
            <a:endParaRPr lang="en-US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algn="just"/>
            <a:r>
              <a:rPr lang="en-US" altLang="zh-CN" sz="14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GPM splits a block into two non-rectangular partitions, which may be predicted independently.</a:t>
            </a:r>
            <a:endParaRPr lang="en-US" altLang="zh-CN" sz="1400" dirty="0"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endParaRPr lang="en-US" altLang="zh-CN" sz="1400" dirty="0"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14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CCCM predicts chroma samples from reconstructed luma samples using a 7-tap filter. The current 6 CCCM modes.</a:t>
            </a:r>
            <a:endParaRPr lang="en-US" altLang="zh-CN" sz="1400" dirty="0"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lvl="1" algn="just"/>
            <a:r>
              <a:rPr lang="zh-CN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Single-model CCCM from above and left templates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just"/>
            <a:r>
              <a:rPr lang="zh-CN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Single-model CCCM from above template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just"/>
            <a:r>
              <a:rPr lang="zh-CN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Single-model CCCM from left template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just"/>
            <a:r>
              <a:rPr lang="zh-CN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Multi-model CCCM from above and left templates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just"/>
            <a:r>
              <a:rPr lang="zh-CN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Multi-model CCCM from above template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just"/>
            <a:r>
              <a:rPr lang="zh-CN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Multi-model CCCM from left template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 algn="just">
              <a:buNone/>
            </a:pP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1" indent="-342900" algn="just">
              <a:buClrTx/>
              <a:buSzTx/>
              <a:buChar char="•"/>
            </a:pPr>
            <a:r>
              <a:rPr lang="en-US" altLang="zh-CN" sz="14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This proposal combines GPM with CCCM.</a:t>
            </a:r>
            <a:endParaRPr lang="en-US" altLang="zh-CN" sz="1400" dirty="0"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2842" y="1110751"/>
            <a:ext cx="4477169" cy="3240359"/>
          </a:xfrm>
        </p:spPr>
        <p:txBody>
          <a:bodyPr>
            <a:normAutofit fontScale="60000"/>
          </a:bodyPr>
          <a:lstStyle/>
          <a:p>
            <a:pPr marL="0" indent="0">
              <a:buNone/>
            </a:pPr>
            <a:endParaRPr lang="en-US" altLang="zh-CN" sz="1600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algn="just"/>
            <a:r>
              <a:rPr lang="en-US" altLang="zh-CN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Combines GPM with CCCM for intra chroma prediction</a:t>
            </a:r>
            <a:endParaRPr lang="en-US" altLang="zh-CN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algn="just"/>
            <a:endParaRPr lang="en-US" altLang="zh-CN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algn="just"/>
            <a:r>
              <a:rPr lang="en-US" altLang="zh-CN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Each chroma block is split into two partitions and both partitions are predicted using a CCCM mode. </a:t>
            </a:r>
            <a:endParaRPr lang="en-US" altLang="zh-CN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algn="just"/>
            <a:endParaRPr lang="en-US" altLang="zh-CN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algn="just"/>
            <a:r>
              <a:rPr lang="en-US" altLang="zh-CN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For each block, 64 partition modes are designed consisting of 8 partitioning angles each with 8 partitioning shifts, while only the “LM_CHROMA_IDX</a:t>
            </a:r>
            <a:r>
              <a:rPr lang="en-US" altLang="zh-CN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” and “MMLM_CHROMA_IDX” are allowed for predicting the chroma partitions.</a:t>
            </a:r>
            <a:endParaRPr lang="en-US" altLang="zh-CN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algn="just"/>
            <a:endParaRPr lang="en-US" altLang="zh-CN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algn="just"/>
            <a:r>
              <a:rPr lang="en-US" altLang="zh-CN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Usage of the mode is signalled with a CABAC coded PU level flag, followed by a maximum of  truncated binary coded 6 bits indicating the partitioning mode.</a:t>
            </a:r>
            <a:endParaRPr lang="en-US" altLang="zh-CN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endParaRPr lang="en-US" altLang="zh-CN" sz="1800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graphicFrame>
        <p:nvGraphicFramePr>
          <p:cNvPr id="5" name="对象 4"/>
          <p:cNvGraphicFramePr/>
          <p:nvPr/>
        </p:nvGraphicFramePr>
        <p:xfrm>
          <a:off x="5363845" y="915035"/>
          <a:ext cx="3065145" cy="31191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1" imgW="3195320" imgH="3254375" progId="Visio.Drawing.15">
                  <p:embed/>
                </p:oleObj>
              </mc:Choice>
              <mc:Fallback>
                <p:oleObj name="" r:id="rId1" imgW="3195320" imgH="3254375" progId="Visio.Drawing.15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363845" y="915035"/>
                        <a:ext cx="3065145" cy="31191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5327650" y="4083685"/>
            <a:ext cx="3281045" cy="275590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p>
            <a:pPr algn="ctr"/>
            <a:r>
              <a:rPr lang="en-US" altLang="zh-CN" sz="12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sym typeface="+mn-ea"/>
              </a:rPr>
              <a:t>Example of two CCCM partitions</a:t>
            </a:r>
            <a:endParaRPr lang="en-US" altLang="zh-CN" sz="1200" dirty="0">
              <a:effectLst/>
              <a:latin typeface="Times New Roman" panose="02020603050405020304" pitchFamily="18" charset="0"/>
              <a:ea typeface="等线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540" y="304708"/>
            <a:ext cx="8276400" cy="583565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75535" y="663575"/>
            <a:ext cx="4732655" cy="392239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540" y="303498"/>
            <a:ext cx="8276400" cy="584775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Conclusion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1540" y="1023578"/>
            <a:ext cx="8276400" cy="3697172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kumimoji="1" lang="en-US" altLang="zh-CN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14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sym typeface="+mn-ea"/>
              </a:rPr>
              <a:t>Combines GPM with CCCM for intra chroma prediction</a:t>
            </a:r>
            <a:endParaRPr kumimoji="1" lang="en-US" altLang="zh-CN" sz="1400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  <a:p>
            <a:pPr marL="0" indent="0">
              <a:buNone/>
            </a:pPr>
            <a:endParaRPr lang="en-US" altLang="zh-CN" sz="1400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  <a:p>
            <a:pPr marL="0" indent="0">
              <a:buNone/>
            </a:pPr>
            <a:endParaRPr lang="en-US" altLang="zh-CN" sz="1400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  <a:p>
            <a:r>
              <a:rPr lang="en-US" altLang="zh-CN" sz="140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Simulation proves that performance gain may be achieved and the imposed complexity may be further decreased</a:t>
            </a:r>
            <a:r>
              <a:rPr lang="en-US" altLang="zh-CN" sz="140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.</a:t>
            </a:r>
            <a:endParaRPr kumimoji="1" lang="en-US" altLang="zh-CN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kumimoji="1" lang="en-US" altLang="zh-CN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kumimoji="1" lang="en-US" altLang="zh-CN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kumimoji="1" lang="en-US" altLang="zh-CN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 is recommended to study the proposal in the next round of EE2.</a:t>
            </a:r>
            <a:endParaRPr kumimoji="1" lang="en-US" altLang="zh-CN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kumimoji="1" lang="en-US" altLang="zh-CN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kumimoji="1" lang="en-US" altLang="zh-CN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kumimoji="1" lang="en-US" altLang="zh-CN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Thanks to xxxx </a:t>
            </a:r>
            <a:r>
              <a:rPr kumimoji="1" lang="en-US" altLang="zh-CN" sz="1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crosschecking</a:t>
            </a:r>
            <a:r>
              <a:rPr kumimoji="1" lang="en-US" altLang="zh-CN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kumimoji="1" lang="en-US" altLang="zh-CN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31800" y="1948556"/>
            <a:ext cx="8280400" cy="706755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ea typeface="汉仪雅酷黑 95W" panose="020B0A04020202020204" charset="-122"/>
              </a:rPr>
              <a:t>Thanks</a:t>
            </a:r>
            <a:endParaRPr lang="en-US" altLang="zh-CN" dirty="0">
              <a:latin typeface="Arial" panose="020B0604020202020204" pitchFamily="34" charset="0"/>
              <a:ea typeface="汉仪雅酷黑 95W" panose="020B0A04020202020204" charset="-122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>
          <a:xfrm>
            <a:off x="685800" y="2729932"/>
            <a:ext cx="7772400" cy="337185"/>
          </a:xfrm>
        </p:spPr>
        <p:txBody>
          <a:bodyPr/>
          <a:lstStyle/>
          <a:p>
            <a:r>
              <a:rPr lang="en-US" altLang="zh-CN" sz="1600" dirty="0">
                <a:latin typeface="Arial" panose="020B0604020202020204" pitchFamily="34" charset="0"/>
                <a:ea typeface="汉仪雅酷黑 95W" panose="020B0A04020202020204" charset="-122"/>
              </a:rPr>
              <a:t>www.transsion.com</a:t>
            </a:r>
            <a:endParaRPr lang="en-US" altLang="zh-CN" sz="1600" dirty="0">
              <a:latin typeface="Arial" panose="020B0604020202020204" pitchFamily="34" charset="0"/>
              <a:ea typeface="汉仪雅酷黑 95W" panose="020B0A04020202020204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PP_MARK_KEY" val="d535906f-933a-421e-91ae-ccebcddb4577"/>
  <p:tag name="COMMONDATA" val="eyJoZGlkIjoiNzkwY2NhOTBjMGEzODdjN2MyOTU5NWJhODRjZjNkZGQifQ=="/>
  <p:tag name="FULLTEXTBEAUTIFYED" val="1"/>
  <p:tag name="commondata" val="eyJoZGlkIjoiNGYzM2YzOTQ5YjUyZGFhYzBjMWNlMTQyZjU3M2Y4Y2UifQ=="/>
</p:tagLst>
</file>

<file path=ppt/theme/theme1.xml><?xml version="1.0" encoding="utf-8"?>
<a:theme xmlns:a="http://schemas.openxmlformats.org/drawingml/2006/main" name="19_Office 主题">
  <a:themeElements>
    <a:clrScheme name="BlackTie">
      <a:dk1>
        <a:srgbClr val="000000"/>
      </a:dk1>
      <a:lt1>
        <a:srgbClr val="FFFFFF"/>
      </a:lt1>
      <a:dk2>
        <a:srgbClr val="46464A"/>
      </a:dk2>
      <a:lt2>
        <a:srgbClr val="E3DCCF"/>
      </a:lt2>
      <a:accent1>
        <a:srgbClr val="6F6F74"/>
      </a:accent1>
      <a:accent2>
        <a:srgbClr val="A7B789"/>
      </a:accent2>
      <a:accent3>
        <a:srgbClr val="BEAE98"/>
      </a:accent3>
      <a:accent4>
        <a:srgbClr val="92A9B9"/>
      </a:accent4>
      <a:accent5>
        <a:srgbClr val="9C8265"/>
      </a:accent5>
      <a:accent6>
        <a:srgbClr val="8D6974"/>
      </a:accent6>
      <a:hlink>
        <a:srgbClr val="67AABF"/>
      </a:hlink>
      <a:folHlink>
        <a:srgbClr val="B1B5A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wrap="square" lIns="91440" tIns="45720" rIns="91440" bIns="45720" rtlCol="0" anchor="b">
        <a:spAutoFit/>
      </a:bodyPr>
      <a:lstStyle>
        <a:defPPr>
          <a:defRPr dirty="0" smtClean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1_Office 主题">
  <a:themeElements>
    <a:clrScheme name="BlackTie">
      <a:dk1>
        <a:srgbClr val="000000"/>
      </a:dk1>
      <a:lt1>
        <a:srgbClr val="FFFFFF"/>
      </a:lt1>
      <a:dk2>
        <a:srgbClr val="46464A"/>
      </a:dk2>
      <a:lt2>
        <a:srgbClr val="E3DCCF"/>
      </a:lt2>
      <a:accent1>
        <a:srgbClr val="6F6F74"/>
      </a:accent1>
      <a:accent2>
        <a:srgbClr val="A7B789"/>
      </a:accent2>
      <a:accent3>
        <a:srgbClr val="BEAE98"/>
      </a:accent3>
      <a:accent4>
        <a:srgbClr val="92A9B9"/>
      </a:accent4>
      <a:accent5>
        <a:srgbClr val="9C8265"/>
      </a:accent5>
      <a:accent6>
        <a:srgbClr val="8D6974"/>
      </a:accent6>
      <a:hlink>
        <a:srgbClr val="67AABF"/>
      </a:hlink>
      <a:folHlink>
        <a:srgbClr val="B1B5A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wrap="square" lIns="91440" tIns="45720" rIns="91440" bIns="45720" rtlCol="0" anchor="b">
        <a:spAutoFit/>
      </a:bodyPr>
      <a:lstStyle>
        <a:defPPr>
          <a:defRPr dirty="0" smtClean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1455</Words>
  <Application>WPS 演示</Application>
  <PresentationFormat>全屏显示(16:9)</PresentationFormat>
  <Paragraphs>62</Paragraphs>
  <Slides>6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Arial</vt:lpstr>
      <vt:lpstr>宋体</vt:lpstr>
      <vt:lpstr>Wingdings</vt:lpstr>
      <vt:lpstr>Arial</vt:lpstr>
      <vt:lpstr>微软雅黑</vt:lpstr>
      <vt:lpstr>Times New Roman</vt:lpstr>
      <vt:lpstr>等线</vt:lpstr>
      <vt:lpstr>汉仪雅酷黑 95W</vt:lpstr>
      <vt:lpstr>黑体</vt:lpstr>
      <vt:lpstr>楷体</vt:lpstr>
      <vt:lpstr>Calibri</vt:lpstr>
      <vt:lpstr>Arial Unicode MS</vt:lpstr>
      <vt:lpstr>19_Office 主题</vt:lpstr>
      <vt:lpstr>21_Office 主题</vt:lpstr>
      <vt:lpstr>Visio.Drawing.15</vt:lpstr>
      <vt:lpstr>JVET-AH0082 Non-EE2: GPM with CCCM for intra chroma prediction</vt:lpstr>
      <vt:lpstr>Introduction</vt:lpstr>
      <vt:lpstr>Proposal</vt:lpstr>
      <vt:lpstr>Results</vt:lpstr>
      <vt:lpstr>Conclusion</vt:lpstr>
      <vt:lpstr>Thanks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霍永凯</cp:lastModifiedBy>
  <cp:revision>2035</cp:revision>
  <dcterms:created xsi:type="dcterms:W3CDTF">2013-11-27T02:16:00Z</dcterms:created>
  <dcterms:modified xsi:type="dcterms:W3CDTF">2024-04-10T11:17:19Z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30A1DD924E464DEC9969C95B56E33FB0_13</vt:lpwstr>
  </property>
</Properties>
</file>