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  <p:sldMasterId id="2147483652" r:id="rId2"/>
  </p:sldMasterIdLst>
  <p:notesMasterIdLst>
    <p:notesMasterId r:id="rId11"/>
  </p:notesMasterIdLst>
  <p:handoutMasterIdLst>
    <p:handoutMasterId r:id="rId12"/>
  </p:handoutMasterIdLst>
  <p:sldIdLst>
    <p:sldId id="2775" r:id="rId3"/>
    <p:sldId id="2778" r:id="rId4"/>
    <p:sldId id="2787" r:id="rId5"/>
    <p:sldId id="2784" r:id="rId6"/>
    <p:sldId id="2789" r:id="rId7"/>
    <p:sldId id="2788" r:id="rId8"/>
    <p:sldId id="2785" r:id="rId9"/>
    <p:sldId id="259" r:id="rId10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3"/>
      <p:bold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30" userDrawn="1">
          <p15:clr>
            <a:srgbClr val="A4A3A4"/>
          </p15:clr>
        </p15:guide>
        <p15:guide id="2" orient="horz" pos="250" userDrawn="1">
          <p15:clr>
            <a:srgbClr val="A4A3A4"/>
          </p15:clr>
        </p15:guide>
        <p15:guide id="3" orient="horz" pos="531" userDrawn="1">
          <p15:clr>
            <a:srgbClr val="A4A3A4"/>
          </p15:clr>
        </p15:guide>
        <p15:guide id="4" orient="horz" pos="2989" userDrawn="1">
          <p15:clr>
            <a:srgbClr val="A4A3A4"/>
          </p15:clr>
        </p15:guide>
        <p15:guide id="5" orient="horz" pos="2663" userDrawn="1">
          <p15:clr>
            <a:srgbClr val="A4A3A4"/>
          </p15:clr>
        </p15:guide>
        <p15:guide id="6" pos="3028" userDrawn="1">
          <p15:clr>
            <a:srgbClr val="A4A3A4"/>
          </p15:clr>
        </p15:guide>
        <p15:guide id="7" pos="5561" userDrawn="1">
          <p15:clr>
            <a:srgbClr val="A4A3A4"/>
          </p15:clr>
        </p15:guide>
        <p15:guide id="8" pos="5510" userDrawn="1">
          <p15:clr>
            <a:srgbClr val="A4A3A4"/>
          </p15:clr>
        </p15:guide>
        <p15:guide id="10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5454"/>
    <a:srgbClr val="231815"/>
    <a:srgbClr val="111111"/>
    <a:srgbClr val="080808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8229" autoAdjust="0"/>
  </p:normalViewPr>
  <p:slideViewPr>
    <p:cSldViewPr snapToObjects="1" showGuides="1">
      <p:cViewPr varScale="1">
        <p:scale>
          <a:sx n="147" d="100"/>
          <a:sy n="147" d="100"/>
        </p:scale>
        <p:origin x="640" y="192"/>
      </p:cViewPr>
      <p:guideLst>
        <p:guide orient="horz" pos="1730"/>
        <p:guide orient="horz" pos="250"/>
        <p:guide orient="horz" pos="531"/>
        <p:guide orient="horz" pos="2989"/>
        <p:guide orient="horz" pos="2663"/>
        <p:guide pos="3028"/>
        <p:guide pos="5561"/>
        <p:guide pos="5510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202A2-3FC9-4BCE-9AF8-01C7262843EF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E854D-6C34-4850-B346-63AEB12549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947425"/>
            <a:ext cx="8280400" cy="707886"/>
          </a:xfrm>
        </p:spPr>
        <p:txBody>
          <a:bodyPr anchor="b"/>
          <a:lstStyle>
            <a:lvl1pPr algn="ctr">
              <a:defRPr sz="4000" b="1" cap="all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400110"/>
          </a:xfrm>
        </p:spPr>
        <p:txBody>
          <a:bodyPr anchor="t">
            <a:sp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5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3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11660" y="3240067"/>
            <a:ext cx="6876764" cy="646331"/>
          </a:xfrm>
        </p:spPr>
        <p:txBody>
          <a:bodyPr/>
          <a:lstStyle/>
          <a:p>
            <a:pPr algn="just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Ao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 Li,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Ce Zhu, Lei Luo (UESTC), 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Yongkai Huo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, 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Yuti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 Liu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(Transsion)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71500" y="1455626"/>
            <a:ext cx="8784976" cy="1569660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JVET-AH0077</a:t>
            </a:r>
            <a:b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</a:br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	AHG11: A Low-Complexity Neural Network Loop Filter based on Partial Convolution and Over-Parameterization</a:t>
            </a:r>
            <a:endParaRPr lang="zh-CN" altLang="en-US" sz="2400" dirty="0">
              <a:latin typeface="Arial" panose="020B0604020202020204" pitchFamily="34" charset="0"/>
              <a:ea typeface="汉仪雅酷黑 95W" panose="020B0A0402020202020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17055"/>
            <a:ext cx="6660232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Explore new aspects of reducing NNLF complexity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EF36D2A9-9A6B-4F54-BCE2-D208DDC54E58}"/>
              </a:ext>
            </a:extLst>
          </p:cNvPr>
          <p:cNvSpPr txBox="1">
            <a:spLocks/>
          </p:cNvSpPr>
          <p:nvPr/>
        </p:nvSpPr>
        <p:spPr>
          <a:xfrm>
            <a:off x="107504" y="586387"/>
            <a:ext cx="8360081" cy="134690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CP Decomposition :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Unstable training </a:t>
            </a:r>
            <a:r>
              <a:rPr lang="en-US" altLang="zh-CN" sz="1400" b="0">
                <a:latin typeface="Times New Roman" panose="02020603050405020304" pitchFamily="18" charset="0"/>
                <a:cs typeface="Times New Roman" panose="02020603050405020304" pitchFamily="18" charset="0"/>
              </a:rPr>
              <a:t>and convergence.</a:t>
            </a:r>
            <a:endParaRPr lang="en-US" altLang="zh-CN" sz="1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Channel redundancy in convolutional layers.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Increase in the number of convolutional layers.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F215161-D3D2-4A1E-86FC-4D27CC76990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511660" y="1966237"/>
            <a:ext cx="5943600" cy="229108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72E6014-A3DE-49DA-B6BF-347B62FF1CD8}"/>
              </a:ext>
            </a:extLst>
          </p:cNvPr>
          <p:cNvSpPr/>
          <p:nvPr/>
        </p:nvSpPr>
        <p:spPr>
          <a:xfrm>
            <a:off x="2555776" y="4323324"/>
            <a:ext cx="3744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200" dirty="0">
                <a:latin typeface="Times New Roman" panose="02020603050405020304" pitchFamily="18" charset="0"/>
                <a:ea typeface="等线" panose="02010600030101010101" pitchFamily="2" charset="-122"/>
              </a:rPr>
              <a:t>Figure 1 LOP1 ( CP Decomposition + fusion of 1x1 conv)</a:t>
            </a:r>
            <a:endParaRPr lang="zh-CN" altLang="zh-CN" sz="12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B606E0B8-6E3A-418B-8942-8C66C6CF12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5904392"/>
              </p:ext>
            </p:extLst>
          </p:nvPr>
        </p:nvGraphicFramePr>
        <p:xfrm>
          <a:off x="1716937" y="1767743"/>
          <a:ext cx="5476620" cy="28922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Visio" r:id="rId3" imgW="11677599" imgH="6172200" progId="Visio.Drawing.15">
                  <p:embed/>
                </p:oleObj>
              </mc:Choice>
              <mc:Fallback>
                <p:oleObj name="Visio" r:id="rId3" imgW="11677599" imgH="617220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6937" y="1767743"/>
                        <a:ext cx="5476620" cy="28922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48" y="222378"/>
            <a:ext cx="6372200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Partial Convolution and Over-parameterization Structure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EF36D2A9-9A6B-4F54-BCE2-D208DDC54E58}"/>
              </a:ext>
            </a:extLst>
          </p:cNvPr>
          <p:cNvSpPr txBox="1">
            <a:spLocks/>
          </p:cNvSpPr>
          <p:nvPr/>
        </p:nvSpPr>
        <p:spPr>
          <a:xfrm>
            <a:off x="107504" y="468759"/>
            <a:ext cx="8360081" cy="134690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Contributions: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Stable training and convergence.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Reducing channels during convolutional operations.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Decrease in the number of convolutional layers.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72E6014-A3DE-49DA-B6BF-347B62FF1CD8}"/>
              </a:ext>
            </a:extLst>
          </p:cNvPr>
          <p:cNvSpPr/>
          <p:nvPr/>
        </p:nvSpPr>
        <p:spPr>
          <a:xfrm>
            <a:off x="1932809" y="4551970"/>
            <a:ext cx="51485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200" dirty="0">
                <a:latin typeface="Times New Roman" panose="02020603050405020304" pitchFamily="18" charset="0"/>
                <a:ea typeface="等线" panose="02010600030101010101" pitchFamily="2" charset="-122"/>
              </a:rPr>
              <a:t>Figure 2 Proposed Structure (Partial Convolution + Over-parameterization)</a:t>
            </a:r>
            <a:endParaRPr lang="zh-CN" altLang="zh-CN" sz="12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FA35C4C-0984-440F-B02E-9B81F61E33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588" y="46569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3511359-5478-4F86-A139-5AF38C2A3D28}"/>
              </a:ext>
            </a:extLst>
          </p:cNvPr>
          <p:cNvSpPr txBox="1"/>
          <p:nvPr/>
        </p:nvSpPr>
        <p:spPr>
          <a:xfrm>
            <a:off x="66127" y="3213862"/>
            <a:ext cx="1830655" cy="73866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b">
            <a:spAutoFit/>
          </a:bodyPr>
          <a:lstStyle/>
          <a:p>
            <a:pPr algn="ctr"/>
            <a:r>
              <a:rPr lang="en-US" altLang="zh-CN" sz="1400" dirty="0"/>
              <a:t>Over-parameterization</a:t>
            </a:r>
          </a:p>
          <a:p>
            <a:pPr algn="ctr"/>
            <a:r>
              <a:rPr lang="en-US" altLang="zh-CN" sz="1400" dirty="0"/>
              <a:t>&amp;</a:t>
            </a:r>
          </a:p>
          <a:p>
            <a:pPr algn="ctr"/>
            <a:r>
              <a:rPr lang="en-US" altLang="zh-CN" sz="1400" dirty="0"/>
              <a:t>Partial Conv</a:t>
            </a:r>
            <a:endParaRPr lang="zh-CN" altLang="en-US" sz="1400" dirty="0"/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A1AF6CD1-1118-444B-B69C-24D09500627B}"/>
              </a:ext>
            </a:extLst>
          </p:cNvPr>
          <p:cNvCxnSpPr/>
          <p:nvPr/>
        </p:nvCxnSpPr>
        <p:spPr>
          <a:xfrm flipH="1" flipV="1">
            <a:off x="1950443" y="3760216"/>
            <a:ext cx="317301" cy="2516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19EC087E-F502-45A8-A8E5-E4841C6AE6A5}"/>
              </a:ext>
            </a:extLst>
          </p:cNvPr>
          <p:cNvSpPr txBox="1"/>
          <p:nvPr/>
        </p:nvSpPr>
        <p:spPr>
          <a:xfrm>
            <a:off x="7135042" y="3244640"/>
            <a:ext cx="1884316" cy="52322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b">
            <a:spAutoFit/>
          </a:bodyPr>
          <a:lstStyle/>
          <a:p>
            <a:pPr algn="ctr"/>
            <a:r>
              <a:rPr lang="en-US" altLang="zh-CN" sz="1400" dirty="0"/>
              <a:t>Only</a:t>
            </a:r>
          </a:p>
          <a:p>
            <a:pPr algn="ctr"/>
            <a:r>
              <a:rPr lang="en-US" altLang="zh-CN" sz="1400" dirty="0"/>
              <a:t>Over-parameterization</a:t>
            </a:r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345EA1DD-0F3E-4183-851A-8DAC03F23E2D}"/>
              </a:ext>
            </a:extLst>
          </p:cNvPr>
          <p:cNvCxnSpPr/>
          <p:nvPr/>
        </p:nvCxnSpPr>
        <p:spPr>
          <a:xfrm flipV="1">
            <a:off x="6768244" y="3583194"/>
            <a:ext cx="313137" cy="3693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3246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110" y="411510"/>
            <a:ext cx="1925634" cy="327648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AI Test Results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9A8841-D33A-FD40-B3D5-ED3503306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4" y="917941"/>
            <a:ext cx="4472806" cy="18320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7D0A132-3669-CE43-A62B-40CDCFE68C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373" y="917941"/>
            <a:ext cx="4557713" cy="1828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685B6FF-F9C2-FF44-9331-D14CF10B39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8" y="2812061"/>
            <a:ext cx="4472806" cy="17604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EBDFA5E-BF38-E64A-99DF-C26CA455A1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594" y="2829985"/>
            <a:ext cx="4558684" cy="1789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759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914" y="267494"/>
            <a:ext cx="2429690" cy="390691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Complexity Analysis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BCA27D-A3DD-1846-AC2B-DF886A5BB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43658"/>
            <a:ext cx="8532440" cy="1478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792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362382"/>
            <a:ext cx="3944235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Training and inference information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E5CE35A-C631-4BC4-AB7C-9CE0EA743D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" y="951570"/>
            <a:ext cx="4172842" cy="348357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8066373-1363-47C5-B44F-E8F108889B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61" y="951570"/>
            <a:ext cx="4912288" cy="352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92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03974"/>
            <a:ext cx="1440160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06034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kumimoji="1" lang="en-US" altLang="zh-CN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Explore new aspects of reducing NNLF complexity</a:t>
            </a:r>
          </a:p>
          <a:p>
            <a:pPr>
              <a:lnSpc>
                <a:spcPct val="150000"/>
              </a:lnSpc>
            </a:pPr>
            <a:r>
              <a:rPr kumimoji="1"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Stable training and convergence.</a:t>
            </a:r>
          </a:p>
          <a:p>
            <a:pPr>
              <a:lnSpc>
                <a:spcPct val="150000"/>
              </a:lnSpc>
            </a:pPr>
            <a:r>
              <a:rPr kumimoji="1"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Reducing channels during convolutional operations.</a:t>
            </a:r>
          </a:p>
          <a:p>
            <a:pPr>
              <a:lnSpc>
                <a:spcPct val="150000"/>
              </a:lnSpc>
            </a:pPr>
            <a:r>
              <a:rPr kumimoji="1"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Decrease in the number of convolutional layers.</a:t>
            </a:r>
          </a:p>
          <a:p>
            <a:pPr marL="0" indent="0">
              <a:lnSpc>
                <a:spcPct val="150000"/>
              </a:lnSpc>
              <a:buNone/>
            </a:pPr>
            <a:r>
              <a:rPr kumimoji="1" lang="en-US" altLang="zh-CN" sz="1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- The complexity vs coding gains trade-off looks promising for All Intra configuration</a:t>
            </a:r>
          </a:p>
          <a:p>
            <a:pPr marL="0" indent="0">
              <a:lnSpc>
                <a:spcPct val="150000"/>
              </a:lnSpc>
              <a:buNone/>
            </a:pPr>
            <a:r>
              <a:rPr kumimoji="1" lang="en-US" altLang="zh-CN" sz="1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- Plan to further study the low complexity model for RA configuration and its integration into the LOP.2       framework for more in-depth analysis.</a:t>
            </a:r>
          </a:p>
          <a:p>
            <a:pPr marL="0" indent="0">
              <a:lnSpc>
                <a:spcPct val="150000"/>
              </a:lnSpc>
              <a:buNone/>
            </a:pPr>
            <a:r>
              <a:rPr kumimoji="1" lang="en-US" altLang="zh-CN" sz="1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- It is suggested to further investigate this method in the next round of EE1.</a:t>
            </a:r>
          </a:p>
          <a:p>
            <a:pPr marL="0" indent="0">
              <a:buNone/>
            </a:pPr>
            <a:endParaRPr kumimoji="1" lang="en-US" altLang="zh-CN" sz="1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3919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31800" y="1948556"/>
            <a:ext cx="8280400" cy="70675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 95W" panose="020B0A04020202020204" charset="-122"/>
              </a:rPr>
              <a:t>Thanks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337185"/>
          </a:xfrm>
        </p:spPr>
        <p:txBody>
          <a:bodyPr/>
          <a:lstStyle/>
          <a:p>
            <a:r>
              <a:rPr lang="en-US" altLang="zh-CN" sz="1600" dirty="0">
                <a:latin typeface="Arial" panose="020B0604020202020204" pitchFamily="34" charset="0"/>
                <a:ea typeface="汉仪雅酷黑 95W" panose="020B0A04020202020204" charset="-122"/>
              </a:rPr>
              <a:t>www.transsion.com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d535906f-933a-421e-91ae-ccebcddb4577"/>
  <p:tag name="COMMONDATA" val="eyJoZGlkIjoiNzkwY2NhOTBjMGEzODdjN2MyOTU5NWJhODRjZjNkZGQifQ=="/>
  <p:tag name="FULLTEXTBEAUTIFY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9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1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1162</TotalTime>
  <Words>226</Words>
  <Application>Microsoft Macintosh PowerPoint</Application>
  <PresentationFormat>On-screen Show (16:9)</PresentationFormat>
  <Paragraphs>41</Paragraphs>
  <Slides>8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Calibri</vt:lpstr>
      <vt:lpstr>Arial</vt:lpstr>
      <vt:lpstr>微软雅黑</vt:lpstr>
      <vt:lpstr>Times New Roman</vt:lpstr>
      <vt:lpstr>19_Office 主题</vt:lpstr>
      <vt:lpstr>21_Office 主题</vt:lpstr>
      <vt:lpstr>Visio</vt:lpstr>
      <vt:lpstr>JVET-AH0077  AHG11: A Low-Complexity Neural Network Loop Filter based on Partial Convolution and Over-Parameterization</vt:lpstr>
      <vt:lpstr>Explore new aspects of reducing NNLF complexity</vt:lpstr>
      <vt:lpstr>Partial Convolution and Over-parameterization Structure</vt:lpstr>
      <vt:lpstr>AI Test Results</vt:lpstr>
      <vt:lpstr>Complexity Analysis</vt:lpstr>
      <vt:lpstr>Training and inference information</vt:lpstr>
      <vt:lpstr>Summary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 Office User</cp:lastModifiedBy>
  <cp:revision>2031</cp:revision>
  <dcterms:created xsi:type="dcterms:W3CDTF">2013-11-27T02:16:00Z</dcterms:created>
  <dcterms:modified xsi:type="dcterms:W3CDTF">2024-04-18T05:41:49Z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30A1DD924E464DEC9969C95B56E33FB0_13</vt:lpwstr>
  </property>
</Properties>
</file>