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 id="2147483664" r:id="rId2"/>
  </p:sldMasterIdLst>
  <p:sldIdLst>
    <p:sldId id="259" r:id="rId3"/>
    <p:sldId id="262" r:id="rId4"/>
    <p:sldId id="384" r:id="rId5"/>
    <p:sldId id="383" r:id="rId6"/>
    <p:sldId id="382" r:id="rId7"/>
    <p:sldId id="269"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01BA122-094D-420B-8787-0FC10D5A05E1}">
          <p14:sldIdLst>
            <p14:sldId id="259"/>
            <p14:sldId id="262"/>
            <p14:sldId id="384"/>
            <p14:sldId id="383"/>
            <p14:sldId id="382"/>
            <p14:sldId id="26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94"/>
  </p:normalViewPr>
  <p:slideViewPr>
    <p:cSldViewPr snapToGrid="0">
      <p:cViewPr varScale="1">
        <p:scale>
          <a:sx n="62" d="100"/>
          <a:sy n="62" d="100"/>
        </p:scale>
        <p:origin x="79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119" y="6338787"/>
            <a:ext cx="1188583" cy="282600"/>
          </a:xfrm>
          <a:prstGeom prst="rect">
            <a:avLst/>
          </a:prstGeom>
        </p:spPr>
      </p:pic>
      <p:sp>
        <p:nvSpPr>
          <p:cNvPr id="5" name="标题 4"/>
          <p:cNvSpPr>
            <a:spLocks noGrp="1"/>
          </p:cNvSpPr>
          <p:nvPr>
            <p:ph type="title"/>
          </p:nvPr>
        </p:nvSpPr>
        <p:spPr>
          <a:xfrm>
            <a:off x="385761" y="1656577"/>
            <a:ext cx="11420888" cy="803837"/>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794"/>
            <a:ext cx="12213201" cy="6858794"/>
          </a:xfrm>
          <a:prstGeom prst="rect">
            <a:avLst/>
          </a:prstGeom>
        </p:spPr>
        <p:txBody>
          <a:bodyPr/>
          <a:lstStyle/>
          <a:p>
            <a:endParaRPr kumimoji="1" lang="zh-CN" altLang="en-US"/>
          </a:p>
        </p:txBody>
      </p:sp>
      <p:sp>
        <p:nvSpPr>
          <p:cNvPr id="96" name="线条"/>
          <p:cNvSpPr/>
          <p:nvPr/>
        </p:nvSpPr>
        <p:spPr>
          <a:xfrm>
            <a:off x="-29599" y="-629"/>
            <a:ext cx="12221600" cy="683037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4" name="标题 3"/>
          <p:cNvSpPr>
            <a:spLocks noGrp="1"/>
          </p:cNvSpPr>
          <p:nvPr>
            <p:ph type="title"/>
          </p:nvPr>
        </p:nvSpPr>
        <p:spPr>
          <a:xfrm>
            <a:off x="505346" y="2780199"/>
            <a:ext cx="11420888" cy="796478"/>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0"/>
            <a:ext cx="12211787" cy="6858000"/>
          </a:xfrm>
          <a:prstGeom prst="rect">
            <a:avLst/>
          </a:prstGeom>
        </p:spPr>
        <p:txBody>
          <a:bodyPr/>
          <a:lstStyle/>
          <a:p>
            <a:endParaRPr kumimoji="1" lang="zh-CN" altLang="en-US"/>
          </a:p>
        </p:txBody>
      </p:sp>
      <p:sp>
        <p:nvSpPr>
          <p:cNvPr id="96" name="线条"/>
          <p:cNvSpPr/>
          <p:nvPr/>
        </p:nvSpPr>
        <p:spPr>
          <a:xfrm>
            <a:off x="47859" y="11084"/>
            <a:ext cx="12251201" cy="6846917"/>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graphicFrame>
        <p:nvGraphicFramePr>
          <p:cNvPr id="8" name="表格 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388144" y="1712119"/>
            <a:ext cx="4694219"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388144" y="1400175"/>
            <a:ext cx="11421269" cy="4614863"/>
          </a:xfrm>
        </p:spPr>
        <p:txBody>
          <a:bodyPr/>
          <a:lstStyle/>
          <a:p>
            <a:endParaRPr kumimoji="1" lang="zh-CN" altLang="en-US"/>
          </a:p>
        </p:txBody>
      </p:sp>
      <p:sp>
        <p:nvSpPr>
          <p:cNvPr id="6"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119" y="6338787"/>
            <a:ext cx="1188583" cy="282600"/>
          </a:xfrm>
          <a:prstGeom prst="rect">
            <a:avLst/>
          </a:prstGeom>
        </p:spPr>
      </p:pic>
      <p:sp>
        <p:nvSpPr>
          <p:cNvPr id="127" name="Thank you"/>
          <p:cNvSpPr txBox="1"/>
          <p:nvPr/>
        </p:nvSpPr>
        <p:spPr>
          <a:xfrm>
            <a:off x="391119" y="2503899"/>
            <a:ext cx="5817434" cy="469265"/>
          </a:xfrm>
          <a:prstGeom prst="rect">
            <a:avLst/>
          </a:prstGeom>
          <a:ln w="12700">
            <a:miter lim="400000"/>
          </a:ln>
        </p:spPr>
        <p:txBody>
          <a:bodyPr lIns="25400" tIns="25400" rIns="25400" bIns="254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sz="2500" dirty="0">
                <a:latin typeface="OPPOSans R" panose="00020600040101010101" charset="-122"/>
                <a:ea typeface="OPPOSans R" panose="00020600040101010101" charset="-122"/>
                <a:cs typeface="OPPOSans R" panose="00020600040101010101" charset="-122"/>
              </a:rPr>
              <a:t>Thank you</a:t>
            </a:r>
            <a:endParaRPr lang="en-US" sz="2500" dirty="0">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2024/4/19</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301" y="6338787"/>
            <a:ext cx="1188583" cy="282600"/>
          </a:xfrm>
          <a:prstGeom prst="rect">
            <a:avLst/>
          </a:prstGeom>
        </p:spPr>
      </p:pic>
      <p:sp>
        <p:nvSpPr>
          <p:cNvPr id="3" name="文本框 2"/>
          <p:cNvSpPr txBox="1"/>
          <p:nvPr/>
        </p:nvSpPr>
        <p:spPr>
          <a:xfrm>
            <a:off x="388301" y="2577930"/>
            <a:ext cx="2201333" cy="4692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2500" b="1" i="0" u="none" strike="noStrike" cap="none" spc="0" normalizeH="0" baseline="0" smtClean="0">
                <a:ln>
                  <a:noFill/>
                </a:ln>
                <a:solidFill>
                  <a:srgbClr val="2DC84D"/>
                </a:solidFill>
                <a:effectLst/>
                <a:uFillTx/>
                <a:latin typeface="OPPOSans R" panose="00020600040101010101" charset="-122"/>
                <a:ea typeface="OPPOSans R" panose="00020600040101010101" charset="-122"/>
                <a:cs typeface="OPPOSans R" panose="00020600040101010101" charset="-122"/>
                <a:sym typeface="Helvetica Neue"/>
              </a:rPr>
              <a:t>2024/4/19</a:t>
            </a:fld>
            <a:endParaRPr kumimoji="0" lang="zh-CN" altLang="en-US" sz="2500" b="1" i="0" u="none" strike="noStrike" cap="none" spc="0" normalizeH="0" baseline="0" dirty="0">
              <a:ln>
                <a:noFill/>
              </a:ln>
              <a:solidFill>
                <a:srgbClr val="2DC84D"/>
              </a:solidFill>
              <a:effectLst/>
              <a:uFillTx/>
              <a:latin typeface="OPPOSans R" panose="00020600040101010101" charset="-122"/>
              <a:ea typeface="OPPOSans R" panose="00020600040101010101" charset="-122"/>
              <a:cs typeface="OPPOSans R" panose="00020600040101010101" charset="-122"/>
              <a:sym typeface="Helvetica Neue"/>
            </a:endParaRPr>
          </a:p>
        </p:txBody>
      </p:sp>
      <p:sp>
        <p:nvSpPr>
          <p:cNvPr id="5" name="标题 4"/>
          <p:cNvSpPr>
            <a:spLocks noGrp="1"/>
          </p:cNvSpPr>
          <p:nvPr>
            <p:ph type="title"/>
          </p:nvPr>
        </p:nvSpPr>
        <p:spPr>
          <a:xfrm>
            <a:off x="388301" y="254497"/>
            <a:ext cx="11420888" cy="803837"/>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366713" y="1679575"/>
            <a:ext cx="11420475" cy="4636294"/>
          </a:xfrm>
          <a:prstGeom prst="rect">
            <a:avLst/>
          </a:prstGeom>
        </p:spPr>
        <p:txBody>
          <a:bodyPr/>
          <a:lstStyle>
            <a:lvl1pPr marL="342900" indent="-3429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366595" y="1232100"/>
            <a:ext cx="5534358" cy="554171"/>
          </a:xfrm>
          <a:prstGeom prst="rect">
            <a:avLst/>
          </a:prstGeom>
        </p:spPr>
        <p:txBody>
          <a:bodyPr anchor="ctr"/>
          <a:lstStyle>
            <a:lvl1pPr>
              <a:defRPr baseline="0">
                <a:solidFill>
                  <a:srgbClr val="2DC84D"/>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388253" y="1711842"/>
            <a:ext cx="11420887" cy="4600347"/>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366713" y="1679575"/>
            <a:ext cx="11420475" cy="4636294"/>
          </a:xfrm>
          <a:prstGeom prst="rect">
            <a:avLst/>
          </a:prstGeom>
        </p:spPr>
        <p:txBody>
          <a:bodyPr/>
          <a:lstStyle>
            <a:lvl1pPr marL="342900" indent="-3429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388144" y="1712119"/>
            <a:ext cx="5055726"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6581775" y="1712119"/>
            <a:ext cx="522736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6251575" y="1084263"/>
            <a:ext cx="5557838" cy="5227638"/>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388144" y="1712119"/>
            <a:ext cx="434334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366713" y="1073944"/>
            <a:ext cx="5704682" cy="5252244"/>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6379370" y="1073944"/>
            <a:ext cx="5429771" cy="5252244"/>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12192000" cy="6858000"/>
          </a:xfrm>
          <a:prstGeom prst="rect">
            <a:avLst/>
          </a:prstGeom>
        </p:spPr>
        <p:txBody>
          <a:bodyPr/>
          <a:lstStyle/>
          <a:p>
            <a:endParaRPr kumimoji="1" lang="zh-CN" altLang="en-US"/>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794"/>
            <a:ext cx="12213201" cy="6858794"/>
          </a:xfrm>
          <a:prstGeom prst="rect">
            <a:avLst/>
          </a:prstGeom>
        </p:spPr>
        <p:txBody>
          <a:bodyPr/>
          <a:lstStyle/>
          <a:p>
            <a:endParaRPr kumimoji="1" lang="zh-CN" altLang="en-US"/>
          </a:p>
        </p:txBody>
      </p:sp>
      <p:sp>
        <p:nvSpPr>
          <p:cNvPr id="96" name="线条"/>
          <p:cNvSpPr/>
          <p:nvPr/>
        </p:nvSpPr>
        <p:spPr>
          <a:xfrm>
            <a:off x="-29599" y="-629"/>
            <a:ext cx="12221600" cy="683037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4" name="标题 3"/>
          <p:cNvSpPr>
            <a:spLocks noGrp="1"/>
          </p:cNvSpPr>
          <p:nvPr>
            <p:ph type="title"/>
          </p:nvPr>
        </p:nvSpPr>
        <p:spPr>
          <a:xfrm>
            <a:off x="505346" y="2780199"/>
            <a:ext cx="11420888" cy="796478"/>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0"/>
            <a:ext cx="12211787" cy="6858000"/>
          </a:xfrm>
          <a:prstGeom prst="rect">
            <a:avLst/>
          </a:prstGeom>
        </p:spPr>
        <p:txBody>
          <a:bodyPr/>
          <a:lstStyle/>
          <a:p>
            <a:endParaRPr kumimoji="1" lang="zh-CN" altLang="en-US"/>
          </a:p>
        </p:txBody>
      </p:sp>
      <p:sp>
        <p:nvSpPr>
          <p:cNvPr id="96" name="线条"/>
          <p:cNvSpPr/>
          <p:nvPr/>
        </p:nvSpPr>
        <p:spPr>
          <a:xfrm>
            <a:off x="47859" y="11084"/>
            <a:ext cx="12251201" cy="6846917"/>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graphicFrame>
        <p:nvGraphicFramePr>
          <p:cNvPr id="8" name="表格 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388144" y="1712119"/>
            <a:ext cx="4694219"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388144" y="1400175"/>
            <a:ext cx="11421269" cy="4614863"/>
          </a:xfrm>
        </p:spPr>
        <p:txBody>
          <a:bodyPr/>
          <a:lstStyle/>
          <a:p>
            <a:endParaRPr kumimoji="1" lang="zh-CN" altLang="en-US"/>
          </a:p>
        </p:txBody>
      </p:sp>
      <p:sp>
        <p:nvSpPr>
          <p:cNvPr id="6"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391119" y="2503899"/>
            <a:ext cx="5817434" cy="469265"/>
          </a:xfrm>
          <a:prstGeom prst="rect">
            <a:avLst/>
          </a:prstGeom>
          <a:ln w="12700">
            <a:miter lim="400000"/>
          </a:ln>
        </p:spPr>
        <p:txBody>
          <a:bodyPr lIns="25400" tIns="25400" rIns="25400" bIns="254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sz="2500" dirty="0">
                <a:solidFill>
                  <a:srgbClr val="2DC84D"/>
                </a:solidFill>
                <a:latin typeface="OPPOSans R" panose="00020600040101010101" charset="-122"/>
                <a:ea typeface="OPPOSans R" panose="00020600040101010101" charset="-122"/>
                <a:cs typeface="OPPOSans R" panose="00020600040101010101" charset="-122"/>
              </a:rPr>
              <a:t>Thank you</a:t>
            </a:r>
            <a:endParaRPr lang="en-US" sz="2500" dirty="0">
              <a:solidFill>
                <a:srgbClr val="2DC84D"/>
              </a:solidFill>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301" y="6338787"/>
            <a:ext cx="1188583" cy="282600"/>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19100" y="3178175"/>
            <a:ext cx="1371600" cy="182563"/>
          </a:xfrm>
        </p:spPr>
        <p:txBody>
          <a:bodyPr/>
          <a:lstStyle/>
          <a:p>
            <a:fld id="{82F288E0-7875-42C4-84C8-98DBBD3BF4D2}" type="datetimeFigureOut">
              <a:rPr lang="zh-CN" altLang="en-US" smtClean="0"/>
              <a:t>2024/4/19</a:t>
            </a:fld>
            <a:endParaRPr lang="zh-CN" altLang="en-US"/>
          </a:p>
        </p:txBody>
      </p:sp>
      <p:sp>
        <p:nvSpPr>
          <p:cNvPr id="3" name="页脚占位符 2"/>
          <p:cNvSpPr>
            <a:spLocks noGrp="1"/>
          </p:cNvSpPr>
          <p:nvPr>
            <p:ph type="ftr" sz="quarter" idx="11"/>
          </p:nvPr>
        </p:nvSpPr>
        <p:spPr>
          <a:xfrm>
            <a:off x="2019300" y="3178175"/>
            <a:ext cx="2057400" cy="182563"/>
          </a:xfrm>
        </p:spPr>
        <p:txBody>
          <a:bodyPr/>
          <a:lstStyle/>
          <a:p>
            <a:endParaRPr lang="zh-CN" altLang="en-US"/>
          </a:p>
        </p:txBody>
      </p:sp>
      <p:sp>
        <p:nvSpPr>
          <p:cNvPr id="4" name="灯片编号占位符 3"/>
          <p:cNvSpPr>
            <a:spLocks noGrp="1"/>
          </p:cNvSpPr>
          <p:nvPr>
            <p:ph type="sldNum" sz="quarter" idx="12"/>
          </p:nvPr>
        </p:nvSpPr>
        <p:spPr>
          <a:xfrm>
            <a:off x="4305300" y="3178175"/>
            <a:ext cx="1371600" cy="182563"/>
          </a:xfrm>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366595" y="6479657"/>
            <a:ext cx="667005" cy="158751"/>
          </a:xfrm>
          <a:prstGeom prst="rect">
            <a:avLst/>
          </a:prstGeom>
          <a:ln w="12700">
            <a:miter lim="400000"/>
            <a:headEnd/>
            <a:tailEnd/>
          </a:ln>
        </p:spPr>
      </p:pic>
      <p:sp>
        <p:nvSpPr>
          <p:cNvPr id="5" name="标题 2"/>
          <p:cNvSpPr>
            <a:spLocks noGrp="1"/>
          </p:cNvSpPr>
          <p:nvPr>
            <p:ph type="title" hasCustomPrompt="1"/>
          </p:nvPr>
        </p:nvSpPr>
        <p:spPr>
          <a:xfrm>
            <a:off x="366595" y="347629"/>
            <a:ext cx="11420888" cy="536842"/>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366595" y="1232100"/>
            <a:ext cx="5534358" cy="554171"/>
          </a:xfrm>
          <a:prstGeom prst="rect">
            <a:avLst/>
          </a:prstGeom>
        </p:spPr>
        <p:txBody>
          <a:bodyPr anchor="ctr"/>
          <a:lstStyle>
            <a:lvl1pPr>
              <a:defRPr baseline="0">
                <a:solidFill>
                  <a:srgbClr val="046A38"/>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366595" y="1232100"/>
            <a:ext cx="5534358" cy="554171"/>
          </a:xfrm>
          <a:prstGeom prst="rect">
            <a:avLst/>
          </a:prstGeom>
        </p:spPr>
        <p:txBody>
          <a:bodyPr anchor="ctr"/>
          <a:lstStyle>
            <a:lvl1pPr>
              <a:defRPr baseline="0">
                <a:solidFill>
                  <a:srgbClr val="2DC84D"/>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388253" y="1711842"/>
            <a:ext cx="11420887" cy="4600347"/>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5"/>
          <p:cNvSpPr>
            <a:spLocks noGrp="1"/>
          </p:cNvSpPr>
          <p:nvPr>
            <p:ph type="body" sz="quarter" idx="11"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5"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 单击这里加入汇报标题</a:t>
            </a:r>
          </a:p>
        </p:txBody>
      </p:sp>
      <p:sp>
        <p:nvSpPr>
          <p:cNvPr id="13" name="文本占位符 12"/>
          <p:cNvSpPr>
            <a:spLocks noGrp="1"/>
          </p:cNvSpPr>
          <p:nvPr>
            <p:ph type="body" sz="quarter" idx="12"/>
          </p:nvPr>
        </p:nvSpPr>
        <p:spPr>
          <a:xfrm>
            <a:off x="388144" y="1712119"/>
            <a:ext cx="5055726"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6581775" y="1712119"/>
            <a:ext cx="522736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6251575" y="1084263"/>
            <a:ext cx="5557838" cy="5227638"/>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388144" y="1712119"/>
            <a:ext cx="434334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366713" y="1073944"/>
            <a:ext cx="5704682" cy="5252244"/>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6379370" y="1073944"/>
            <a:ext cx="5429771" cy="5252244"/>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12192000" cy="6858000"/>
          </a:xfrm>
          <a:prstGeom prst="rect">
            <a:avLst/>
          </a:prstGeom>
        </p:spPr>
        <p:txBody>
          <a:bodyPr/>
          <a:lstStyle/>
          <a:p>
            <a:endParaRPr kumimoji="1" lang="zh-CN" altLang="en-US"/>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image" Target="../media/image1.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388253" y="313763"/>
            <a:ext cx="11420888" cy="536842"/>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p:nvSpPr>
        <p:spPr>
          <a:xfrm>
            <a:off x="382859" y="6403611"/>
            <a:ext cx="11426282"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pic>
        <p:nvPicPr>
          <p:cNvPr id="15" name="图片 1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16" name="pg. xx"/>
          <p:cNvSpPr txBox="1"/>
          <p:nvPr/>
        </p:nvSpPr>
        <p:spPr>
          <a:xfrm>
            <a:off x="10442363" y="6437145"/>
            <a:ext cx="1366779" cy="151130"/>
          </a:xfrm>
          <a:prstGeom prst="rect">
            <a:avLst/>
          </a:prstGeom>
          <a:ln w="12700">
            <a:miter lim="400000"/>
          </a:ln>
        </p:spPr>
        <p:txBody>
          <a:bodyPr lIns="25400" tIns="25400" rIns="25400" bIns="254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600" smtClean="0">
                <a:latin typeface="OPPOSans R" panose="00020600040101010101" charset="-122"/>
                <a:ea typeface="OPPOSans R" panose="00020600040101010101" charset="-122"/>
                <a:cs typeface="OPPOSans R" panose="00020600040101010101" charset="-122"/>
              </a:rPr>
              <a:t>‹#›</a:t>
            </a:fld>
            <a:endParaRPr sz="600" dirty="0">
              <a:latin typeface="OPPOSans R" panose="00020600040101010101" charset="-122"/>
              <a:ea typeface="OPPOSans R" panose="00020600040101010101" charset="-122"/>
              <a:cs typeface="OPPOSans R" panose="00020600040101010101" charset="-122"/>
            </a:endParaRPr>
          </a:p>
        </p:txBody>
      </p:sp>
      <p:graphicFrame>
        <p:nvGraphicFramePr>
          <p:cNvPr id="18" name="表格 1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388252" y="1806575"/>
            <a:ext cx="11420888" cy="4351338"/>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marL="0" marR="0" indent="0" algn="l" defTabSz="412750" latinLnBrk="0">
        <a:lnSpc>
          <a:spcPct val="100000"/>
        </a:lnSpc>
        <a:spcBef>
          <a:spcPct val="0"/>
        </a:spcBef>
        <a:spcAft>
          <a:spcPts val="0"/>
        </a:spcAft>
        <a:buClrTx/>
        <a:buSzTx/>
        <a:buFontTx/>
        <a:buNone/>
        <a:defRPr sz="25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p:titleStyle>
    <p:body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p:bodyStyle>
    <p:otherStyle>
      <a:lvl1pPr marL="0" marR="0" indent="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1pPr>
      <a:lvl2pPr marL="0" marR="0" indent="1143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2pPr>
      <a:lvl3pPr marL="0" marR="0" indent="2286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3pPr>
      <a:lvl4pPr marL="0" marR="0" indent="3429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4pPr>
      <a:lvl5pPr marL="0" marR="0" indent="4572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5pPr>
      <a:lvl6pPr marL="0" marR="0" indent="5715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6pPr>
      <a:lvl7pPr marL="0" marR="0" indent="6858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7pPr>
      <a:lvl8pPr marL="0" marR="0" indent="8001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8pPr>
      <a:lvl9pPr marL="0" marR="0" indent="9144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388253" y="313763"/>
            <a:ext cx="11420888" cy="536842"/>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p:nvSpPr>
        <p:spPr>
          <a:xfrm>
            <a:off x="382859" y="6403611"/>
            <a:ext cx="11426282"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pic>
        <p:nvPicPr>
          <p:cNvPr id="15" name="图片 1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16" name="pg. xx"/>
          <p:cNvSpPr txBox="1"/>
          <p:nvPr/>
        </p:nvSpPr>
        <p:spPr>
          <a:xfrm>
            <a:off x="10442363" y="6437145"/>
            <a:ext cx="1366779" cy="151130"/>
          </a:xfrm>
          <a:prstGeom prst="rect">
            <a:avLst/>
          </a:prstGeom>
          <a:ln w="12700">
            <a:miter lim="400000"/>
          </a:ln>
        </p:spPr>
        <p:txBody>
          <a:bodyPr lIns="25400" tIns="25400" rIns="25400" bIns="254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600" smtClean="0">
                <a:solidFill>
                  <a:srgbClr val="5E5E5E"/>
                </a:solidFill>
                <a:latin typeface="OPPOSans R" panose="00020600040101010101" charset="-122"/>
                <a:ea typeface="OPPOSans R" panose="00020600040101010101" charset="-122"/>
                <a:cs typeface="OPPOSans R" panose="00020600040101010101" charset="-122"/>
              </a:rPr>
              <a:t>‹#›</a:t>
            </a:fld>
            <a:endParaRPr sz="600" dirty="0">
              <a:solidFill>
                <a:srgbClr val="5E5E5E"/>
              </a:solidFill>
              <a:latin typeface="OPPOSans R" panose="00020600040101010101" charset="-122"/>
              <a:ea typeface="OPPOSans R" panose="00020600040101010101" charset="-122"/>
              <a:cs typeface="OPPOSans R" panose="00020600040101010101" charset="-122"/>
            </a:endParaRPr>
          </a:p>
        </p:txBody>
      </p:sp>
      <p:graphicFrame>
        <p:nvGraphicFramePr>
          <p:cNvPr id="18" name="表格 1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388252" y="1806575"/>
            <a:ext cx="11420888" cy="4351338"/>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Lst>
  <p:hf sldNum="0" hdr="0" ftr="0"/>
  <p:txStyles>
    <p:titleStyle>
      <a:lvl1pPr marL="0" marR="0" indent="0" algn="l" defTabSz="412750" latinLnBrk="0">
        <a:lnSpc>
          <a:spcPct val="100000"/>
        </a:lnSpc>
        <a:spcBef>
          <a:spcPct val="0"/>
        </a:spcBef>
        <a:spcAft>
          <a:spcPts val="0"/>
        </a:spcAft>
        <a:buClrTx/>
        <a:buSzTx/>
        <a:buFontTx/>
        <a:buNone/>
        <a:defRPr sz="2500" b="0" i="0" u="none" strike="noStrike" cap="none" spc="0" baseline="0">
          <a:ln>
            <a:noFill/>
          </a:ln>
          <a:solidFill>
            <a:srgbClr val="2DC84D"/>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p:titleStyle>
    <p:body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p:bodyStyle>
    <p:otherStyle>
      <a:lvl1pPr marL="0" marR="0" indent="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1pPr>
      <a:lvl2pPr marL="0" marR="0" indent="1143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2pPr>
      <a:lvl3pPr marL="0" marR="0" indent="2286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3pPr>
      <a:lvl4pPr marL="0" marR="0" indent="3429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4pPr>
      <a:lvl5pPr marL="0" marR="0" indent="4572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5pPr>
      <a:lvl6pPr marL="0" marR="0" indent="5715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6pPr>
      <a:lvl7pPr marL="0" marR="0" indent="6858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7pPr>
      <a:lvl8pPr marL="0" marR="0" indent="8001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8pPr>
      <a:lvl9pPr marL="0" marR="0" indent="9144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89000" y="1866265"/>
            <a:ext cx="10044424" cy="1590675"/>
          </a:xfrm>
        </p:spPr>
        <p:txBody>
          <a:bodyPr/>
          <a:lstStyle/>
          <a:p>
            <a:pPr>
              <a:lnSpc>
                <a:spcPct val="200000"/>
              </a:lnSpc>
            </a:pPr>
            <a:r>
              <a:rPr lang="en-US" altLang="zh-CN" sz="2400" dirty="0">
                <a:latin typeface="Times New Roman" panose="02020603050405020304" pitchFamily="18" charset="0"/>
                <a:cs typeface="Times New Roman" panose="02020603050405020304" pitchFamily="18" charset="0"/>
              </a:rPr>
              <a:t>Non-EE2: CCALF with Chroma Fixed Filter Input</a:t>
            </a:r>
            <a:br>
              <a:rPr lang="en-US" altLang="zh-CN" sz="2400" dirty="0">
                <a:latin typeface="Times New Roman" panose="02020603050405020304" pitchFamily="18" charset="0"/>
                <a:cs typeface="Times New Roman" panose="02020603050405020304" pitchFamily="18" charset="0"/>
              </a:rPr>
            </a:br>
            <a:r>
              <a:rPr lang="en-US" altLang="zh-CN" sz="2400" dirty="0">
                <a:latin typeface="Times New Roman" panose="02020603050405020304" pitchFamily="18" charset="0"/>
                <a:cs typeface="Times New Roman" panose="02020603050405020304" pitchFamily="18" charset="0"/>
              </a:rPr>
              <a:t>JVET-AH0062</a:t>
            </a:r>
            <a:endParaRPr lang="en-US" altLang="zh-CN" sz="2800" dirty="0">
              <a:latin typeface="Times New Roman" panose="02020603050405020304" pitchFamily="18" charset="0"/>
              <a:cs typeface="Times New Roman" panose="02020603050405020304" pitchFamily="18" charset="0"/>
            </a:endParaRPr>
          </a:p>
        </p:txBody>
      </p:sp>
      <p:sp>
        <p:nvSpPr>
          <p:cNvPr id="3" name="Text Placeholder 2"/>
          <p:cNvSpPr>
            <a:spLocks noGrp="1"/>
          </p:cNvSpPr>
          <p:nvPr>
            <p:ph type="body" sz="quarter" idx="10"/>
          </p:nvPr>
        </p:nvSpPr>
        <p:spPr>
          <a:xfrm>
            <a:off x="889000" y="3456940"/>
            <a:ext cx="10082530" cy="957580"/>
          </a:xfrm>
        </p:spPr>
        <p:txBody>
          <a:bodyPr>
            <a:normAutofit/>
          </a:bodyPr>
          <a:lstStyle/>
          <a:p>
            <a:pPr marL="0" marR="0" algn="just" defTabSz="-635"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en-CA" b="1" dirty="0">
                <a:latin typeface="Times New Roman" panose="02020603050405020304" pitchFamily="18" charset="0"/>
                <a:ea typeface="宋体" panose="02010600030101010101" pitchFamily="2" charset="-122"/>
              </a:rPr>
              <a:t>Nan Song</a:t>
            </a:r>
            <a:r>
              <a:rPr lang="en-US" altLang="en-CA" b="1" dirty="0">
                <a:effectLst/>
                <a:latin typeface="Times New Roman" panose="02020603050405020304" pitchFamily="18" charset="0"/>
                <a:ea typeface="宋体" panose="02010600030101010101" pitchFamily="2" charset="-122"/>
              </a:rPr>
              <a:t>, </a:t>
            </a:r>
            <a:r>
              <a:rPr lang="en-US" altLang="en-CA" b="1" dirty="0" err="1">
                <a:effectLst/>
                <a:latin typeface="Times New Roman" panose="02020603050405020304" pitchFamily="18" charset="0"/>
                <a:ea typeface="宋体" panose="02010600030101010101" pitchFamily="2" charset="-122"/>
              </a:rPr>
              <a:t>Zhenyu</a:t>
            </a:r>
            <a:r>
              <a:rPr lang="en-US" altLang="en-CA" b="1" dirty="0">
                <a:effectLst/>
                <a:latin typeface="Times New Roman" panose="02020603050405020304" pitchFamily="18" charset="0"/>
                <a:ea typeface="宋体" panose="02010600030101010101" pitchFamily="2" charset="-122"/>
              </a:rPr>
              <a:t> Dai, </a:t>
            </a:r>
            <a:r>
              <a:rPr lang="en-CA" b="1" dirty="0">
                <a:effectLst/>
                <a:latin typeface="Times New Roman" panose="02020603050405020304" pitchFamily="18" charset="0"/>
                <a:ea typeface="宋体" panose="02010600030101010101" pitchFamily="2" charset="-122"/>
              </a:rPr>
              <a:t>Yue Yu</a:t>
            </a:r>
            <a:r>
              <a:rPr lang="en-US" altLang="zh-CN" b="1" dirty="0">
                <a:effectLst/>
                <a:latin typeface="Times New Roman" panose="02020603050405020304" pitchFamily="18" charset="0"/>
                <a:ea typeface="宋体" panose="02010600030101010101" pitchFamily="2" charset="-122"/>
              </a:rPr>
              <a:t>, </a:t>
            </a:r>
            <a:r>
              <a:rPr lang="en-CA" b="1" dirty="0" err="1">
                <a:effectLst/>
                <a:latin typeface="Times New Roman" panose="02020603050405020304" pitchFamily="18" charset="0"/>
                <a:ea typeface="宋体" panose="02010600030101010101" pitchFamily="2" charset="-122"/>
              </a:rPr>
              <a:t>Haoping</a:t>
            </a:r>
            <a:r>
              <a:rPr lang="en-CA" b="1" dirty="0">
                <a:effectLst/>
                <a:latin typeface="Times New Roman" panose="02020603050405020304" pitchFamily="18" charset="0"/>
                <a:ea typeface="宋体" panose="02010600030101010101" pitchFamily="2" charset="-122"/>
              </a:rPr>
              <a:t> Yu, Dong Wang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en-US" altLang="zh-CN" sz="2800" dirty="0">
                <a:latin typeface="Times New Roman" panose="02020603050405020304" pitchFamily="18" charset="0"/>
              </a:rPr>
              <a:t>Introduction – CCALF filter shape in current ECM</a:t>
            </a:r>
          </a:p>
        </p:txBody>
      </p:sp>
      <p:sp>
        <p:nvSpPr>
          <p:cNvPr id="5" name="文本占位符 4"/>
          <p:cNvSpPr>
            <a:spLocks noGrp="1"/>
          </p:cNvSpPr>
          <p:nvPr>
            <p:ph type="body" sz="quarter" idx="11"/>
          </p:nvPr>
        </p:nvSpPr>
        <p:spPr/>
        <p:txBody>
          <a:bodyPr>
            <a:normAutofit fontScale="97500"/>
          </a:bodyPr>
          <a:lstStyle/>
          <a:p>
            <a:endParaRPr lang="zh-CN" altLang="en-US" dirty="0"/>
          </a:p>
        </p:txBody>
      </p:sp>
      <p:sp>
        <p:nvSpPr>
          <p:cNvPr id="14" name="文本占位符 3">
            <a:extLst>
              <a:ext uri="{FF2B5EF4-FFF2-40B4-BE49-F238E27FC236}">
                <a16:creationId xmlns:a16="http://schemas.microsoft.com/office/drawing/2014/main" id="{45649AC6-C851-45A9-A4FE-B54B7DB29CF0}"/>
              </a:ext>
            </a:extLst>
          </p:cNvPr>
          <p:cNvSpPr txBox="1">
            <a:spLocks/>
          </p:cNvSpPr>
          <p:nvPr/>
        </p:nvSpPr>
        <p:spPr>
          <a:xfrm>
            <a:off x="1306172" y="5103207"/>
            <a:ext cx="9271432" cy="1102384"/>
          </a:xfrm>
          <a:prstGeom prst="rect">
            <a:avLst/>
          </a:prstGeom>
        </p:spPr>
        <p:txBody>
          <a:bodyPr vert="horz" lIns="91440" tIns="45720" rIns="91440" bIns="45720" rtlCol="0">
            <a:normAutofit/>
          </a:bodyPr>
          <a:lst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a:lstStyle>
          <a:p>
            <a:pPr marL="285750" indent="-285750">
              <a:buFont typeface="Arial" panose="020B0604020202020204" pitchFamily="34" charset="0"/>
              <a:buChar char="•"/>
            </a:pPr>
            <a:r>
              <a:rPr lang="en-US" altLang="en-CA" sz="2000" kern="0" dirty="0">
                <a:solidFill>
                  <a:schemeClr val="tx1"/>
                </a:solidFill>
                <a:latin typeface="Times New Roman" panose="02020603050405020304" pitchFamily="18" charset="0"/>
                <a:cs typeface="Times New Roman" panose="02020603050405020304" pitchFamily="18" charset="0"/>
                <a:sym typeface="+mn-ea"/>
              </a:rPr>
              <a:t>Cross 9x9 (0…21) for SAO Luma Input</a:t>
            </a:r>
          </a:p>
          <a:p>
            <a:pPr marL="285750" indent="-285750">
              <a:buFont typeface="Arial" panose="020B0604020202020204" pitchFamily="34" charset="0"/>
              <a:buChar char="•"/>
            </a:pPr>
            <a:r>
              <a:rPr lang="en-US" altLang="en-CA" sz="2000" kern="0" dirty="0">
                <a:solidFill>
                  <a:schemeClr val="tx1"/>
                </a:solidFill>
                <a:latin typeface="Times New Roman" panose="02020603050405020304" pitchFamily="18" charset="0"/>
                <a:cs typeface="Times New Roman" panose="02020603050405020304" pitchFamily="18" charset="0"/>
                <a:sym typeface="+mn-ea"/>
              </a:rPr>
              <a:t>Cross 3x3 (22…26) for Luma Residual Input </a:t>
            </a:r>
          </a:p>
        </p:txBody>
      </p:sp>
      <p:pic>
        <p:nvPicPr>
          <p:cNvPr id="8" name="图片 7">
            <a:extLst>
              <a:ext uri="{FF2B5EF4-FFF2-40B4-BE49-F238E27FC236}">
                <a16:creationId xmlns:a16="http://schemas.microsoft.com/office/drawing/2014/main" id="{2ED2C8E1-52F7-407B-92B1-45F6CEAEF819}"/>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9906" y="1251297"/>
            <a:ext cx="7143964" cy="385191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en-US" altLang="zh-CN" sz="2800" dirty="0">
                <a:latin typeface="Times New Roman" panose="02020603050405020304" pitchFamily="18" charset="0"/>
              </a:rPr>
              <a:t>Proposed – CCALF with Chroma Fixed Filter Input</a:t>
            </a:r>
          </a:p>
        </p:txBody>
      </p:sp>
      <p:sp>
        <p:nvSpPr>
          <p:cNvPr id="5" name="文本占位符 4"/>
          <p:cNvSpPr>
            <a:spLocks noGrp="1"/>
          </p:cNvSpPr>
          <p:nvPr>
            <p:ph type="body" sz="quarter" idx="11"/>
          </p:nvPr>
        </p:nvSpPr>
        <p:spPr/>
        <p:txBody>
          <a:bodyPr>
            <a:normAutofit fontScale="97500"/>
          </a:bodyPr>
          <a:lstStyle/>
          <a:p>
            <a:endParaRPr lang="zh-CN" altLang="en-US" dirty="0"/>
          </a:p>
        </p:txBody>
      </p:sp>
      <p:pic>
        <p:nvPicPr>
          <p:cNvPr id="8" name="图片 7">
            <a:extLst>
              <a:ext uri="{FF2B5EF4-FFF2-40B4-BE49-F238E27FC236}">
                <a16:creationId xmlns:a16="http://schemas.microsoft.com/office/drawing/2014/main" id="{76349A55-3CF5-4542-AD9F-0B3AF60BD468}"/>
              </a:ext>
            </a:extLst>
          </p:cNvPr>
          <p:cNvPicPr/>
          <p:nvPr/>
        </p:nvPicPr>
        <p:blipFill>
          <a:blip r:embed="rId2"/>
          <a:stretch>
            <a:fillRect/>
          </a:stretch>
        </p:blipFill>
        <p:spPr>
          <a:xfrm>
            <a:off x="1232899" y="1109608"/>
            <a:ext cx="9082355" cy="3637052"/>
          </a:xfrm>
          <a:prstGeom prst="rect">
            <a:avLst/>
          </a:prstGeom>
        </p:spPr>
      </p:pic>
      <p:sp>
        <p:nvSpPr>
          <p:cNvPr id="9" name="文本占位符 3">
            <a:extLst>
              <a:ext uri="{FF2B5EF4-FFF2-40B4-BE49-F238E27FC236}">
                <a16:creationId xmlns:a16="http://schemas.microsoft.com/office/drawing/2014/main" id="{BCB2B5CF-9BA8-405E-B3F9-7C191814208C}"/>
              </a:ext>
            </a:extLst>
          </p:cNvPr>
          <p:cNvSpPr txBox="1">
            <a:spLocks/>
          </p:cNvSpPr>
          <p:nvPr/>
        </p:nvSpPr>
        <p:spPr>
          <a:xfrm>
            <a:off x="1232899" y="4836079"/>
            <a:ext cx="9271432" cy="1708158"/>
          </a:xfrm>
          <a:prstGeom prst="rect">
            <a:avLst/>
          </a:prstGeom>
        </p:spPr>
        <p:txBody>
          <a:bodyPr vert="horz" lIns="91440" tIns="45720" rIns="91440" bIns="45720" rtlCol="0">
            <a:normAutofit/>
          </a:bodyPr>
          <a:lst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a:lstStyle>
          <a:p>
            <a:pPr marL="285750" indent="-285750">
              <a:buFont typeface="Arial" panose="020B0604020202020204" pitchFamily="34" charset="0"/>
              <a:buChar char="•"/>
            </a:pPr>
            <a:r>
              <a:rPr lang="en-US" altLang="en-CA" sz="2000" kern="0" dirty="0">
                <a:solidFill>
                  <a:schemeClr val="tx1"/>
                </a:solidFill>
                <a:latin typeface="Times New Roman" panose="02020603050405020304" pitchFamily="18" charset="0"/>
                <a:cs typeface="Times New Roman" panose="02020603050405020304" pitchFamily="18" charset="0"/>
                <a:sym typeface="+mn-ea"/>
              </a:rPr>
              <a:t>Cross 9x9 (0…21) for SAO Luma Input</a:t>
            </a:r>
          </a:p>
          <a:p>
            <a:pPr marL="285750" indent="-285750">
              <a:buFont typeface="Arial" panose="020B0604020202020204" pitchFamily="34" charset="0"/>
              <a:buChar char="•"/>
            </a:pPr>
            <a:r>
              <a:rPr lang="en-US" altLang="en-CA" sz="2000" kern="0" dirty="0">
                <a:solidFill>
                  <a:schemeClr val="tx1"/>
                </a:solidFill>
                <a:latin typeface="Times New Roman" panose="02020603050405020304" pitchFamily="18" charset="0"/>
                <a:cs typeface="Times New Roman" panose="02020603050405020304" pitchFamily="18" charset="0"/>
                <a:sym typeface="+mn-ea"/>
              </a:rPr>
              <a:t>Cross 3x3 (22…26) for Luma Residual Input</a:t>
            </a:r>
          </a:p>
          <a:p>
            <a:pPr marL="285750" indent="-285750">
              <a:buFont typeface="Arial" panose="020B0604020202020204" pitchFamily="34" charset="0"/>
              <a:buChar char="•"/>
            </a:pPr>
            <a:r>
              <a:rPr lang="en-US" altLang="en-CA" sz="2000" kern="0" dirty="0">
                <a:solidFill>
                  <a:srgbClr val="FF0000"/>
                </a:solidFill>
                <a:latin typeface="Times New Roman" panose="02020603050405020304" pitchFamily="18" charset="0"/>
                <a:cs typeface="Times New Roman" panose="02020603050405020304" pitchFamily="18" charset="0"/>
                <a:sym typeface="+mn-ea"/>
              </a:rPr>
              <a:t>Cross 3x3 (27, 28) for </a:t>
            </a:r>
            <a:r>
              <a:rPr lang="en-US" altLang="zh-CN" sz="2000" kern="0" dirty="0">
                <a:solidFill>
                  <a:srgbClr val="FF0000"/>
                </a:solidFill>
                <a:latin typeface="Times New Roman" panose="02020603050405020304" pitchFamily="18" charset="0"/>
                <a:cs typeface="Times New Roman" panose="02020603050405020304" pitchFamily="18" charset="0"/>
                <a:sym typeface="+mn-ea"/>
              </a:rPr>
              <a:t>ALF </a:t>
            </a:r>
            <a:r>
              <a:rPr lang="en-US" altLang="en-CA" sz="2000" kern="0" dirty="0">
                <a:solidFill>
                  <a:srgbClr val="FF0000"/>
                </a:solidFill>
                <a:latin typeface="Times New Roman" panose="02020603050405020304" pitchFamily="18" charset="0"/>
                <a:cs typeface="Times New Roman" panose="02020603050405020304" pitchFamily="18" charset="0"/>
                <a:sym typeface="+mn-ea"/>
              </a:rPr>
              <a:t>Fixed Filter </a:t>
            </a:r>
            <a:r>
              <a:rPr lang="en-US" altLang="zh-CN" sz="2000" kern="0" dirty="0">
                <a:solidFill>
                  <a:srgbClr val="FF0000"/>
                </a:solidFill>
                <a:latin typeface="Times New Roman" panose="02020603050405020304" pitchFamily="18" charset="0"/>
                <a:cs typeface="Times New Roman" panose="02020603050405020304" pitchFamily="18" charset="0"/>
                <a:sym typeface="+mn-ea"/>
              </a:rPr>
              <a:t>Chroma </a:t>
            </a:r>
            <a:r>
              <a:rPr lang="en-US" altLang="en-CA" sz="2000" kern="0" dirty="0">
                <a:solidFill>
                  <a:srgbClr val="FF0000"/>
                </a:solidFill>
                <a:latin typeface="Times New Roman" panose="02020603050405020304" pitchFamily="18" charset="0"/>
                <a:cs typeface="Times New Roman" panose="02020603050405020304" pitchFamily="18" charset="0"/>
                <a:sym typeface="+mn-ea"/>
              </a:rPr>
              <a:t>Input </a:t>
            </a:r>
          </a:p>
        </p:txBody>
      </p:sp>
    </p:spTree>
    <p:extLst>
      <p:ext uri="{BB962C8B-B14F-4D97-AF65-F5344CB8AC3E}">
        <p14:creationId xmlns:p14="http://schemas.microsoft.com/office/powerpoint/2010/main" val="12290489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en-US" altLang="zh-CN" sz="2800" dirty="0">
                <a:latin typeface="Times New Roman" panose="02020603050405020304" pitchFamily="18" charset="0"/>
              </a:rPr>
              <a:t>Simulation results</a:t>
            </a:r>
          </a:p>
        </p:txBody>
      </p:sp>
      <p:sp>
        <p:nvSpPr>
          <p:cNvPr id="5" name="文本占位符 4"/>
          <p:cNvSpPr>
            <a:spLocks noGrp="1"/>
          </p:cNvSpPr>
          <p:nvPr>
            <p:ph type="body" sz="quarter" idx="11"/>
          </p:nvPr>
        </p:nvSpPr>
        <p:spPr/>
        <p:txBody>
          <a:bodyPr>
            <a:normAutofit fontScale="97500"/>
          </a:bodyPr>
          <a:lstStyle/>
          <a:p>
            <a:endParaRPr lang="zh-CN" altLang="en-US"/>
          </a:p>
        </p:txBody>
      </p:sp>
      <p:sp>
        <p:nvSpPr>
          <p:cNvPr id="10" name="矩形 9">
            <a:extLst>
              <a:ext uri="{FF2B5EF4-FFF2-40B4-BE49-F238E27FC236}">
                <a16:creationId xmlns:a16="http://schemas.microsoft.com/office/drawing/2014/main" id="{1EECAA41-5DB9-496E-A2B8-A62D8F23E83F}"/>
              </a:ext>
            </a:extLst>
          </p:cNvPr>
          <p:cNvSpPr/>
          <p:nvPr/>
        </p:nvSpPr>
        <p:spPr>
          <a:xfrm>
            <a:off x="382859" y="850605"/>
            <a:ext cx="7719169" cy="338554"/>
          </a:xfrm>
          <a:prstGeom prst="rect">
            <a:avLst/>
          </a:prstGeom>
        </p:spPr>
        <p:txBody>
          <a:bodyPr wrap="square">
            <a:spAutoFit/>
          </a:bodyPr>
          <a:lstStyle/>
          <a:p>
            <a:pPr marL="285750" indent="-285750">
              <a:buFont typeface="Arial" panose="020B0604020202020204" pitchFamily="34" charset="0"/>
              <a:buChar char="•"/>
            </a:pPr>
            <a:r>
              <a:rPr lang="en-US" altLang="zh-CN" sz="1600" dirty="0"/>
              <a:t>Proposed method vs ECM-12.0</a:t>
            </a:r>
            <a:endParaRPr lang="zh-CN" altLang="en-US" sz="1600" dirty="0"/>
          </a:p>
        </p:txBody>
      </p:sp>
      <p:graphicFrame>
        <p:nvGraphicFramePr>
          <p:cNvPr id="6" name="表格 5">
            <a:extLst>
              <a:ext uri="{FF2B5EF4-FFF2-40B4-BE49-F238E27FC236}">
                <a16:creationId xmlns:a16="http://schemas.microsoft.com/office/drawing/2014/main" id="{EFB214EB-DABF-48E9-8359-65FB097597B9}"/>
              </a:ext>
            </a:extLst>
          </p:cNvPr>
          <p:cNvGraphicFramePr>
            <a:graphicFrameLocks noGrp="1"/>
          </p:cNvGraphicFramePr>
          <p:nvPr>
            <p:extLst>
              <p:ext uri="{D42A27DB-BD31-4B8C-83A1-F6EECF244321}">
                <p14:modId xmlns:p14="http://schemas.microsoft.com/office/powerpoint/2010/main" val="2171413538"/>
              </p:ext>
            </p:extLst>
          </p:nvPr>
        </p:nvGraphicFramePr>
        <p:xfrm>
          <a:off x="3431569" y="806865"/>
          <a:ext cx="6648094" cy="5525396"/>
        </p:xfrm>
        <a:graphic>
          <a:graphicData uri="http://schemas.openxmlformats.org/drawingml/2006/table">
            <a:tbl>
              <a:tblPr/>
              <a:tblGrid>
                <a:gridCol w="1124731">
                  <a:extLst>
                    <a:ext uri="{9D8B030D-6E8A-4147-A177-3AD203B41FA5}">
                      <a16:colId xmlns:a16="http://schemas.microsoft.com/office/drawing/2014/main" val="2027406244"/>
                    </a:ext>
                  </a:extLst>
                </a:gridCol>
                <a:gridCol w="746215">
                  <a:extLst>
                    <a:ext uri="{9D8B030D-6E8A-4147-A177-3AD203B41FA5}">
                      <a16:colId xmlns:a16="http://schemas.microsoft.com/office/drawing/2014/main" val="3720256731"/>
                    </a:ext>
                  </a:extLst>
                </a:gridCol>
                <a:gridCol w="746215">
                  <a:extLst>
                    <a:ext uri="{9D8B030D-6E8A-4147-A177-3AD203B41FA5}">
                      <a16:colId xmlns:a16="http://schemas.microsoft.com/office/drawing/2014/main" val="3246513754"/>
                    </a:ext>
                  </a:extLst>
                </a:gridCol>
                <a:gridCol w="746215">
                  <a:extLst>
                    <a:ext uri="{9D8B030D-6E8A-4147-A177-3AD203B41FA5}">
                      <a16:colId xmlns:a16="http://schemas.microsoft.com/office/drawing/2014/main" val="274883521"/>
                    </a:ext>
                  </a:extLst>
                </a:gridCol>
                <a:gridCol w="746215">
                  <a:extLst>
                    <a:ext uri="{9D8B030D-6E8A-4147-A177-3AD203B41FA5}">
                      <a16:colId xmlns:a16="http://schemas.microsoft.com/office/drawing/2014/main" val="3088986604"/>
                    </a:ext>
                  </a:extLst>
                </a:gridCol>
                <a:gridCol w="746215">
                  <a:extLst>
                    <a:ext uri="{9D8B030D-6E8A-4147-A177-3AD203B41FA5}">
                      <a16:colId xmlns:a16="http://schemas.microsoft.com/office/drawing/2014/main" val="615576893"/>
                    </a:ext>
                  </a:extLst>
                </a:gridCol>
                <a:gridCol w="892175">
                  <a:extLst>
                    <a:ext uri="{9D8B030D-6E8A-4147-A177-3AD203B41FA5}">
                      <a16:colId xmlns:a16="http://schemas.microsoft.com/office/drawing/2014/main" val="3284276455"/>
                    </a:ext>
                  </a:extLst>
                </a:gridCol>
                <a:gridCol w="900113">
                  <a:extLst>
                    <a:ext uri="{9D8B030D-6E8A-4147-A177-3AD203B41FA5}">
                      <a16:colId xmlns:a16="http://schemas.microsoft.com/office/drawing/2014/main" val="3051811182"/>
                    </a:ext>
                  </a:extLst>
                </a:gridCol>
              </a:tblGrid>
              <a:tr h="180134">
                <a:tc>
                  <a:txBody>
                    <a:bodyPr/>
                    <a:lstStyle/>
                    <a:p>
                      <a:pPr algn="ctr" fontAlgn="ctr"/>
                      <a:endParaRPr lang="zh-CN" alt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7">
                  <a:txBody>
                    <a:bodyPr/>
                    <a:lstStyle/>
                    <a:p>
                      <a:pPr algn="ctr" fontAlgn="ctr"/>
                      <a:r>
                        <a:rPr lang="en-US" sz="1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All Intra Main 10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817264692"/>
                  </a:ext>
                </a:extLst>
              </a:tr>
              <a:tr h="180134">
                <a:tc>
                  <a:txBody>
                    <a:bodyPr/>
                    <a:lstStyle/>
                    <a:p>
                      <a:pPr algn="ctr" fontAlgn="ctr"/>
                      <a:endParaRPr lang="zh-CN" alt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7">
                  <a:txBody>
                    <a:bodyPr/>
                    <a:lstStyle/>
                    <a:p>
                      <a:pPr algn="ctr" fontAlgn="ctr"/>
                      <a:r>
                        <a:rPr lang="en-US" sz="1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Over ECM-12.0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101873498"/>
                  </a:ext>
                </a:extLst>
              </a:tr>
              <a:tr h="312233">
                <a:tc>
                  <a:txBody>
                    <a:bodyPr/>
                    <a:lstStyle/>
                    <a:p>
                      <a:pPr algn="ctr" fontAlgn="ctr"/>
                      <a:endParaRPr lang="zh-CN" alt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EncT</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DecT</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EncVmPeak</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DecVmPeak</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0793061"/>
                  </a:ext>
                </a:extLst>
              </a:tr>
              <a:tr h="180134">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A1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0.02%</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-0.52%</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-0.66%</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99.5%</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101.6%</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47802324"/>
                  </a:ext>
                </a:extLst>
              </a:tr>
              <a:tr h="180134">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A2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-0.84%</a:t>
                      </a:r>
                    </a:p>
                  </a:txBody>
                  <a:tcPr marL="6350" marR="6350" marT="6350" marB="0" anchor="ctr">
                    <a:lnL>
                      <a:noFill/>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-1.15%</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99.8%</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101.6%</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5398336"/>
                  </a:ext>
                </a:extLst>
              </a:tr>
              <a:tr h="180134">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B</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-1.21%</a:t>
                      </a:r>
                    </a:p>
                  </a:txBody>
                  <a:tcPr marL="6350" marR="6350" marT="6350"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-1.16%</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101.4%</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45803664"/>
                  </a:ext>
                </a:extLst>
              </a:tr>
              <a:tr h="180134">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-0.19%</a:t>
                      </a:r>
                    </a:p>
                  </a:txBody>
                  <a:tcPr marL="6350" marR="6350" marT="6350"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-0.16%</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100.5%</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101.4%</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40775307"/>
                  </a:ext>
                </a:extLst>
              </a:tr>
              <a:tr h="180134">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0.02%</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-0.35%</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-0.59%</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100.2%</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101.7%</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9090402"/>
                  </a:ext>
                </a:extLst>
              </a:tr>
              <a:tr h="180134">
                <a:tc>
                  <a:txBody>
                    <a:bodyPr/>
                    <a:lstStyle/>
                    <a:p>
                      <a:pPr algn="ctr" fontAlgn="ctr"/>
                      <a:r>
                        <a:rPr lang="en-US" sz="1200" b="1"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Overall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0.02%</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-0.66%</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-0.76%</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101.5%</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9843978"/>
                  </a:ext>
                </a:extLst>
              </a:tr>
              <a:tr h="180134">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D</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-0.19%</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-0.13%</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100.6%</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101.6%</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85083066"/>
                  </a:ext>
                </a:extLst>
              </a:tr>
              <a:tr h="180134">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F</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-0.36%</a:t>
                      </a:r>
                    </a:p>
                  </a:txBody>
                  <a:tcPr marL="6350" marR="6350" marT="6350"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-0.32%</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100.7%</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24074498"/>
                  </a:ext>
                </a:extLst>
              </a:tr>
              <a:tr h="180134">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TGM</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7407012"/>
                  </a:ext>
                </a:extLst>
              </a:tr>
              <a:tr h="180134">
                <a:tc>
                  <a:txBody>
                    <a:bodyPr/>
                    <a:lstStyle/>
                    <a:p>
                      <a:pPr algn="ctr" fontAlgn="ctr"/>
                      <a:endParaRPr lang="zh-CN" alt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zh-CN" alt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zh-CN" alt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zh-CN" alt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zh-CN" alt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zh-CN" alt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zh-CN" alt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zh-CN" alt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3256017"/>
                  </a:ext>
                </a:extLst>
              </a:tr>
              <a:tr h="180134">
                <a:tc>
                  <a:txBody>
                    <a:bodyPr/>
                    <a:lstStyle/>
                    <a:p>
                      <a:pPr algn="ctr" fontAlgn="ctr"/>
                      <a:endParaRPr lang="zh-CN" alt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7">
                  <a:txBody>
                    <a:bodyPr/>
                    <a:lstStyle/>
                    <a:p>
                      <a:pPr algn="ctr" fontAlgn="ctr"/>
                      <a:r>
                        <a:rPr lang="en-US" sz="1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Random Access Main 10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941761470"/>
                  </a:ext>
                </a:extLst>
              </a:tr>
              <a:tr h="180134">
                <a:tc>
                  <a:txBody>
                    <a:bodyPr/>
                    <a:lstStyle/>
                    <a:p>
                      <a:pPr algn="ctr" fontAlgn="ctr"/>
                      <a:endParaRPr lang="zh-CN" alt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7">
                  <a:txBody>
                    <a:bodyPr/>
                    <a:lstStyle/>
                    <a:p>
                      <a:pPr algn="ctr" fontAlgn="ctr"/>
                      <a:r>
                        <a:rPr lang="en-US" sz="1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Over ECM-12.0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93458747"/>
                  </a:ext>
                </a:extLst>
              </a:tr>
              <a:tr h="312233">
                <a:tc>
                  <a:txBody>
                    <a:bodyPr/>
                    <a:lstStyle/>
                    <a:p>
                      <a:pPr algn="ctr" fontAlgn="ctr"/>
                      <a:endParaRPr lang="zh-CN" alt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EncT</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DecT</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EncVmPeak</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DecVmPeak</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4133758"/>
                  </a:ext>
                </a:extLst>
              </a:tr>
              <a:tr h="180134">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A1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080728482"/>
                  </a:ext>
                </a:extLst>
              </a:tr>
              <a:tr h="180134">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A2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a:noFill/>
                    </a:lnR>
                    <a:lnT>
                      <a:noFill/>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0933779"/>
                  </a:ext>
                </a:extLst>
              </a:tr>
              <a:tr h="180134">
                <a:tc>
                  <a:txBody>
                    <a:bodyPr/>
                    <a:lstStyle/>
                    <a:p>
                      <a:pPr algn="ctr" fontAlgn="ctr"/>
                      <a:r>
                        <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B</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-0.87%</a:t>
                      </a:r>
                    </a:p>
                  </a:txBody>
                  <a:tcPr marL="6350" marR="6350" marT="6350"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-0.64%</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99.9%</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100.3%</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99.8%</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80833045"/>
                  </a:ext>
                </a:extLst>
              </a:tr>
              <a:tr h="0">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-0.09%</a:t>
                      </a:r>
                    </a:p>
                  </a:txBody>
                  <a:tcPr marL="6350" marR="6350" marT="6350" marB="0" anchor="ctr">
                    <a:lnL>
                      <a:noFill/>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-0.06%</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99.7%</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99.5%</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100.2%</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14756101"/>
                  </a:ext>
                </a:extLst>
              </a:tr>
              <a:tr h="180134">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zh-CN" alt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2120528"/>
                  </a:ext>
                </a:extLst>
              </a:tr>
              <a:tr h="180134">
                <a:tc>
                  <a:txBody>
                    <a:bodyPr/>
                    <a:lstStyle/>
                    <a:p>
                      <a:pPr algn="ctr" fontAlgn="ctr"/>
                      <a:r>
                        <a:rPr lang="en-US" sz="1200" b="1"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Overall</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9687210"/>
                  </a:ext>
                </a:extLst>
              </a:tr>
              <a:tr h="180134">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D</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-0.19%</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-0.17%</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99.8%</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100.4%</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100.1%</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59336049"/>
                  </a:ext>
                </a:extLst>
              </a:tr>
              <a:tr h="180134">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F</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a:noFill/>
                    </a:lnR>
                    <a:lnT>
                      <a:noFill/>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6554417"/>
                  </a:ext>
                </a:extLst>
              </a:tr>
              <a:tr h="180134">
                <a:tc>
                  <a:txBody>
                    <a:bodyPr/>
                    <a:lstStyle/>
                    <a:p>
                      <a:pPr algn="ctr" fontAlgn="ctr"/>
                      <a:r>
                        <a:rPr lang="en-US" sz="1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TGM</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5608085"/>
                  </a:ext>
                </a:extLst>
              </a:tr>
            </a:tbl>
          </a:graphicData>
        </a:graphic>
      </p:graphicFrame>
    </p:spTree>
    <p:extLst>
      <p:ext uri="{BB962C8B-B14F-4D97-AF65-F5344CB8AC3E}">
        <p14:creationId xmlns:p14="http://schemas.microsoft.com/office/powerpoint/2010/main" val="734322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13" y="733338"/>
            <a:ext cx="11420888" cy="676067"/>
          </a:xfrm>
        </p:spPr>
        <p:txBody>
          <a:bodyPr>
            <a:noAutofit/>
          </a:bodyPr>
          <a:lstStyle/>
          <a:p>
            <a:r>
              <a:rPr lang="en-US" altLang="zh-CN" sz="2800" dirty="0">
                <a:latin typeface="Times New Roman" panose="02020603050405020304" pitchFamily="18" charset="0"/>
                <a:cs typeface="Times New Roman" panose="02020603050405020304" pitchFamily="18" charset="0"/>
              </a:rPr>
              <a:t>Conclusions</a:t>
            </a:r>
            <a:endParaRPr lang="en-US" sz="2800" dirty="0"/>
          </a:p>
        </p:txBody>
      </p:sp>
      <p:sp>
        <p:nvSpPr>
          <p:cNvPr id="3" name="Text Placeholder 2"/>
          <p:cNvSpPr>
            <a:spLocks noGrp="1"/>
          </p:cNvSpPr>
          <p:nvPr>
            <p:ph type="body" sz="quarter" idx="10"/>
          </p:nvPr>
        </p:nvSpPr>
        <p:spPr>
          <a:xfrm>
            <a:off x="388253" y="1366887"/>
            <a:ext cx="11003647" cy="4757775"/>
          </a:xfrm>
        </p:spPr>
        <p:txBody>
          <a:bodyPr>
            <a:normAutofit/>
          </a:bodyPr>
          <a:lstStyle/>
          <a:p>
            <a:pPr marL="342900" indent="-342900">
              <a:buFont typeface="Arial" panose="020B0604020202020204" pitchFamily="34" charset="0"/>
              <a:buChar char="•"/>
            </a:pPr>
            <a:r>
              <a:rPr lang="en-US" altLang="zh-CN" sz="1800" dirty="0">
                <a:solidFill>
                  <a:schemeClr val="tx1"/>
                </a:solidFill>
                <a:latin typeface="Times New Roman" panose="02020603050405020304" pitchFamily="18" charset="0"/>
                <a:cs typeface="Times New Roman" panose="02020603050405020304" pitchFamily="18" charset="0"/>
              </a:rPr>
              <a:t>This contribution proposes to add additional taps in CCALF and use the chroma ALF fixed filter’s output as the input for these new taps to further improve CCALF. The simulation results show that the proposed method can improve the coding efficiency of ECM. It is suggested to further study this method in EE2.</a:t>
            </a:r>
          </a:p>
          <a:p>
            <a:pPr marL="342900" indent="-342900">
              <a:buFont typeface="Arial" panose="020B0604020202020204" pitchFamily="34" charset="0"/>
              <a:buChar char="•"/>
            </a:pPr>
            <a:endParaRPr lang="en-CA" altLang="zh-CN" sz="18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CA" altLang="zh-CN" sz="1800" dirty="0">
                <a:solidFill>
                  <a:schemeClr val="tx1"/>
                </a:solidFill>
                <a:latin typeface="Times New Roman" panose="02020603050405020304" pitchFamily="18" charset="0"/>
                <a:cs typeface="Times New Roman" panose="02020603050405020304" pitchFamily="18" charset="0"/>
              </a:rPr>
              <a:t>Thanks to </a:t>
            </a:r>
            <a:r>
              <a:rPr lang="en-US" altLang="zh-CN" sz="1800" dirty="0">
                <a:solidFill>
                  <a:schemeClr val="tx1"/>
                </a:solidFill>
                <a:latin typeface="Times New Roman" panose="02020603050405020304" pitchFamily="18" charset="0"/>
                <a:cs typeface="Times New Roman" panose="02020603050405020304" pitchFamily="18" charset="0"/>
              </a:rPr>
              <a:t>Qualcomm and Nokia</a:t>
            </a:r>
            <a:r>
              <a:rPr lang="en-CA" altLang="zh-CN" sz="1800" dirty="0">
                <a:solidFill>
                  <a:schemeClr val="tx1"/>
                </a:solidFill>
                <a:latin typeface="Times New Roman" panose="02020603050405020304" pitchFamily="18" charset="0"/>
                <a:cs typeface="Times New Roman" panose="02020603050405020304" pitchFamily="18" charset="0"/>
              </a:rPr>
              <a:t> for cross-checking!</a:t>
            </a:r>
            <a:endParaRPr lang="en-US" altLang="zh-CN" sz="1800" dirty="0">
              <a:solidFill>
                <a:schemeClr val="tx1"/>
              </a:solidFill>
              <a:latin typeface="Times New Roman" panose="02020603050405020304" pitchFamily="18" charset="0"/>
              <a:cs typeface="Times New Roman" panose="02020603050405020304" pitchFamily="18" charset="0"/>
            </a:endParaRP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3400</TotalTime>
  <Words>401</Words>
  <Application>Microsoft Office PowerPoint</Application>
  <PresentationFormat>宽屏</PresentationFormat>
  <Paragraphs>133</Paragraphs>
  <Slides>6</Slides>
  <Notes>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6</vt:i4>
      </vt:variant>
    </vt:vector>
  </HeadingPairs>
  <TitlesOfParts>
    <vt:vector size="14" baseType="lpstr">
      <vt:lpstr>Helvetica Neue Medium</vt:lpstr>
      <vt:lpstr>OPPOSans B</vt:lpstr>
      <vt:lpstr>OPPOSans M</vt:lpstr>
      <vt:lpstr>OPPOSans R</vt:lpstr>
      <vt:lpstr>Arial</vt:lpstr>
      <vt:lpstr>Times New Roman</vt:lpstr>
      <vt:lpstr>White 白底</vt:lpstr>
      <vt:lpstr>Black 黑底</vt:lpstr>
      <vt:lpstr>Non-EE2: CCALF with Chroma Fixed Filter Input JVET-AH0062</vt:lpstr>
      <vt:lpstr>Introduction – CCALF filter shape in current ECM</vt:lpstr>
      <vt:lpstr>Proposed – CCALF with Chroma Fixed Filter Input</vt:lpstr>
      <vt:lpstr>Simulation results</vt:lpstr>
      <vt:lpstr>Conclusions</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Non-EE2: Intra Template-Matching Prediction Fusion JVET-AC0069 </dc:title>
  <dc:creator>张莱(Lai Zhang)</dc:creator>
  <cp:lastModifiedBy>宋楠(Nan Song)</cp:lastModifiedBy>
  <cp:revision>174</cp:revision>
  <dcterms:created xsi:type="dcterms:W3CDTF">2015-05-05T08:02:00Z</dcterms:created>
  <dcterms:modified xsi:type="dcterms:W3CDTF">2024-04-18T19:11:35Z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2052-10.1.0.6395</vt:lpwstr>
  </property>
</Properties>
</file>