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4" r:id="rId2"/>
  </p:sldMasterIdLst>
  <p:notesMasterIdLst>
    <p:notesMasterId r:id="rId9"/>
  </p:notesMasterIdLst>
  <p:sldIdLst>
    <p:sldId id="259" r:id="rId3"/>
    <p:sldId id="262" r:id="rId4"/>
    <p:sldId id="263" r:id="rId5"/>
    <p:sldId id="383" r:id="rId6"/>
    <p:sldId id="382" r:id="rId7"/>
    <p:sldId id="269"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01BA122-094D-420B-8787-0FC10D5A05E1}">
          <p14:sldIdLst>
            <p14:sldId id="259"/>
            <p14:sldId id="262"/>
            <p14:sldId id="263"/>
            <p14:sldId id="383"/>
            <p14:sldId id="382"/>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94"/>
  </p:normalViewPr>
  <p:slideViewPr>
    <p:cSldViewPr snapToGrid="0">
      <p:cViewPr varScale="1">
        <p:scale>
          <a:sx n="81" d="100"/>
          <a:sy n="81" d="100"/>
        </p:scale>
        <p:origin x="46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849874-3D3A-4F57-B00F-B99A2BD2A8CA}" type="datetimeFigureOut">
              <a:rPr lang="zh-CN" altLang="en-US" smtClean="0"/>
              <a:t>2024/4/18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4FF1FF-DD25-4B88-98AB-53A2E4C051ED}" type="slidenum">
              <a:rPr lang="zh-CN" altLang="en-US" smtClean="0"/>
              <a:t>‹#›</a:t>
            </a:fld>
            <a:endParaRPr lang="zh-CN" altLang="en-US"/>
          </a:p>
        </p:txBody>
      </p:sp>
    </p:spTree>
    <p:extLst>
      <p:ext uri="{BB962C8B-B14F-4D97-AF65-F5344CB8AC3E}">
        <p14:creationId xmlns:p14="http://schemas.microsoft.com/office/powerpoint/2010/main" val="797097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5" name="标题 4"/>
          <p:cNvSpPr>
            <a:spLocks noGrp="1"/>
          </p:cNvSpPr>
          <p:nvPr>
            <p:ph type="title"/>
          </p:nvPr>
        </p:nvSpPr>
        <p:spPr>
          <a:xfrm>
            <a:off x="385761" y="165657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latin typeface="OPPOSans R" panose="00020600040101010101" charset="-122"/>
                <a:ea typeface="OPPOSans R" panose="00020600040101010101" charset="-122"/>
                <a:cs typeface="OPPOSans R" panose="00020600040101010101" charset="-122"/>
              </a:rPr>
              <a:t>Thank you</a:t>
            </a:r>
            <a:endParaRPr lang="en-US" sz="2500"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2024/4/18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
        <p:nvSpPr>
          <p:cNvPr id="3" name="文本框 2"/>
          <p:cNvSpPr txBox="1"/>
          <p:nvPr/>
        </p:nvSpPr>
        <p:spPr>
          <a:xfrm>
            <a:off x="388301" y="2577930"/>
            <a:ext cx="2201333" cy="4692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25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2024/4/18</a:t>
            </a:fld>
            <a:endParaRPr kumimoji="0" lang="zh-CN" altLang="en-US" sz="25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388301" y="25449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solidFill>
                  <a:srgbClr val="2DC84D"/>
                </a:solidFill>
                <a:latin typeface="OPPOSans R" panose="00020600040101010101" charset="-122"/>
                <a:ea typeface="OPPOSans R" panose="00020600040101010101" charset="-122"/>
                <a:cs typeface="OPPOSans R" panose="00020600040101010101" charset="-122"/>
              </a:rPr>
              <a:t>Thank you</a:t>
            </a:r>
            <a:endParaRPr lang="en-US" sz="2500"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19100" y="3178175"/>
            <a:ext cx="1371600" cy="182563"/>
          </a:xfrm>
        </p:spPr>
        <p:txBody>
          <a:bodyPr/>
          <a:lstStyle/>
          <a:p>
            <a:fld id="{82F288E0-7875-42C4-84C8-98DBBD3BF4D2}" type="datetimeFigureOut">
              <a:rPr lang="zh-CN" altLang="en-US" smtClean="0"/>
              <a:t>2024/4/18</a:t>
            </a:fld>
            <a:endParaRPr lang="zh-CN" altLang="en-US"/>
          </a:p>
        </p:txBody>
      </p:sp>
      <p:sp>
        <p:nvSpPr>
          <p:cNvPr id="3" name="页脚占位符 2"/>
          <p:cNvSpPr>
            <a:spLocks noGrp="1"/>
          </p:cNvSpPr>
          <p:nvPr>
            <p:ph type="ftr" sz="quarter" idx="11"/>
          </p:nvPr>
        </p:nvSpPr>
        <p:spPr>
          <a:xfrm>
            <a:off x="2019300" y="3178175"/>
            <a:ext cx="2057400" cy="182563"/>
          </a:xfrm>
        </p:spPr>
        <p:txBody>
          <a:bodyPr/>
          <a:lstStyle/>
          <a:p>
            <a:endParaRPr lang="zh-CN" altLang="en-US"/>
          </a:p>
        </p:txBody>
      </p:sp>
      <p:sp>
        <p:nvSpPr>
          <p:cNvPr id="4" name="灯片编号占位符 3"/>
          <p:cNvSpPr>
            <a:spLocks noGrp="1"/>
          </p:cNvSpPr>
          <p:nvPr>
            <p:ph type="sldNum" sz="quarter" idx="12"/>
          </p:nvPr>
        </p:nvSpPr>
        <p:spPr>
          <a:xfrm>
            <a:off x="4305300" y="3178175"/>
            <a:ext cx="1371600" cy="182563"/>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366595" y="6479657"/>
            <a:ext cx="667005" cy="158751"/>
          </a:xfrm>
          <a:prstGeom prst="rect">
            <a:avLst/>
          </a:prstGeom>
          <a:ln w="12700">
            <a:miter lim="400000"/>
            <a:headEnd/>
            <a:tailEnd/>
          </a:ln>
        </p:spPr>
      </p:pic>
      <p:sp>
        <p:nvSpPr>
          <p:cNvPr id="5" name="标题 2"/>
          <p:cNvSpPr>
            <a:spLocks noGrp="1"/>
          </p:cNvSpPr>
          <p:nvPr>
            <p:ph type="title" hasCustomPrompt="1"/>
          </p:nvPr>
        </p:nvSpPr>
        <p:spPr>
          <a:xfrm>
            <a:off x="366595" y="347629"/>
            <a:ext cx="11420888" cy="536842"/>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5"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 单击这里加入汇报标题</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latin typeface="OPPOSans R" panose="00020600040101010101" charset="-122"/>
                <a:ea typeface="OPPOSans R" panose="00020600040101010101" charset="-122"/>
                <a:cs typeface="OPPOSans R" panose="00020600040101010101" charset="-122"/>
              </a:rPr>
              <a:t>‹#›</a:t>
            </a:fld>
            <a:endParaRPr sz="6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solidFill>
                  <a:srgbClr val="5E5E5E"/>
                </a:solidFill>
                <a:latin typeface="OPPOSans R" panose="00020600040101010101" charset="-122"/>
                <a:ea typeface="OPPOSans R" panose="00020600040101010101" charset="-122"/>
                <a:cs typeface="OPPOSans R" panose="00020600040101010101" charset="-122"/>
              </a:rPr>
              <a:t>‹#›</a:t>
            </a:fld>
            <a:endParaRPr sz="6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sldNum="0" hdr="0" ftr="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9000" y="1313815"/>
            <a:ext cx="10044424" cy="1590675"/>
          </a:xfrm>
        </p:spPr>
        <p:txBody>
          <a:bodyPr/>
          <a:lstStyle/>
          <a:p>
            <a:pPr>
              <a:lnSpc>
                <a:spcPct val="200000"/>
              </a:lnSpc>
            </a:pPr>
            <a:r>
              <a:rPr lang="en-US" altLang="zh-CN" sz="2400" dirty="0"/>
              <a:t>Non-EE2: CCALF with Chroma SAO input</a:t>
            </a:r>
            <a:br>
              <a:rPr lang="en-US" altLang="zh-CN" sz="2400" dirty="0"/>
            </a:br>
            <a:r>
              <a:rPr lang="en-US" altLang="zh-CN" sz="2400" dirty="0"/>
              <a:t>JVET-AH0061</a:t>
            </a:r>
            <a:endParaRPr lang="en-US" altLang="zh-CN" sz="2800" dirty="0"/>
          </a:p>
        </p:txBody>
      </p:sp>
      <p:sp>
        <p:nvSpPr>
          <p:cNvPr id="3" name="Text Placeholder 2"/>
          <p:cNvSpPr>
            <a:spLocks noGrp="1"/>
          </p:cNvSpPr>
          <p:nvPr>
            <p:ph type="body" sz="quarter" idx="4294967295"/>
          </p:nvPr>
        </p:nvSpPr>
        <p:spPr>
          <a:xfrm>
            <a:off x="889000" y="3770976"/>
            <a:ext cx="10082530" cy="957580"/>
          </a:xfrm>
        </p:spPr>
        <p:txBody>
          <a:bodyPr>
            <a:normAutofit/>
          </a:bodyPr>
          <a:lstStyle/>
          <a:p>
            <a:pPr algn="just" defTabSz="-635"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it-IT" altLang="en-CA" b="1" dirty="0">
                <a:latin typeface="Times New Roman" panose="02020603050405020304" pitchFamily="18" charset="0"/>
                <a:ea typeface="宋体" panose="02010600030101010101" pitchFamily="2" charset="-122"/>
              </a:rPr>
              <a:t>Z. Dai, N. </a:t>
            </a:r>
            <a:r>
              <a:rPr lang="en-US" altLang="en-CA" b="1" dirty="0">
                <a:latin typeface="Times New Roman" panose="02020603050405020304" pitchFamily="18" charset="0"/>
                <a:ea typeface="宋体" panose="02010600030101010101" pitchFamily="2" charset="-122"/>
              </a:rPr>
              <a:t>Song, </a:t>
            </a:r>
            <a:r>
              <a:rPr lang="it-IT" altLang="en-CA" b="1" dirty="0">
                <a:latin typeface="Times New Roman" panose="02020603050405020304" pitchFamily="18" charset="0"/>
                <a:ea typeface="宋体" panose="02010600030101010101" pitchFamily="2" charset="-122"/>
              </a:rPr>
              <a:t>Y. Yu, H. Yu, D. Wang (OPPO)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09568" y="752475"/>
            <a:ext cx="11044258" cy="5686180"/>
          </a:xfrm>
        </p:spPr>
        <p:txBody>
          <a:bodyPr>
            <a:normAutofit/>
          </a:bodyPr>
          <a:lstStyle/>
          <a:p>
            <a:pPr marL="285750" indent="-285750" algn="just">
              <a:buFont typeface="Arial" panose="020B0604020202020204" pitchFamily="34" charset="0"/>
              <a:buChar char="•"/>
            </a:pPr>
            <a:r>
              <a:rPr lang="en-US" altLang="en-CA" sz="2000" dirty="0">
                <a:solidFill>
                  <a:schemeClr val="tx1"/>
                </a:solidFill>
                <a:latin typeface="Times New Roman" panose="02020603050405020304" pitchFamily="18" charset="0"/>
                <a:cs typeface="Times New Roman" panose="02020603050405020304" pitchFamily="18" charset="0"/>
                <a:sym typeface="+mn-ea"/>
              </a:rPr>
              <a:t>In the current ECM-12.0 design, an online-trained CCALF filter is constructed by 23 luma spatial reconstruction taps and 5 luma residual taps, which is illustrated in Figure 1.</a:t>
            </a:r>
          </a:p>
          <a:p>
            <a:pPr marL="285750" indent="-285750" algn="just">
              <a:buFont typeface="Arial" panose="020B0604020202020204" pitchFamily="34" charset="0"/>
              <a:buChar char="•"/>
            </a:pPr>
            <a:endParaRPr lang="en-US" altLang="en-CA" sz="2000" dirty="0">
              <a:solidFill>
                <a:schemeClr val="tx1"/>
              </a:solidFill>
              <a:latin typeface="Times New Roman" panose="02020603050405020304" pitchFamily="18" charset="0"/>
              <a:cs typeface="Times New Roman" panose="02020603050405020304" pitchFamily="18" charset="0"/>
              <a:sym typeface="+mn-ea"/>
            </a:endParaRPr>
          </a:p>
        </p:txBody>
      </p:sp>
      <p:sp>
        <p:nvSpPr>
          <p:cNvPr id="5" name="文本占位符 4"/>
          <p:cNvSpPr>
            <a:spLocks noGrp="1"/>
          </p:cNvSpPr>
          <p:nvPr>
            <p:ph type="body" sz="quarter" idx="11"/>
          </p:nvPr>
        </p:nvSpPr>
        <p:spPr/>
        <p:txBody>
          <a:bodyPr>
            <a:normAutofit fontScale="97500"/>
          </a:bodyPr>
          <a:lstStyle/>
          <a:p>
            <a:endParaRPr lang="zh-CN" altLang="en-US" dirty="0"/>
          </a:p>
        </p:txBody>
      </p:sp>
      <p:sp>
        <p:nvSpPr>
          <p:cNvPr id="24" name="文本框 23">
            <a:extLst>
              <a:ext uri="{FF2B5EF4-FFF2-40B4-BE49-F238E27FC236}">
                <a16:creationId xmlns:a16="http://schemas.microsoft.com/office/drawing/2014/main" id="{67F569BF-D73E-47DC-930F-C331235AB2E1}"/>
              </a:ext>
            </a:extLst>
          </p:cNvPr>
          <p:cNvSpPr txBox="1"/>
          <p:nvPr/>
        </p:nvSpPr>
        <p:spPr>
          <a:xfrm>
            <a:off x="2602707" y="5968163"/>
            <a:ext cx="6986586" cy="33855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latin typeface="Times New Roman" panose="02020603050405020304" pitchFamily="18" charset="0"/>
                <a:ea typeface="等线" panose="02010600030101010101" pitchFamily="2" charset="-122"/>
              </a:rPr>
              <a:t>Fig. 1: The currently used filter shape of CCALF in ECM12.0</a:t>
            </a:r>
            <a:endParaRPr lang="zh-CN" altLang="zh-CN" sz="1600" dirty="0">
              <a:latin typeface="Times New Roman" panose="02020603050405020304" pitchFamily="18" charset="0"/>
              <a:ea typeface="等线" panose="02010600030101010101" pitchFamily="2" charset="-122"/>
            </a:endParaRPr>
          </a:p>
        </p:txBody>
      </p:sp>
      <p:sp>
        <p:nvSpPr>
          <p:cNvPr id="25" name="标题 2">
            <a:extLst>
              <a:ext uri="{FF2B5EF4-FFF2-40B4-BE49-F238E27FC236}">
                <a16:creationId xmlns:a16="http://schemas.microsoft.com/office/drawing/2014/main" id="{14345CE7-0BEC-4436-9C41-37D591A60519}"/>
              </a:ext>
            </a:extLst>
          </p:cNvPr>
          <p:cNvSpPr txBox="1">
            <a:spLocks/>
          </p:cNvSpPr>
          <p:nvPr/>
        </p:nvSpPr>
        <p:spPr>
          <a:xfrm>
            <a:off x="388254" y="91808"/>
            <a:ext cx="11420888" cy="536842"/>
          </a:xfrm>
          <a:prstGeom prst="rect">
            <a:avLst/>
          </a:prstGeom>
        </p:spPr>
        <p:txBody>
          <a:bodyPr vert="horz" lIns="91440" tIns="45720" rIns="91440" bIns="45720" rtlCol="0" anchor="ctr">
            <a:noAutofit/>
          </a:bodyPr>
          <a:lst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a:lstStyle>
          <a:p>
            <a:r>
              <a:rPr lang="en-US" altLang="zh-CN" sz="2800" kern="0" dirty="0">
                <a:latin typeface="Times New Roman" panose="02020603050405020304" pitchFamily="18" charset="0"/>
              </a:rPr>
              <a:t>Introduction</a:t>
            </a:r>
          </a:p>
        </p:txBody>
      </p:sp>
      <p:graphicFrame>
        <p:nvGraphicFramePr>
          <p:cNvPr id="26" name="表格 31">
            <a:extLst>
              <a:ext uri="{FF2B5EF4-FFF2-40B4-BE49-F238E27FC236}">
                <a16:creationId xmlns:a16="http://schemas.microsoft.com/office/drawing/2014/main" id="{E9EB4E14-4405-47F7-8BDD-0C7285C94D04}"/>
              </a:ext>
            </a:extLst>
          </p:cNvPr>
          <p:cNvGraphicFramePr>
            <a:graphicFrameLocks noGrp="1"/>
          </p:cNvGraphicFramePr>
          <p:nvPr>
            <p:extLst>
              <p:ext uri="{D42A27DB-BD31-4B8C-83A1-F6EECF244321}">
                <p14:modId xmlns:p14="http://schemas.microsoft.com/office/powerpoint/2010/main" val="1716676324"/>
              </p:ext>
            </p:extLst>
          </p:nvPr>
        </p:nvGraphicFramePr>
        <p:xfrm>
          <a:off x="7663512" y="3162870"/>
          <a:ext cx="1440000" cy="1440000"/>
        </p:xfrm>
        <a:graphic>
          <a:graphicData uri="http://schemas.openxmlformats.org/drawingml/2006/table">
            <a:tbl>
              <a:tblPr firstRow="1" bandRow="1">
                <a:tableStyleId>{5C22544A-7EE6-4342-B048-85BDC9FD1C3A}</a:tableStyleId>
              </a:tblPr>
              <a:tblGrid>
                <a:gridCol w="480000">
                  <a:extLst>
                    <a:ext uri="{9D8B030D-6E8A-4147-A177-3AD203B41FA5}">
                      <a16:colId xmlns:a16="http://schemas.microsoft.com/office/drawing/2014/main" val="2803321043"/>
                    </a:ext>
                  </a:extLst>
                </a:gridCol>
                <a:gridCol w="480000">
                  <a:extLst>
                    <a:ext uri="{9D8B030D-6E8A-4147-A177-3AD203B41FA5}">
                      <a16:colId xmlns:a16="http://schemas.microsoft.com/office/drawing/2014/main" val="3173886849"/>
                    </a:ext>
                  </a:extLst>
                </a:gridCol>
                <a:gridCol w="480000">
                  <a:extLst>
                    <a:ext uri="{9D8B030D-6E8A-4147-A177-3AD203B41FA5}">
                      <a16:colId xmlns:a16="http://schemas.microsoft.com/office/drawing/2014/main" val="1641271730"/>
                    </a:ext>
                  </a:extLst>
                </a:gridCol>
              </a:tblGrid>
              <a:tr h="48000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22</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3925874"/>
                  </a:ext>
                </a:extLst>
              </a:tr>
              <a:tr h="480000">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23</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24</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25</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3344311"/>
                  </a:ext>
                </a:extLst>
              </a:tr>
              <a:tr h="48000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26</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403997"/>
                  </a:ext>
                </a:extLst>
              </a:tr>
            </a:tbl>
          </a:graphicData>
        </a:graphic>
      </p:graphicFrame>
      <p:sp>
        <p:nvSpPr>
          <p:cNvPr id="27" name="加号 26">
            <a:extLst>
              <a:ext uri="{FF2B5EF4-FFF2-40B4-BE49-F238E27FC236}">
                <a16:creationId xmlns:a16="http://schemas.microsoft.com/office/drawing/2014/main" id="{806E749B-A34A-4D57-8A41-B111DB54BDD8}"/>
              </a:ext>
            </a:extLst>
          </p:cNvPr>
          <p:cNvSpPr/>
          <p:nvPr/>
        </p:nvSpPr>
        <p:spPr>
          <a:xfrm>
            <a:off x="6850214" y="3704435"/>
            <a:ext cx="508000" cy="46990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8" name="表格 8">
            <a:extLst>
              <a:ext uri="{FF2B5EF4-FFF2-40B4-BE49-F238E27FC236}">
                <a16:creationId xmlns:a16="http://schemas.microsoft.com/office/drawing/2014/main" id="{8CCD7D19-54C8-4744-A4E4-374833B15160}"/>
              </a:ext>
            </a:extLst>
          </p:cNvPr>
          <p:cNvGraphicFramePr>
            <a:graphicFrameLocks noGrp="1"/>
          </p:cNvGraphicFramePr>
          <p:nvPr>
            <p:extLst>
              <p:ext uri="{D42A27DB-BD31-4B8C-83A1-F6EECF244321}">
                <p14:modId xmlns:p14="http://schemas.microsoft.com/office/powerpoint/2010/main" val="4203951178"/>
              </p:ext>
            </p:extLst>
          </p:nvPr>
        </p:nvGraphicFramePr>
        <p:xfrm>
          <a:off x="2008917" y="2102420"/>
          <a:ext cx="4536000" cy="3280230"/>
        </p:xfrm>
        <a:graphic>
          <a:graphicData uri="http://schemas.openxmlformats.org/drawingml/2006/table">
            <a:tbl>
              <a:tblPr firstRow="1" bandRow="1">
                <a:tableStyleId>{5C22544A-7EE6-4342-B048-85BDC9FD1C3A}</a:tableStyleId>
              </a:tblPr>
              <a:tblGrid>
                <a:gridCol w="504000">
                  <a:extLst>
                    <a:ext uri="{9D8B030D-6E8A-4147-A177-3AD203B41FA5}">
                      <a16:colId xmlns:a16="http://schemas.microsoft.com/office/drawing/2014/main" val="1066705405"/>
                    </a:ext>
                  </a:extLst>
                </a:gridCol>
                <a:gridCol w="504000">
                  <a:extLst>
                    <a:ext uri="{9D8B030D-6E8A-4147-A177-3AD203B41FA5}">
                      <a16:colId xmlns:a16="http://schemas.microsoft.com/office/drawing/2014/main" val="2446247488"/>
                    </a:ext>
                  </a:extLst>
                </a:gridCol>
                <a:gridCol w="504000">
                  <a:extLst>
                    <a:ext uri="{9D8B030D-6E8A-4147-A177-3AD203B41FA5}">
                      <a16:colId xmlns:a16="http://schemas.microsoft.com/office/drawing/2014/main" val="1209903666"/>
                    </a:ext>
                  </a:extLst>
                </a:gridCol>
                <a:gridCol w="504000">
                  <a:extLst>
                    <a:ext uri="{9D8B030D-6E8A-4147-A177-3AD203B41FA5}">
                      <a16:colId xmlns:a16="http://schemas.microsoft.com/office/drawing/2014/main" val="1099453812"/>
                    </a:ext>
                  </a:extLst>
                </a:gridCol>
                <a:gridCol w="504000">
                  <a:extLst>
                    <a:ext uri="{9D8B030D-6E8A-4147-A177-3AD203B41FA5}">
                      <a16:colId xmlns:a16="http://schemas.microsoft.com/office/drawing/2014/main" val="1093817084"/>
                    </a:ext>
                  </a:extLst>
                </a:gridCol>
                <a:gridCol w="504000">
                  <a:extLst>
                    <a:ext uri="{9D8B030D-6E8A-4147-A177-3AD203B41FA5}">
                      <a16:colId xmlns:a16="http://schemas.microsoft.com/office/drawing/2014/main" val="1230318894"/>
                    </a:ext>
                  </a:extLst>
                </a:gridCol>
                <a:gridCol w="504000">
                  <a:extLst>
                    <a:ext uri="{9D8B030D-6E8A-4147-A177-3AD203B41FA5}">
                      <a16:colId xmlns:a16="http://schemas.microsoft.com/office/drawing/2014/main" val="494459902"/>
                    </a:ext>
                  </a:extLst>
                </a:gridCol>
                <a:gridCol w="504000">
                  <a:extLst>
                    <a:ext uri="{9D8B030D-6E8A-4147-A177-3AD203B41FA5}">
                      <a16:colId xmlns:a16="http://schemas.microsoft.com/office/drawing/2014/main" val="1810574798"/>
                    </a:ext>
                  </a:extLst>
                </a:gridCol>
                <a:gridCol w="504000">
                  <a:extLst>
                    <a:ext uri="{9D8B030D-6E8A-4147-A177-3AD203B41FA5}">
                      <a16:colId xmlns:a16="http://schemas.microsoft.com/office/drawing/2014/main" val="1454732646"/>
                    </a:ext>
                  </a:extLst>
                </a:gridCol>
              </a:tblGrid>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0</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76298865"/>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2008663"/>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4480906"/>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3</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9164386"/>
                  </a:ext>
                </a:extLst>
              </a:tr>
              <a:tr h="0">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4</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5</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6</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7</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x</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8</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9</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10</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11</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6911680"/>
                  </a:ext>
                </a:extLst>
              </a:tr>
              <a:tr h="0">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12</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13</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14</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15</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16</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17</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18</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19</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12</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0973297"/>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20</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35668592"/>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21</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791575"/>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0</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8281188"/>
                  </a:ext>
                </a:extLst>
              </a:tr>
            </a:tbl>
          </a:graphicData>
        </a:graphic>
      </p:graphicFrame>
      <p:sp>
        <p:nvSpPr>
          <p:cNvPr id="29" name="文本框 28">
            <a:extLst>
              <a:ext uri="{FF2B5EF4-FFF2-40B4-BE49-F238E27FC236}">
                <a16:creationId xmlns:a16="http://schemas.microsoft.com/office/drawing/2014/main" id="{EC4829FD-2136-46A0-8FE1-93880B1E3944}"/>
              </a:ext>
            </a:extLst>
          </p:cNvPr>
          <p:cNvSpPr txBox="1"/>
          <p:nvPr/>
        </p:nvSpPr>
        <p:spPr>
          <a:xfrm>
            <a:off x="2741881" y="5457327"/>
            <a:ext cx="3070071"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Cross 9x9 CCALF Filter Shape</a:t>
            </a:r>
            <a:endParaRPr lang="zh-CN" altLang="en-US" dirty="0">
              <a:latin typeface="Times New Roman" panose="02020603050405020304" pitchFamily="18" charset="0"/>
              <a:cs typeface="Times New Roman" panose="02020603050405020304" pitchFamily="18" charset="0"/>
            </a:endParaRPr>
          </a:p>
        </p:txBody>
      </p:sp>
      <p:sp>
        <p:nvSpPr>
          <p:cNvPr id="30" name="文本框 29">
            <a:extLst>
              <a:ext uri="{FF2B5EF4-FFF2-40B4-BE49-F238E27FC236}">
                <a16:creationId xmlns:a16="http://schemas.microsoft.com/office/drawing/2014/main" id="{BE7AD96F-4764-417C-B0B3-24D1EFE15B4B}"/>
              </a:ext>
            </a:extLst>
          </p:cNvPr>
          <p:cNvSpPr txBox="1"/>
          <p:nvPr/>
        </p:nvSpPr>
        <p:spPr>
          <a:xfrm>
            <a:off x="7099058" y="5457327"/>
            <a:ext cx="2568908"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Luma Residual based Tap</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382858" y="628650"/>
            <a:ext cx="11542442" cy="5810005"/>
          </a:xfrm>
        </p:spPr>
        <p:txBody>
          <a:bodyPr>
            <a:normAutofit/>
          </a:bodyPr>
          <a:lstStyle/>
          <a:p>
            <a:pPr marL="285750" indent="-285750" algn="just">
              <a:buFont typeface="Arial" panose="020B0604020202020204" pitchFamily="34" charset="0"/>
              <a:buChar char="•"/>
            </a:pPr>
            <a:r>
              <a:rPr lang="en-US" sz="1800" dirty="0">
                <a:solidFill>
                  <a:schemeClr val="tx1"/>
                </a:solidFill>
                <a:latin typeface="Times New Roman" panose="02020603050405020304" pitchFamily="18" charset="0"/>
                <a:cs typeface="Times New Roman" panose="02020603050405020304" pitchFamily="18" charset="0"/>
                <a:sym typeface="+mn-ea"/>
              </a:rPr>
              <a:t>In the proposed method, 4 chroma reconstruction taps in a 3x3 cross shape are added for CCALF, as shown in Figure 2. </a:t>
            </a:r>
          </a:p>
          <a:p>
            <a:pPr marL="285750" indent="-285750" algn="just">
              <a:buFont typeface="Arial" panose="020B0604020202020204" pitchFamily="34" charset="0"/>
              <a:buChar char="•"/>
            </a:pPr>
            <a:r>
              <a:rPr lang="en-US" sz="1800" dirty="0">
                <a:solidFill>
                  <a:schemeClr val="tx1"/>
                </a:solidFill>
                <a:latin typeface="Times New Roman" panose="02020603050405020304" pitchFamily="18" charset="0"/>
                <a:cs typeface="Times New Roman" panose="02020603050405020304" pitchFamily="18" charset="0"/>
                <a:sym typeface="+mn-ea"/>
              </a:rPr>
              <a:t>The extended taps take the co-located and neighbouring chroma samples from the SAO’s output as input. All the current luma spatial reconstruction taps and luma residual taps in CCALF are kept unchanged.</a:t>
            </a:r>
          </a:p>
          <a:p>
            <a:pPr marL="285750" indent="-285750" algn="just">
              <a:buFont typeface="Arial" panose="020B0604020202020204" pitchFamily="34" charset="0"/>
              <a:buChar char="•"/>
            </a:pPr>
            <a:endParaRPr lang="en-US" sz="1800" dirty="0">
              <a:solidFill>
                <a:schemeClr val="tx1"/>
              </a:solidFill>
              <a:latin typeface="Times New Roman" panose="02020603050405020304" pitchFamily="18" charset="0"/>
              <a:cs typeface="Times New Roman" panose="02020603050405020304" pitchFamily="18" charset="0"/>
              <a:sym typeface="+mn-ea"/>
            </a:endParaRPr>
          </a:p>
          <a:p>
            <a:pPr marL="285750" indent="-285750" algn="just">
              <a:buFont typeface="Arial" panose="020B0604020202020204" pitchFamily="34" charset="0"/>
              <a:buChar char="•"/>
            </a:pPr>
            <a:endParaRPr lang="en-US" sz="1800" dirty="0">
              <a:solidFill>
                <a:schemeClr val="tx1"/>
              </a:solidFill>
              <a:latin typeface="Times New Roman" panose="02020603050405020304" pitchFamily="18" charset="0"/>
              <a:cs typeface="Times New Roman" panose="02020603050405020304" pitchFamily="18" charset="0"/>
              <a:sym typeface="+mn-ea"/>
            </a:endParaRPr>
          </a:p>
          <a:p>
            <a:pPr algn="just"/>
            <a:endParaRPr lang="en-US" sz="1800" dirty="0">
              <a:solidFill>
                <a:schemeClr val="tx1"/>
              </a:solidFill>
              <a:latin typeface="Times New Roman" panose="02020603050405020304" pitchFamily="18" charset="0"/>
              <a:cs typeface="Times New Roman" panose="02020603050405020304" pitchFamily="18" charset="0"/>
              <a:sym typeface="+mn-ea"/>
            </a:endParaRPr>
          </a:p>
          <a:p>
            <a:pPr algn="just"/>
            <a:endParaRPr lang="en-US" sz="1800" dirty="0">
              <a:solidFill>
                <a:schemeClr val="tx1"/>
              </a:solidFill>
              <a:latin typeface="Times New Roman" panose="02020603050405020304" pitchFamily="18" charset="0"/>
              <a:cs typeface="Times New Roman" panose="02020603050405020304" pitchFamily="18" charset="0"/>
              <a:sym typeface="+mn-ea"/>
            </a:endParaRPr>
          </a:p>
        </p:txBody>
      </p:sp>
      <p:sp>
        <p:nvSpPr>
          <p:cNvPr id="3" name="标题 2"/>
          <p:cNvSpPr>
            <a:spLocks noGrp="1"/>
          </p:cNvSpPr>
          <p:nvPr>
            <p:ph type="title"/>
          </p:nvPr>
        </p:nvSpPr>
        <p:spPr>
          <a:xfrm>
            <a:off x="388254" y="91808"/>
            <a:ext cx="11420888" cy="536842"/>
          </a:xfrm>
        </p:spPr>
        <p:txBody>
          <a:bodyPr>
            <a:noAutofit/>
          </a:bodyPr>
          <a:lstStyle/>
          <a:p>
            <a:r>
              <a:rPr lang="en-US" altLang="zh-CN" sz="2800" dirty="0">
                <a:latin typeface="Times New Roman" panose="02020603050405020304" pitchFamily="18" charset="0"/>
              </a:rPr>
              <a:t>Proposed</a:t>
            </a:r>
          </a:p>
        </p:txBody>
      </p:sp>
      <p:sp>
        <p:nvSpPr>
          <p:cNvPr id="5" name="文本占位符 4"/>
          <p:cNvSpPr>
            <a:spLocks noGrp="1"/>
          </p:cNvSpPr>
          <p:nvPr>
            <p:ph type="body" sz="quarter" idx="11"/>
          </p:nvPr>
        </p:nvSpPr>
        <p:spPr/>
        <p:txBody>
          <a:bodyPr>
            <a:normAutofit fontScale="97500"/>
          </a:bodyPr>
          <a:lstStyle/>
          <a:p>
            <a:endParaRPr lang="zh-CN" altLang="en-US" dirty="0"/>
          </a:p>
        </p:txBody>
      </p:sp>
      <p:sp>
        <p:nvSpPr>
          <p:cNvPr id="36" name="文本框 35">
            <a:extLst>
              <a:ext uri="{FF2B5EF4-FFF2-40B4-BE49-F238E27FC236}">
                <a16:creationId xmlns:a16="http://schemas.microsoft.com/office/drawing/2014/main" id="{D2544892-A3F8-43AA-A0C4-890CD9EEDEA1}"/>
              </a:ext>
            </a:extLst>
          </p:cNvPr>
          <p:cNvSpPr txBox="1"/>
          <p:nvPr/>
        </p:nvSpPr>
        <p:spPr>
          <a:xfrm>
            <a:off x="3824440" y="5948522"/>
            <a:ext cx="4543120" cy="33855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effectLst/>
                <a:latin typeface="Times New Roman" panose="02020603050405020304" pitchFamily="18" charset="0"/>
                <a:ea typeface="等线" panose="02010600030101010101" pitchFamily="2" charset="-122"/>
              </a:rPr>
              <a:t>Fig. 2: The newly introduced filter shape for CCALF</a:t>
            </a:r>
            <a:endParaRPr lang="zh-CN" altLang="zh-CN" sz="1400" dirty="0">
              <a:effectLst/>
              <a:latin typeface="Times New Roman" panose="02020603050405020304" pitchFamily="18" charset="0"/>
              <a:ea typeface="等线" panose="02010600030101010101" pitchFamily="2" charset="-122"/>
            </a:endParaRPr>
          </a:p>
        </p:txBody>
      </p:sp>
      <p:graphicFrame>
        <p:nvGraphicFramePr>
          <p:cNvPr id="28" name="表格 31">
            <a:extLst>
              <a:ext uri="{FF2B5EF4-FFF2-40B4-BE49-F238E27FC236}">
                <a16:creationId xmlns:a16="http://schemas.microsoft.com/office/drawing/2014/main" id="{C9F458FC-8803-4FBD-8C6D-CCB9F246F24F}"/>
              </a:ext>
            </a:extLst>
          </p:cNvPr>
          <p:cNvGraphicFramePr>
            <a:graphicFrameLocks noGrp="1"/>
          </p:cNvGraphicFramePr>
          <p:nvPr>
            <p:extLst>
              <p:ext uri="{D42A27DB-BD31-4B8C-83A1-F6EECF244321}">
                <p14:modId xmlns:p14="http://schemas.microsoft.com/office/powerpoint/2010/main" val="1872921148"/>
              </p:ext>
            </p:extLst>
          </p:nvPr>
        </p:nvGraphicFramePr>
        <p:xfrm>
          <a:off x="8890687" y="3141178"/>
          <a:ext cx="1440000" cy="1440000"/>
        </p:xfrm>
        <a:graphic>
          <a:graphicData uri="http://schemas.openxmlformats.org/drawingml/2006/table">
            <a:tbl>
              <a:tblPr firstRow="1" bandRow="1">
                <a:tableStyleId>{5C22544A-7EE6-4342-B048-85BDC9FD1C3A}</a:tableStyleId>
              </a:tblPr>
              <a:tblGrid>
                <a:gridCol w="480000">
                  <a:extLst>
                    <a:ext uri="{9D8B030D-6E8A-4147-A177-3AD203B41FA5}">
                      <a16:colId xmlns:a16="http://schemas.microsoft.com/office/drawing/2014/main" val="2803321043"/>
                    </a:ext>
                  </a:extLst>
                </a:gridCol>
                <a:gridCol w="480000">
                  <a:extLst>
                    <a:ext uri="{9D8B030D-6E8A-4147-A177-3AD203B41FA5}">
                      <a16:colId xmlns:a16="http://schemas.microsoft.com/office/drawing/2014/main" val="3173886849"/>
                    </a:ext>
                  </a:extLst>
                </a:gridCol>
                <a:gridCol w="480000">
                  <a:extLst>
                    <a:ext uri="{9D8B030D-6E8A-4147-A177-3AD203B41FA5}">
                      <a16:colId xmlns:a16="http://schemas.microsoft.com/office/drawing/2014/main" val="1641271730"/>
                    </a:ext>
                  </a:extLst>
                </a:gridCol>
              </a:tblGrid>
              <a:tr h="480000">
                <a:tc>
                  <a:txBody>
                    <a:bodyPr/>
                    <a:lstStyle/>
                    <a:p>
                      <a:pPr algn="ct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27</a:t>
                      </a: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3925874"/>
                  </a:ext>
                </a:extLst>
              </a:tr>
              <a:tr h="480000">
                <a:tc>
                  <a:txBody>
                    <a:bodyPr/>
                    <a:lstStyle/>
                    <a:p>
                      <a:pPr algn="ctr"/>
                      <a:r>
                        <a:rPr lang="en-US" altLang="zh-CN"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28</a:t>
                      </a: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x</a:t>
                      </a: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29</a:t>
                      </a: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3344311"/>
                  </a:ext>
                </a:extLst>
              </a:tr>
              <a:tr h="480000">
                <a:tc>
                  <a:txBody>
                    <a:bodyPr/>
                    <a:lstStyle/>
                    <a:p>
                      <a:pPr algn="ct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30</a:t>
                      </a: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b="1"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403997"/>
                  </a:ext>
                </a:extLst>
              </a:tr>
            </a:tbl>
          </a:graphicData>
        </a:graphic>
      </p:graphicFrame>
      <p:sp>
        <p:nvSpPr>
          <p:cNvPr id="31" name="加号 30">
            <a:extLst>
              <a:ext uri="{FF2B5EF4-FFF2-40B4-BE49-F238E27FC236}">
                <a16:creationId xmlns:a16="http://schemas.microsoft.com/office/drawing/2014/main" id="{1DEE5008-588A-4721-8370-35BE94572B48}"/>
              </a:ext>
            </a:extLst>
          </p:cNvPr>
          <p:cNvSpPr/>
          <p:nvPr/>
        </p:nvSpPr>
        <p:spPr>
          <a:xfrm>
            <a:off x="7902425" y="3682743"/>
            <a:ext cx="508000" cy="46990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336E425E-3C6B-42F1-BFD7-CB22B1740AE8}"/>
              </a:ext>
            </a:extLst>
          </p:cNvPr>
          <p:cNvSpPr txBox="1"/>
          <p:nvPr/>
        </p:nvSpPr>
        <p:spPr>
          <a:xfrm>
            <a:off x="8431844" y="5435635"/>
            <a:ext cx="2585323" cy="369332"/>
          </a:xfrm>
          <a:prstGeom prst="rect">
            <a:avLst/>
          </a:prstGeom>
          <a:noFill/>
        </p:spPr>
        <p:txBody>
          <a:bodyPr wrap="none" rtlCol="0">
            <a:spAutoFit/>
          </a:bodyPr>
          <a:lstStyle/>
          <a:p>
            <a:r>
              <a:rPr lang="en-US" altLang="zh-CN" b="1" dirty="0">
                <a:latin typeface="Times New Roman" panose="02020603050405020304" pitchFamily="18" charset="0"/>
                <a:cs typeface="Times New Roman" panose="02020603050405020304" pitchFamily="18" charset="0"/>
              </a:rPr>
              <a:t>Chroma SAO based Tap</a:t>
            </a:r>
            <a:endParaRPr lang="zh-CN" altLang="en-US" b="1" dirty="0">
              <a:latin typeface="Times New Roman" panose="02020603050405020304" pitchFamily="18" charset="0"/>
              <a:cs typeface="Times New Roman" panose="02020603050405020304" pitchFamily="18" charset="0"/>
            </a:endParaRPr>
          </a:p>
        </p:txBody>
      </p:sp>
      <p:graphicFrame>
        <p:nvGraphicFramePr>
          <p:cNvPr id="37" name="表格 31">
            <a:extLst>
              <a:ext uri="{FF2B5EF4-FFF2-40B4-BE49-F238E27FC236}">
                <a16:creationId xmlns:a16="http://schemas.microsoft.com/office/drawing/2014/main" id="{8AA56ED0-2CB7-4AA0-B797-BFD40EC0CBD9}"/>
              </a:ext>
            </a:extLst>
          </p:cNvPr>
          <p:cNvGraphicFramePr>
            <a:graphicFrameLocks noGrp="1"/>
          </p:cNvGraphicFramePr>
          <p:nvPr>
            <p:extLst>
              <p:ext uri="{D42A27DB-BD31-4B8C-83A1-F6EECF244321}">
                <p14:modId xmlns:p14="http://schemas.microsoft.com/office/powerpoint/2010/main" val="4175200363"/>
              </p:ext>
            </p:extLst>
          </p:nvPr>
        </p:nvGraphicFramePr>
        <p:xfrm>
          <a:off x="6096464" y="3141178"/>
          <a:ext cx="1440000" cy="1440000"/>
        </p:xfrm>
        <a:graphic>
          <a:graphicData uri="http://schemas.openxmlformats.org/drawingml/2006/table">
            <a:tbl>
              <a:tblPr firstRow="1" bandRow="1">
                <a:tableStyleId>{5C22544A-7EE6-4342-B048-85BDC9FD1C3A}</a:tableStyleId>
              </a:tblPr>
              <a:tblGrid>
                <a:gridCol w="480000">
                  <a:extLst>
                    <a:ext uri="{9D8B030D-6E8A-4147-A177-3AD203B41FA5}">
                      <a16:colId xmlns:a16="http://schemas.microsoft.com/office/drawing/2014/main" val="2803321043"/>
                    </a:ext>
                  </a:extLst>
                </a:gridCol>
                <a:gridCol w="480000">
                  <a:extLst>
                    <a:ext uri="{9D8B030D-6E8A-4147-A177-3AD203B41FA5}">
                      <a16:colId xmlns:a16="http://schemas.microsoft.com/office/drawing/2014/main" val="3173886849"/>
                    </a:ext>
                  </a:extLst>
                </a:gridCol>
                <a:gridCol w="480000">
                  <a:extLst>
                    <a:ext uri="{9D8B030D-6E8A-4147-A177-3AD203B41FA5}">
                      <a16:colId xmlns:a16="http://schemas.microsoft.com/office/drawing/2014/main" val="1641271730"/>
                    </a:ext>
                  </a:extLst>
                </a:gridCol>
              </a:tblGrid>
              <a:tr h="48000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22</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3925874"/>
                  </a:ext>
                </a:extLst>
              </a:tr>
              <a:tr h="480000">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23</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24</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25</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3344311"/>
                  </a:ext>
                </a:extLst>
              </a:tr>
              <a:tr h="48000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26</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403997"/>
                  </a:ext>
                </a:extLst>
              </a:tr>
            </a:tbl>
          </a:graphicData>
        </a:graphic>
      </p:graphicFrame>
      <p:sp>
        <p:nvSpPr>
          <p:cNvPr id="38" name="加号 37">
            <a:extLst>
              <a:ext uri="{FF2B5EF4-FFF2-40B4-BE49-F238E27FC236}">
                <a16:creationId xmlns:a16="http://schemas.microsoft.com/office/drawing/2014/main" id="{9D79B913-A0AD-4D22-B4AE-3F2D2FE5D975}"/>
              </a:ext>
            </a:extLst>
          </p:cNvPr>
          <p:cNvSpPr/>
          <p:nvPr/>
        </p:nvSpPr>
        <p:spPr>
          <a:xfrm>
            <a:off x="5283166" y="3682743"/>
            <a:ext cx="508000" cy="46990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1" name="表格 8">
            <a:extLst>
              <a:ext uri="{FF2B5EF4-FFF2-40B4-BE49-F238E27FC236}">
                <a16:creationId xmlns:a16="http://schemas.microsoft.com/office/drawing/2014/main" id="{CC86F92E-BECC-4474-8479-830EEF5C9AA6}"/>
              </a:ext>
            </a:extLst>
          </p:cNvPr>
          <p:cNvGraphicFramePr>
            <a:graphicFrameLocks noGrp="1"/>
          </p:cNvGraphicFramePr>
          <p:nvPr>
            <p:extLst>
              <p:ext uri="{D42A27DB-BD31-4B8C-83A1-F6EECF244321}">
                <p14:modId xmlns:p14="http://schemas.microsoft.com/office/powerpoint/2010/main" val="3220199762"/>
              </p:ext>
            </p:extLst>
          </p:nvPr>
        </p:nvGraphicFramePr>
        <p:xfrm>
          <a:off x="441869" y="2080728"/>
          <a:ext cx="4536000" cy="3280230"/>
        </p:xfrm>
        <a:graphic>
          <a:graphicData uri="http://schemas.openxmlformats.org/drawingml/2006/table">
            <a:tbl>
              <a:tblPr firstRow="1" bandRow="1">
                <a:tableStyleId>{5C22544A-7EE6-4342-B048-85BDC9FD1C3A}</a:tableStyleId>
              </a:tblPr>
              <a:tblGrid>
                <a:gridCol w="504000">
                  <a:extLst>
                    <a:ext uri="{9D8B030D-6E8A-4147-A177-3AD203B41FA5}">
                      <a16:colId xmlns:a16="http://schemas.microsoft.com/office/drawing/2014/main" val="1066705405"/>
                    </a:ext>
                  </a:extLst>
                </a:gridCol>
                <a:gridCol w="504000">
                  <a:extLst>
                    <a:ext uri="{9D8B030D-6E8A-4147-A177-3AD203B41FA5}">
                      <a16:colId xmlns:a16="http://schemas.microsoft.com/office/drawing/2014/main" val="2446247488"/>
                    </a:ext>
                  </a:extLst>
                </a:gridCol>
                <a:gridCol w="504000">
                  <a:extLst>
                    <a:ext uri="{9D8B030D-6E8A-4147-A177-3AD203B41FA5}">
                      <a16:colId xmlns:a16="http://schemas.microsoft.com/office/drawing/2014/main" val="1209903666"/>
                    </a:ext>
                  </a:extLst>
                </a:gridCol>
                <a:gridCol w="504000">
                  <a:extLst>
                    <a:ext uri="{9D8B030D-6E8A-4147-A177-3AD203B41FA5}">
                      <a16:colId xmlns:a16="http://schemas.microsoft.com/office/drawing/2014/main" val="1099453812"/>
                    </a:ext>
                  </a:extLst>
                </a:gridCol>
                <a:gridCol w="504000">
                  <a:extLst>
                    <a:ext uri="{9D8B030D-6E8A-4147-A177-3AD203B41FA5}">
                      <a16:colId xmlns:a16="http://schemas.microsoft.com/office/drawing/2014/main" val="1093817084"/>
                    </a:ext>
                  </a:extLst>
                </a:gridCol>
                <a:gridCol w="504000">
                  <a:extLst>
                    <a:ext uri="{9D8B030D-6E8A-4147-A177-3AD203B41FA5}">
                      <a16:colId xmlns:a16="http://schemas.microsoft.com/office/drawing/2014/main" val="1230318894"/>
                    </a:ext>
                  </a:extLst>
                </a:gridCol>
                <a:gridCol w="504000">
                  <a:extLst>
                    <a:ext uri="{9D8B030D-6E8A-4147-A177-3AD203B41FA5}">
                      <a16:colId xmlns:a16="http://schemas.microsoft.com/office/drawing/2014/main" val="494459902"/>
                    </a:ext>
                  </a:extLst>
                </a:gridCol>
                <a:gridCol w="504000">
                  <a:extLst>
                    <a:ext uri="{9D8B030D-6E8A-4147-A177-3AD203B41FA5}">
                      <a16:colId xmlns:a16="http://schemas.microsoft.com/office/drawing/2014/main" val="1810574798"/>
                    </a:ext>
                  </a:extLst>
                </a:gridCol>
                <a:gridCol w="504000">
                  <a:extLst>
                    <a:ext uri="{9D8B030D-6E8A-4147-A177-3AD203B41FA5}">
                      <a16:colId xmlns:a16="http://schemas.microsoft.com/office/drawing/2014/main" val="1454732646"/>
                    </a:ext>
                  </a:extLst>
                </a:gridCol>
              </a:tblGrid>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0</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76298865"/>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2008663"/>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4480906"/>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3</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9164386"/>
                  </a:ext>
                </a:extLst>
              </a:tr>
              <a:tr h="0">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4</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5</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6</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7</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x</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8</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9</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10</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11</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6911680"/>
                  </a:ext>
                </a:extLst>
              </a:tr>
              <a:tr h="0">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12</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13</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14</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15</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16</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17</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18</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19</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12</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0973297"/>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20</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35668592"/>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21</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791575"/>
                  </a:ext>
                </a:extLst>
              </a:tr>
              <a:tr h="0">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r>
                        <a:rPr lang="en-US" altLang="zh-CN"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rPr>
                        <a:t>0</a:t>
                      </a: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latinLnBrk="0">
                        <a:lnSpc>
                          <a:spcPct val="100000"/>
                        </a:lnSpc>
                        <a:spcBef>
                          <a:spcPct val="0"/>
                        </a:spcBef>
                        <a:spcAft>
                          <a:spcPts val="0"/>
                        </a:spcAft>
                        <a:buClrTx/>
                        <a:buSzTx/>
                        <a:buFontTx/>
                        <a:buNone/>
                      </a:pPr>
                      <a:endParaRPr lang="zh-CN" altLang="en-US" sz="1400" b="0" i="0" u="none" strike="noStrike" kern="1200" cap="none" spc="0" baseline="0" dirty="0">
                        <a:ln>
                          <a:noFill/>
                        </a:ln>
                        <a:solidFill>
                          <a:schemeClr val="tx1"/>
                        </a:solidFill>
                        <a:uFillTx/>
                        <a:latin typeface="Times New Roman" panose="02020603050405020304" pitchFamily="18" charset="0"/>
                        <a:ea typeface="+mn-ea"/>
                        <a:cs typeface="Times New Roman" panose="02020603050405020304" pitchFamily="18" charset="0"/>
                        <a:sym typeface="Helvetica Neue Light"/>
                      </a:endParaRPr>
                    </a:p>
                  </a:txBody>
                  <a:tcPr marL="151106" marR="151106" marT="75555" marB="755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8281188"/>
                  </a:ext>
                </a:extLst>
              </a:tr>
            </a:tbl>
          </a:graphicData>
        </a:graphic>
      </p:graphicFrame>
      <p:sp>
        <p:nvSpPr>
          <p:cNvPr id="62" name="文本框 61">
            <a:extLst>
              <a:ext uri="{FF2B5EF4-FFF2-40B4-BE49-F238E27FC236}">
                <a16:creationId xmlns:a16="http://schemas.microsoft.com/office/drawing/2014/main" id="{E07664B3-AA28-4F55-B764-BA482EF1844F}"/>
              </a:ext>
            </a:extLst>
          </p:cNvPr>
          <p:cNvSpPr txBox="1"/>
          <p:nvPr/>
        </p:nvSpPr>
        <p:spPr>
          <a:xfrm>
            <a:off x="1174833" y="5435635"/>
            <a:ext cx="3070071"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Cross 9x9 CCALF Filter Shape</a:t>
            </a:r>
            <a:endParaRPr lang="zh-CN" altLang="en-US" dirty="0">
              <a:latin typeface="Times New Roman" panose="02020603050405020304" pitchFamily="18" charset="0"/>
              <a:cs typeface="Times New Roman" panose="02020603050405020304" pitchFamily="18" charset="0"/>
            </a:endParaRPr>
          </a:p>
        </p:txBody>
      </p:sp>
      <p:sp>
        <p:nvSpPr>
          <p:cNvPr id="63" name="文本框 62">
            <a:extLst>
              <a:ext uri="{FF2B5EF4-FFF2-40B4-BE49-F238E27FC236}">
                <a16:creationId xmlns:a16="http://schemas.microsoft.com/office/drawing/2014/main" id="{2FCFCD67-FC48-461D-A583-C202F8929B4B}"/>
              </a:ext>
            </a:extLst>
          </p:cNvPr>
          <p:cNvSpPr txBox="1"/>
          <p:nvPr/>
        </p:nvSpPr>
        <p:spPr>
          <a:xfrm>
            <a:off x="5532010" y="5435635"/>
            <a:ext cx="2568908"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Luma Residual based Tap</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9245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1"/>
          </p:nvPr>
        </p:nvSpPr>
        <p:spPr/>
        <p:txBody>
          <a:bodyPr>
            <a:normAutofit fontScale="97500"/>
          </a:bodyPr>
          <a:lstStyle/>
          <a:p>
            <a:endParaRPr lang="zh-CN" altLang="en-US"/>
          </a:p>
        </p:txBody>
      </p:sp>
      <p:sp>
        <p:nvSpPr>
          <p:cNvPr id="10" name="矩形 9">
            <a:extLst>
              <a:ext uri="{FF2B5EF4-FFF2-40B4-BE49-F238E27FC236}">
                <a16:creationId xmlns:a16="http://schemas.microsoft.com/office/drawing/2014/main" id="{1EECAA41-5DB9-496E-A2B8-A62D8F23E83F}"/>
              </a:ext>
            </a:extLst>
          </p:cNvPr>
          <p:cNvSpPr/>
          <p:nvPr/>
        </p:nvSpPr>
        <p:spPr>
          <a:xfrm>
            <a:off x="382859" y="850605"/>
            <a:ext cx="10875691" cy="458074"/>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US" altLang="zh-CN" dirty="0">
                <a:latin typeface="Times New Roman" panose="02020603050405020304" pitchFamily="18" charset="0"/>
                <a:ea typeface="OPPOSans M" panose="00020600040101010101" charset="-122"/>
                <a:cs typeface="Times New Roman" panose="02020603050405020304" pitchFamily="18" charset="0"/>
                <a:sym typeface="OPPOSans M" panose="00020600040101010101" charset="-122"/>
              </a:rPr>
              <a:t>proposed method over ECM-12.0</a:t>
            </a:r>
          </a:p>
        </p:txBody>
      </p:sp>
      <p:graphicFrame>
        <p:nvGraphicFramePr>
          <p:cNvPr id="14" name="表格 13">
            <a:extLst>
              <a:ext uri="{FF2B5EF4-FFF2-40B4-BE49-F238E27FC236}">
                <a16:creationId xmlns:a16="http://schemas.microsoft.com/office/drawing/2014/main" id="{7F0E14EA-3CFF-441B-8824-5135DD247E8C}"/>
              </a:ext>
            </a:extLst>
          </p:cNvPr>
          <p:cNvGraphicFramePr>
            <a:graphicFrameLocks noGrp="1"/>
          </p:cNvGraphicFramePr>
          <p:nvPr>
            <p:extLst>
              <p:ext uri="{D42A27DB-BD31-4B8C-83A1-F6EECF244321}">
                <p14:modId xmlns:p14="http://schemas.microsoft.com/office/powerpoint/2010/main" val="1485083474"/>
              </p:ext>
            </p:extLst>
          </p:nvPr>
        </p:nvGraphicFramePr>
        <p:xfrm>
          <a:off x="4171800" y="2698628"/>
          <a:ext cx="3848400" cy="3059998"/>
        </p:xfrm>
        <a:graphic>
          <a:graphicData uri="http://schemas.openxmlformats.org/drawingml/2006/table">
            <a:tbl>
              <a:tblPr firstRow="1" bandRow="1">
                <a:tableStyleId>{5940675A-B579-460E-94D1-54222C63F5DA}</a:tableStyleId>
              </a:tblPr>
              <a:tblGrid>
                <a:gridCol w="641400">
                  <a:extLst>
                    <a:ext uri="{9D8B030D-6E8A-4147-A177-3AD203B41FA5}">
                      <a16:colId xmlns:a16="http://schemas.microsoft.com/office/drawing/2014/main" val="2759690427"/>
                    </a:ext>
                  </a:extLst>
                </a:gridCol>
                <a:gridCol w="641400">
                  <a:extLst>
                    <a:ext uri="{9D8B030D-6E8A-4147-A177-3AD203B41FA5}">
                      <a16:colId xmlns:a16="http://schemas.microsoft.com/office/drawing/2014/main" val="2845050677"/>
                    </a:ext>
                  </a:extLst>
                </a:gridCol>
                <a:gridCol w="641400">
                  <a:extLst>
                    <a:ext uri="{9D8B030D-6E8A-4147-A177-3AD203B41FA5}">
                      <a16:colId xmlns:a16="http://schemas.microsoft.com/office/drawing/2014/main" val="469101025"/>
                    </a:ext>
                  </a:extLst>
                </a:gridCol>
                <a:gridCol w="641400">
                  <a:extLst>
                    <a:ext uri="{9D8B030D-6E8A-4147-A177-3AD203B41FA5}">
                      <a16:colId xmlns:a16="http://schemas.microsoft.com/office/drawing/2014/main" val="1735208265"/>
                    </a:ext>
                  </a:extLst>
                </a:gridCol>
                <a:gridCol w="641400">
                  <a:extLst>
                    <a:ext uri="{9D8B030D-6E8A-4147-A177-3AD203B41FA5}">
                      <a16:colId xmlns:a16="http://schemas.microsoft.com/office/drawing/2014/main" val="98630040"/>
                    </a:ext>
                  </a:extLst>
                </a:gridCol>
                <a:gridCol w="641400">
                  <a:extLst>
                    <a:ext uri="{9D8B030D-6E8A-4147-A177-3AD203B41FA5}">
                      <a16:colId xmlns:a16="http://schemas.microsoft.com/office/drawing/2014/main" val="1572648342"/>
                    </a:ext>
                  </a:extLst>
                </a:gridCol>
              </a:tblGrid>
              <a:tr h="170000">
                <a:tc rowSpan="3">
                  <a:txBody>
                    <a:bodyPr/>
                    <a:lstStyle/>
                    <a:p>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dirty="0">
                          <a:solidFill>
                            <a:schemeClr val="tx1"/>
                          </a:solidFill>
                          <a:effectLst/>
                          <a:latin typeface="Times New Roman" panose="02020603050405020304" pitchFamily="18" charset="0"/>
                          <a:cs typeface="Times New Roman" panose="02020603050405020304" pitchFamily="18" charset="0"/>
                        </a:rPr>
                        <a:t>Random access Main10</a:t>
                      </a:r>
                      <a:endParaRPr lang="zh-CN" sz="1100" b="1"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5162" marR="65162" marT="0" marB="0" anchor="c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72649777"/>
                  </a:ext>
                </a:extLst>
              </a:tr>
              <a:tr h="170000">
                <a:tc vMerge="1">
                  <a:txBody>
                    <a:bodyPr/>
                    <a:lstStyle/>
                    <a:p>
                      <a:endParaRPr lang="zh-CN" altLang="en-US" dirty="0"/>
                    </a:p>
                  </a:txBody>
                  <a:tcP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dirty="0">
                          <a:solidFill>
                            <a:schemeClr val="tx1"/>
                          </a:solidFill>
                          <a:effectLst/>
                          <a:latin typeface="Times New Roman" panose="02020603050405020304" pitchFamily="18" charset="0"/>
                          <a:cs typeface="Times New Roman" panose="02020603050405020304" pitchFamily="18" charset="0"/>
                        </a:rPr>
                        <a:t>Over ECM-12.0</a:t>
                      </a:r>
                      <a:endParaRPr lang="zh-CN" sz="1100" b="1"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5162" marR="65162" marT="0" marB="0" anchor="ctr">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262727">
                <a:tc vMerge="1">
                  <a:txBody>
                    <a:bodyPr/>
                    <a:lstStyle/>
                    <a:p>
                      <a:endParaRPr lang="zh-CN" altLang="en-US" dirty="0"/>
                    </a:p>
                  </a:txBody>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Y</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U</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V</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err="1">
                          <a:solidFill>
                            <a:schemeClr val="tx1"/>
                          </a:solidFill>
                          <a:latin typeface="Times New Roman" panose="02020603050405020304" pitchFamily="18" charset="0"/>
                          <a:cs typeface="Times New Roman" panose="02020603050405020304" pitchFamily="18" charset="0"/>
                        </a:rPr>
                        <a:t>EncT</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err="1">
                          <a:solidFill>
                            <a:schemeClr val="tx1"/>
                          </a:solidFill>
                          <a:latin typeface="Times New Roman" panose="02020603050405020304" pitchFamily="18" charset="0"/>
                          <a:cs typeface="Times New Roman" panose="02020603050405020304" pitchFamily="18" charset="0"/>
                        </a:rPr>
                        <a:t>DecT</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32727">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A1</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32727">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A2</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278182">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B</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0.02%</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-1.27%</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-0.66%</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262727">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C</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0.03%</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-0.22%</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-0.17%</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100.0%</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100.2%</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262727">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E</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262727">
                <a:tc>
                  <a:txBody>
                    <a:bodyPr/>
                    <a:lstStyle/>
                    <a:p>
                      <a:r>
                        <a:rPr lang="en-US" altLang="zh-CN" sz="1100" b="1" dirty="0">
                          <a:solidFill>
                            <a:schemeClr val="tx1"/>
                          </a:solidFill>
                          <a:latin typeface="Times New Roman" panose="02020603050405020304" pitchFamily="18" charset="0"/>
                          <a:cs typeface="Times New Roman" panose="02020603050405020304" pitchFamily="18" charset="0"/>
                        </a:rPr>
                        <a:t>Overall</a:t>
                      </a:r>
                      <a:endParaRPr lang="zh-CN" altLang="en-US" sz="1100" b="1"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262727">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D</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0.02%</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-0.41%</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-0.24%</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99.5%</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100.7%</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262727">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F</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0.05%</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-0.38%</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-0.37%</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99.9%</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100.7%</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6" name="表格 15">
            <a:extLst>
              <a:ext uri="{FF2B5EF4-FFF2-40B4-BE49-F238E27FC236}">
                <a16:creationId xmlns:a16="http://schemas.microsoft.com/office/drawing/2014/main" id="{F5D05BA9-CBA5-41A9-B128-855E7416E37E}"/>
              </a:ext>
            </a:extLst>
          </p:cNvPr>
          <p:cNvGraphicFramePr>
            <a:graphicFrameLocks noGrp="1"/>
          </p:cNvGraphicFramePr>
          <p:nvPr>
            <p:extLst>
              <p:ext uri="{D42A27DB-BD31-4B8C-83A1-F6EECF244321}">
                <p14:modId xmlns:p14="http://schemas.microsoft.com/office/powerpoint/2010/main" val="3928327485"/>
              </p:ext>
            </p:extLst>
          </p:nvPr>
        </p:nvGraphicFramePr>
        <p:xfrm>
          <a:off x="227647" y="2716628"/>
          <a:ext cx="3846876" cy="3023998"/>
        </p:xfrm>
        <a:graphic>
          <a:graphicData uri="http://schemas.openxmlformats.org/drawingml/2006/table">
            <a:tbl>
              <a:tblPr firstRow="1" bandRow="1">
                <a:tableStyleId>{5940675A-B579-460E-94D1-54222C63F5DA}</a:tableStyleId>
              </a:tblPr>
              <a:tblGrid>
                <a:gridCol w="641146">
                  <a:extLst>
                    <a:ext uri="{9D8B030D-6E8A-4147-A177-3AD203B41FA5}">
                      <a16:colId xmlns:a16="http://schemas.microsoft.com/office/drawing/2014/main" val="2759690427"/>
                    </a:ext>
                  </a:extLst>
                </a:gridCol>
                <a:gridCol w="641146">
                  <a:extLst>
                    <a:ext uri="{9D8B030D-6E8A-4147-A177-3AD203B41FA5}">
                      <a16:colId xmlns:a16="http://schemas.microsoft.com/office/drawing/2014/main" val="2845050677"/>
                    </a:ext>
                  </a:extLst>
                </a:gridCol>
                <a:gridCol w="641146">
                  <a:extLst>
                    <a:ext uri="{9D8B030D-6E8A-4147-A177-3AD203B41FA5}">
                      <a16:colId xmlns:a16="http://schemas.microsoft.com/office/drawing/2014/main" val="469101025"/>
                    </a:ext>
                  </a:extLst>
                </a:gridCol>
                <a:gridCol w="641146">
                  <a:extLst>
                    <a:ext uri="{9D8B030D-6E8A-4147-A177-3AD203B41FA5}">
                      <a16:colId xmlns:a16="http://schemas.microsoft.com/office/drawing/2014/main" val="1735208265"/>
                    </a:ext>
                  </a:extLst>
                </a:gridCol>
                <a:gridCol w="641146">
                  <a:extLst>
                    <a:ext uri="{9D8B030D-6E8A-4147-A177-3AD203B41FA5}">
                      <a16:colId xmlns:a16="http://schemas.microsoft.com/office/drawing/2014/main" val="98630040"/>
                    </a:ext>
                  </a:extLst>
                </a:gridCol>
                <a:gridCol w="641146">
                  <a:extLst>
                    <a:ext uri="{9D8B030D-6E8A-4147-A177-3AD203B41FA5}">
                      <a16:colId xmlns:a16="http://schemas.microsoft.com/office/drawing/2014/main" val="1572648342"/>
                    </a:ext>
                  </a:extLst>
                </a:gridCol>
              </a:tblGrid>
              <a:tr h="168853">
                <a:tc rowSpan="3">
                  <a:txBody>
                    <a:bodyPr/>
                    <a:lstStyle/>
                    <a:p>
                      <a:endParaRPr lang="zh-CN" altLang="en-US"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100" b="1" i="0" u="none" strike="noStrike" cap="none" spc="0" baseline="0" dirty="0">
                          <a:ln>
                            <a:noFill/>
                          </a:ln>
                          <a:solidFill>
                            <a:schemeClr val="tx1"/>
                          </a:solidFill>
                          <a:effectLst/>
                          <a:uFillTx/>
                          <a:latin typeface="Times New Roman" panose="02020603050405020304" pitchFamily="18" charset="0"/>
                          <a:ea typeface="+mn-ea"/>
                          <a:cs typeface="Times New Roman" panose="02020603050405020304" pitchFamily="18" charset="0"/>
                          <a:sym typeface="Helvetica Neue Light"/>
                        </a:rPr>
                        <a:t>All Intra Main10</a:t>
                      </a:r>
                    </a:p>
                  </a:txBody>
                  <a:tcPr marL="65162" marR="65162" marT="0" marB="0" anchor="c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72649777"/>
                  </a:ext>
                </a:extLst>
              </a:tr>
              <a:tr h="168853">
                <a:tc vMerge="1">
                  <a:txBody>
                    <a:bodyPr/>
                    <a:lstStyle/>
                    <a:p>
                      <a:endParaRPr lang="zh-CN" altLang="en-US" dirty="0"/>
                    </a:p>
                  </a:txBody>
                  <a:tcP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i="0" u="none" strike="noStrike" cap="none" spc="0" baseline="0" dirty="0">
                          <a:ln>
                            <a:noFill/>
                          </a:ln>
                          <a:solidFill>
                            <a:schemeClr val="tx1"/>
                          </a:solidFill>
                          <a:effectLst/>
                          <a:uFillTx/>
                          <a:latin typeface="Times New Roman" panose="02020603050405020304" pitchFamily="18" charset="0"/>
                          <a:ea typeface="+mn-ea"/>
                          <a:cs typeface="Times New Roman" panose="02020603050405020304" pitchFamily="18" charset="0"/>
                          <a:sym typeface="Helvetica Neue Light"/>
                        </a:rPr>
                        <a:t>Over ECM-12.0</a:t>
                      </a:r>
                      <a:endParaRPr lang="zh-CN" altLang="en-US" sz="1100" b="1" i="0" u="none" strike="noStrike" cap="none" spc="0" baseline="0" dirty="0">
                        <a:ln>
                          <a:noFill/>
                        </a:ln>
                        <a:solidFill>
                          <a:schemeClr val="tx1"/>
                        </a:solidFill>
                        <a:effectLst/>
                        <a:uFillTx/>
                        <a:latin typeface="Times New Roman" panose="02020603050405020304" pitchFamily="18" charset="0"/>
                        <a:ea typeface="+mn-ea"/>
                        <a:cs typeface="Times New Roman" panose="02020603050405020304" pitchFamily="18" charset="0"/>
                        <a:sym typeface="Helvetica Neue Light"/>
                      </a:endParaRPr>
                    </a:p>
                  </a:txBody>
                  <a:tcPr marL="65162" marR="65162" marT="0" marB="0" anchor="ctr">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260954">
                <a:tc vMerge="1">
                  <a:txBody>
                    <a:bodyPr/>
                    <a:lstStyle/>
                    <a:p>
                      <a:endParaRPr lang="zh-CN" altLang="en-US" dirty="0"/>
                    </a:p>
                  </a:txBody>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Y</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U</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V</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err="1">
                          <a:solidFill>
                            <a:schemeClr val="tx1"/>
                          </a:solidFill>
                          <a:latin typeface="Times New Roman" panose="02020603050405020304" pitchFamily="18" charset="0"/>
                          <a:cs typeface="Times New Roman" panose="02020603050405020304" pitchFamily="18" charset="0"/>
                        </a:rPr>
                        <a:t>EncT</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err="1">
                          <a:solidFill>
                            <a:schemeClr val="tx1"/>
                          </a:solidFill>
                          <a:latin typeface="Times New Roman" panose="02020603050405020304" pitchFamily="18" charset="0"/>
                          <a:cs typeface="Times New Roman" panose="02020603050405020304" pitchFamily="18" charset="0"/>
                        </a:rPr>
                        <a:t>DecT</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29807">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A1</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0.02%</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-0.38%</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-0.86%</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100.1%</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101.6%</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29807">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A2</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0.02%</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-0.91%</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-1.21%</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100.0%</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99.3%</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260954">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B</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0.03%</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-1.37%</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-1.19%</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99.9%</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102.0%</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260954">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C</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0.01%</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-0.24%</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-0.17%</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100.4%</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100.9%</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260954">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E</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0.04%</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-0.43%</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-1.56%</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100.2%</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102.6%</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260954">
                <a:tc>
                  <a:txBody>
                    <a:bodyPr/>
                    <a:lstStyle/>
                    <a:p>
                      <a:r>
                        <a:rPr lang="en-US" altLang="zh-CN" sz="1100" b="1" dirty="0">
                          <a:solidFill>
                            <a:schemeClr val="tx1"/>
                          </a:solidFill>
                          <a:latin typeface="Times New Roman" panose="02020603050405020304" pitchFamily="18" charset="0"/>
                          <a:cs typeface="Times New Roman" panose="02020603050405020304" pitchFamily="18" charset="0"/>
                        </a:rPr>
                        <a:t>Overall</a:t>
                      </a:r>
                      <a:endParaRPr lang="zh-CN" altLang="en-US" sz="1100" b="1"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0.02%</a:t>
                      </a:r>
                      <a:endParaRPr lang="zh-CN" altLang="en-US" sz="1200" b="1"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-0.72%</a:t>
                      </a:r>
                      <a:endParaRPr lang="zh-CN" altLang="en-US" sz="1200" b="1"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-0.97%</a:t>
                      </a:r>
                      <a:endParaRPr lang="zh-CN" altLang="en-US" sz="1200" b="1"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100.1%</a:t>
                      </a:r>
                      <a:endParaRPr lang="zh-CN" altLang="en-US" sz="1200" b="1"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101.3%</a:t>
                      </a:r>
                      <a:endParaRPr lang="zh-CN" altLang="en-US" sz="1200" b="1"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260954">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D</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0.01%</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-0.18%</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-0.19%</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100.1%</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99.4%</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260954">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F</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0.03%</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-0.50%</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1275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-0.41%</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100.1%</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102.1%</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sp>
        <p:nvSpPr>
          <p:cNvPr id="7" name="标题 2">
            <a:extLst>
              <a:ext uri="{FF2B5EF4-FFF2-40B4-BE49-F238E27FC236}">
                <a16:creationId xmlns:a16="http://schemas.microsoft.com/office/drawing/2014/main" id="{0F51E5C5-2668-4526-988C-78DE5A3E823B}"/>
              </a:ext>
            </a:extLst>
          </p:cNvPr>
          <p:cNvSpPr txBox="1">
            <a:spLocks/>
          </p:cNvSpPr>
          <p:nvPr/>
        </p:nvSpPr>
        <p:spPr>
          <a:xfrm>
            <a:off x="388254" y="91808"/>
            <a:ext cx="11420888" cy="536842"/>
          </a:xfrm>
          <a:prstGeom prst="rect">
            <a:avLst/>
          </a:prstGeom>
        </p:spPr>
        <p:txBody>
          <a:bodyPr vert="horz" lIns="91440" tIns="45720" rIns="91440" bIns="45720" rtlCol="0" anchor="ctr">
            <a:noAutofit/>
          </a:bodyPr>
          <a:lst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a:lstStyle>
          <a:p>
            <a:r>
              <a:rPr lang="en-US" altLang="zh-CN" sz="2800" dirty="0">
                <a:latin typeface="Times New Roman" panose="02020603050405020304" pitchFamily="18" charset="0"/>
              </a:rPr>
              <a:t>Simulation results</a:t>
            </a:r>
            <a:endParaRPr lang="en-US" altLang="zh-CN" sz="2800" kern="0" dirty="0">
              <a:latin typeface="Times New Roman" panose="02020603050405020304" pitchFamily="18" charset="0"/>
            </a:endParaRPr>
          </a:p>
        </p:txBody>
      </p:sp>
      <p:graphicFrame>
        <p:nvGraphicFramePr>
          <p:cNvPr id="8" name="表格 7">
            <a:extLst>
              <a:ext uri="{FF2B5EF4-FFF2-40B4-BE49-F238E27FC236}">
                <a16:creationId xmlns:a16="http://schemas.microsoft.com/office/drawing/2014/main" id="{F9047EE5-AA17-4020-8830-C7043DB8C26F}"/>
              </a:ext>
            </a:extLst>
          </p:cNvPr>
          <p:cNvGraphicFramePr>
            <a:graphicFrameLocks noGrp="1"/>
          </p:cNvGraphicFramePr>
          <p:nvPr>
            <p:extLst>
              <p:ext uri="{D42A27DB-BD31-4B8C-83A1-F6EECF244321}">
                <p14:modId xmlns:p14="http://schemas.microsoft.com/office/powerpoint/2010/main" val="127979733"/>
              </p:ext>
            </p:extLst>
          </p:nvPr>
        </p:nvGraphicFramePr>
        <p:xfrm>
          <a:off x="8117477" y="2698626"/>
          <a:ext cx="3848400" cy="3060000"/>
        </p:xfrm>
        <a:graphic>
          <a:graphicData uri="http://schemas.openxmlformats.org/drawingml/2006/table">
            <a:tbl>
              <a:tblPr firstRow="1" bandRow="1">
                <a:tableStyleId>{5940675A-B579-460E-94D1-54222C63F5DA}</a:tableStyleId>
              </a:tblPr>
              <a:tblGrid>
                <a:gridCol w="641400">
                  <a:extLst>
                    <a:ext uri="{9D8B030D-6E8A-4147-A177-3AD203B41FA5}">
                      <a16:colId xmlns:a16="http://schemas.microsoft.com/office/drawing/2014/main" val="2759690427"/>
                    </a:ext>
                  </a:extLst>
                </a:gridCol>
                <a:gridCol w="641400">
                  <a:extLst>
                    <a:ext uri="{9D8B030D-6E8A-4147-A177-3AD203B41FA5}">
                      <a16:colId xmlns:a16="http://schemas.microsoft.com/office/drawing/2014/main" val="2845050677"/>
                    </a:ext>
                  </a:extLst>
                </a:gridCol>
                <a:gridCol w="641400">
                  <a:extLst>
                    <a:ext uri="{9D8B030D-6E8A-4147-A177-3AD203B41FA5}">
                      <a16:colId xmlns:a16="http://schemas.microsoft.com/office/drawing/2014/main" val="469101025"/>
                    </a:ext>
                  </a:extLst>
                </a:gridCol>
                <a:gridCol w="641400">
                  <a:extLst>
                    <a:ext uri="{9D8B030D-6E8A-4147-A177-3AD203B41FA5}">
                      <a16:colId xmlns:a16="http://schemas.microsoft.com/office/drawing/2014/main" val="1735208265"/>
                    </a:ext>
                  </a:extLst>
                </a:gridCol>
                <a:gridCol w="641400">
                  <a:extLst>
                    <a:ext uri="{9D8B030D-6E8A-4147-A177-3AD203B41FA5}">
                      <a16:colId xmlns:a16="http://schemas.microsoft.com/office/drawing/2014/main" val="98630040"/>
                    </a:ext>
                  </a:extLst>
                </a:gridCol>
                <a:gridCol w="641400">
                  <a:extLst>
                    <a:ext uri="{9D8B030D-6E8A-4147-A177-3AD203B41FA5}">
                      <a16:colId xmlns:a16="http://schemas.microsoft.com/office/drawing/2014/main" val="1572648342"/>
                    </a:ext>
                  </a:extLst>
                </a:gridCol>
              </a:tblGrid>
              <a:tr h="168919">
                <a:tc rowSpan="3">
                  <a:txBody>
                    <a:bodyPr/>
                    <a:lstStyle/>
                    <a:p>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dirty="0">
                          <a:solidFill>
                            <a:schemeClr val="tx1"/>
                          </a:solidFill>
                          <a:effectLst/>
                          <a:latin typeface="Times New Roman" panose="02020603050405020304" pitchFamily="18" charset="0"/>
                          <a:cs typeface="Times New Roman" panose="02020603050405020304" pitchFamily="18" charset="0"/>
                        </a:rPr>
                        <a:t>Low Delay B Main10</a:t>
                      </a:r>
                      <a:endParaRPr lang="zh-CN" sz="1100" b="1"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5162" marR="65162" marT="0" marB="0" anchor="c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72649777"/>
                  </a:ext>
                </a:extLst>
              </a:tr>
              <a:tr h="176908">
                <a:tc vMerge="1">
                  <a:txBody>
                    <a:bodyPr/>
                    <a:lstStyle/>
                    <a:p>
                      <a:endParaRPr lang="zh-CN" altLang="en-US" dirty="0"/>
                    </a:p>
                  </a:txBody>
                  <a:tcP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dirty="0">
                          <a:solidFill>
                            <a:schemeClr val="tx1"/>
                          </a:solidFill>
                          <a:effectLst/>
                          <a:latin typeface="Times New Roman" panose="02020603050405020304" pitchFamily="18" charset="0"/>
                          <a:cs typeface="Times New Roman" panose="02020603050405020304" pitchFamily="18" charset="0"/>
                        </a:rPr>
                        <a:t>Over ECM-12.0</a:t>
                      </a:r>
                      <a:endParaRPr lang="zh-CN" sz="1100" b="1"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5162" marR="65162" marT="0" marB="0" anchor="ctr">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tc hMerge="1">
                  <a:txBody>
                    <a:bodyPr/>
                    <a:lstStyle/>
                    <a:p>
                      <a:endParaRPr lang="zh-CN" altLang="en-US"/>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260693">
                <a:tc vMerge="1">
                  <a:txBody>
                    <a:bodyPr/>
                    <a:lstStyle/>
                    <a:p>
                      <a:endParaRPr lang="zh-CN" altLang="en-US" dirty="0"/>
                    </a:p>
                  </a:txBody>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Y</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U</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V</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err="1">
                          <a:solidFill>
                            <a:schemeClr val="tx1"/>
                          </a:solidFill>
                          <a:latin typeface="Times New Roman" panose="02020603050405020304" pitchFamily="18" charset="0"/>
                          <a:cs typeface="Times New Roman" panose="02020603050405020304" pitchFamily="18" charset="0"/>
                        </a:rPr>
                        <a:t>EncT</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dirty="0" err="1">
                          <a:solidFill>
                            <a:schemeClr val="tx1"/>
                          </a:solidFill>
                          <a:latin typeface="Times New Roman" panose="02020603050405020304" pitchFamily="18" charset="0"/>
                          <a:cs typeface="Times New Roman" panose="02020603050405020304" pitchFamily="18" charset="0"/>
                        </a:rPr>
                        <a:t>DecT</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29346">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A1</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29346">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A2</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276008">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B</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260693">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C</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0.02%</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-0.27%</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-0.61%</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260693">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E</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0.05%</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-1.87%</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-3.58%</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260693">
                <a:tc>
                  <a:txBody>
                    <a:bodyPr/>
                    <a:lstStyle/>
                    <a:p>
                      <a:r>
                        <a:rPr lang="en-US" altLang="zh-CN" sz="1100" b="1" dirty="0">
                          <a:solidFill>
                            <a:schemeClr val="tx1"/>
                          </a:solidFill>
                          <a:latin typeface="Times New Roman" panose="02020603050405020304" pitchFamily="18" charset="0"/>
                          <a:cs typeface="Times New Roman" panose="02020603050405020304" pitchFamily="18" charset="0"/>
                        </a:rPr>
                        <a:t>Overall</a:t>
                      </a:r>
                      <a:endParaRPr lang="zh-CN" altLang="en-US" sz="1100" b="1"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260693">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D</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-0.08%</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0.36%</a:t>
                      </a: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-0.62%</a:t>
                      </a: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276008">
                <a:tc>
                  <a:txBody>
                    <a:bodyPr/>
                    <a:lstStyle/>
                    <a:p>
                      <a:r>
                        <a:rPr lang="en-US" altLang="zh-CN" sz="1100" dirty="0">
                          <a:solidFill>
                            <a:schemeClr val="tx1"/>
                          </a:solidFill>
                          <a:latin typeface="Times New Roman" panose="02020603050405020304" pitchFamily="18" charset="0"/>
                          <a:cs typeface="Times New Roman" panose="02020603050405020304" pitchFamily="18" charset="0"/>
                        </a:rPr>
                        <a:t>Class F</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8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altLang="en-US" sz="1200" b="0" i="0" u="none" strike="noStrike" cap="none" spc="0" baseline="0" dirty="0">
                        <a:ln>
                          <a:noFill/>
                        </a:ln>
                        <a:solidFill>
                          <a:srgbClr val="000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spTree>
    <p:extLst>
      <p:ext uri="{BB962C8B-B14F-4D97-AF65-F5344CB8AC3E}">
        <p14:creationId xmlns:p14="http://schemas.microsoft.com/office/powerpoint/2010/main" val="734322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8253" y="1366887"/>
            <a:ext cx="11003647" cy="4757775"/>
          </a:xfrm>
        </p:spPr>
        <p:txBody>
          <a:bodyPr>
            <a:normAutofit/>
          </a:bodyPr>
          <a:lstStyle/>
          <a:p>
            <a:pPr marL="342900" indent="-342900" algn="just">
              <a:buFont typeface="Arial" panose="020B0604020202020204" pitchFamily="34" charset="0"/>
              <a:buChar char="•"/>
            </a:pPr>
            <a:r>
              <a:rPr lang="en-US" altLang="zh-CN" sz="2000" dirty="0">
                <a:solidFill>
                  <a:schemeClr val="tx1"/>
                </a:solidFill>
                <a:latin typeface="Times New Roman" panose="02020603050405020304" pitchFamily="18" charset="0"/>
                <a:cs typeface="Times New Roman" panose="02020603050405020304" pitchFamily="18" charset="0"/>
              </a:rPr>
              <a:t>This contribution proposes to use the chroma SAO’s output with new filter taps in CCALF. Simulation results show that the proposed method can improve the coding efficiency of ECM with minor complexity increases. </a:t>
            </a:r>
          </a:p>
          <a:p>
            <a:pPr marL="342900" indent="-342900" algn="just">
              <a:buFont typeface="Arial" panose="020B0604020202020204" pitchFamily="34" charset="0"/>
              <a:buChar char="•"/>
            </a:pPr>
            <a:r>
              <a:rPr lang="en-US" altLang="zh-CN" sz="2000" dirty="0">
                <a:solidFill>
                  <a:schemeClr val="tx1"/>
                </a:solidFill>
                <a:latin typeface="Times New Roman" panose="02020603050405020304" pitchFamily="18" charset="0"/>
                <a:cs typeface="Times New Roman" panose="02020603050405020304" pitchFamily="18" charset="0"/>
              </a:rPr>
              <a:t>It is suggested to further study this method in EE2.</a:t>
            </a:r>
          </a:p>
          <a:p>
            <a:pPr marL="342900" indent="-342900" algn="just">
              <a:buFont typeface="Arial" panose="020B0604020202020204" pitchFamily="34" charset="0"/>
              <a:buChar char="•"/>
            </a:pPr>
            <a:endParaRPr lang="en-CA" altLang="zh-CN" sz="2000"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CA" altLang="zh-CN" sz="2000" dirty="0">
                <a:solidFill>
                  <a:schemeClr val="tx1"/>
                </a:solidFill>
                <a:latin typeface="Times New Roman" panose="02020603050405020304" pitchFamily="18" charset="0"/>
                <a:cs typeface="Times New Roman" panose="02020603050405020304" pitchFamily="18" charset="0"/>
              </a:rPr>
              <a:t>Thanks to </a:t>
            </a:r>
            <a:r>
              <a:rPr lang="en-US" altLang="zh-CN" sz="2000" dirty="0">
                <a:solidFill>
                  <a:schemeClr val="tx1"/>
                </a:solidFill>
                <a:latin typeface="Times New Roman" panose="02020603050405020304" pitchFamily="18" charset="0"/>
                <a:cs typeface="Times New Roman" panose="02020603050405020304" pitchFamily="18" charset="0"/>
              </a:rPr>
              <a:t>Bytedance</a:t>
            </a:r>
            <a:r>
              <a:rPr lang="en-CA" altLang="zh-CN" sz="2000" dirty="0">
                <a:solidFill>
                  <a:schemeClr val="tx1"/>
                </a:solidFill>
                <a:latin typeface="Times New Roman" panose="02020603050405020304" pitchFamily="18" charset="0"/>
                <a:cs typeface="Times New Roman" panose="02020603050405020304" pitchFamily="18" charset="0"/>
              </a:rPr>
              <a:t> for cross-checking!</a:t>
            </a:r>
            <a:endParaRPr lang="en-US" altLang="zh-CN" sz="2000" dirty="0">
              <a:solidFill>
                <a:schemeClr val="tx1"/>
              </a:solidFill>
              <a:latin typeface="Times New Roman" panose="02020603050405020304" pitchFamily="18" charset="0"/>
              <a:cs typeface="Times New Roman" panose="02020603050405020304" pitchFamily="18" charset="0"/>
            </a:endParaRPr>
          </a:p>
        </p:txBody>
      </p:sp>
      <p:sp>
        <p:nvSpPr>
          <p:cNvPr id="4" name="Text Placeholder 3"/>
          <p:cNvSpPr>
            <a:spLocks noGrp="1"/>
          </p:cNvSpPr>
          <p:nvPr>
            <p:ph type="body" sz="quarter" idx="11"/>
          </p:nvPr>
        </p:nvSpPr>
        <p:spPr/>
        <p:txBody>
          <a:bodyPr/>
          <a:lstStyle/>
          <a:p>
            <a:endParaRPr lang="en-US"/>
          </a:p>
        </p:txBody>
      </p:sp>
      <p:sp>
        <p:nvSpPr>
          <p:cNvPr id="5" name="标题 2">
            <a:extLst>
              <a:ext uri="{FF2B5EF4-FFF2-40B4-BE49-F238E27FC236}">
                <a16:creationId xmlns:a16="http://schemas.microsoft.com/office/drawing/2014/main" id="{51423267-9719-4043-A907-7A105B1B8DD1}"/>
              </a:ext>
            </a:extLst>
          </p:cNvPr>
          <p:cNvSpPr txBox="1">
            <a:spLocks/>
          </p:cNvSpPr>
          <p:nvPr/>
        </p:nvSpPr>
        <p:spPr>
          <a:xfrm>
            <a:off x="388254" y="91808"/>
            <a:ext cx="11420888" cy="536842"/>
          </a:xfrm>
          <a:prstGeom prst="rect">
            <a:avLst/>
          </a:prstGeom>
        </p:spPr>
        <p:txBody>
          <a:bodyPr vert="horz" lIns="91440" tIns="45720" rIns="91440" bIns="45720" rtlCol="0" anchor="ctr">
            <a:noAutofit/>
          </a:bodyPr>
          <a:lst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a:lstStyle>
          <a:p>
            <a:r>
              <a:rPr lang="en-US" altLang="zh-CN" sz="2800" dirty="0">
                <a:latin typeface="Times New Roman" panose="02020603050405020304" pitchFamily="18" charset="0"/>
              </a:rPr>
              <a:t>Conclusions</a:t>
            </a:r>
            <a:endParaRPr lang="en-US" altLang="zh-CN" sz="2800" kern="0" dirty="0">
              <a:latin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TotalTime>
  <Words>546</Words>
  <Application>Microsoft Office PowerPoint</Application>
  <PresentationFormat>宽屏</PresentationFormat>
  <Paragraphs>213</Paragraphs>
  <Slides>6</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vt:i4>
      </vt:variant>
    </vt:vector>
  </HeadingPairs>
  <TitlesOfParts>
    <vt:vector size="15" baseType="lpstr">
      <vt:lpstr>Helvetica Neue Medium</vt:lpstr>
      <vt:lpstr>OPPOSans B</vt:lpstr>
      <vt:lpstr>OPPOSans M</vt:lpstr>
      <vt:lpstr>OPPOSans R</vt:lpstr>
      <vt:lpstr>等线</vt:lpstr>
      <vt:lpstr>Arial</vt:lpstr>
      <vt:lpstr>Times New Roman</vt:lpstr>
      <vt:lpstr>White 白底</vt:lpstr>
      <vt:lpstr>Black 黑底</vt:lpstr>
      <vt:lpstr>Non-EE2: CCALF with Chroma SAO input JVET-AH0061</vt:lpstr>
      <vt:lpstr>PowerPoint 演示文稿</vt:lpstr>
      <vt:lpstr>Proposed</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Non-EE2: Intra Template-Matching Prediction Fusion JVET-AC0069 </dc:title>
  <dc:creator>张莱(Lai Zhang)</dc:creator>
  <cp:lastModifiedBy>戴震宇(Joey Dai)</cp:lastModifiedBy>
  <cp:revision>367</cp:revision>
  <dcterms:created xsi:type="dcterms:W3CDTF">2015-05-05T08:02:00Z</dcterms:created>
  <dcterms:modified xsi:type="dcterms:W3CDTF">2024-04-18T06:51:14Z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