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64" r:id="rId2"/>
  </p:sldMasterIdLst>
  <p:notesMasterIdLst>
    <p:notesMasterId r:id="rId9"/>
  </p:notesMasterIdLst>
  <p:sldIdLst>
    <p:sldId id="259" r:id="rId3"/>
    <p:sldId id="262" r:id="rId4"/>
    <p:sldId id="263" r:id="rId5"/>
    <p:sldId id="383" r:id="rId6"/>
    <p:sldId id="382" r:id="rId7"/>
    <p:sldId id="26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701BA122-094D-420B-8787-0FC10D5A05E1}">
          <p14:sldIdLst>
            <p14:sldId id="259"/>
            <p14:sldId id="262"/>
            <p14:sldId id="263"/>
            <p14:sldId id="383"/>
            <p14:sldId id="38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94"/>
  </p:normalViewPr>
  <p:slideViewPr>
    <p:cSldViewPr snapToGrid="0">
      <p:cViewPr varScale="1">
        <p:scale>
          <a:sx n="81" d="100"/>
          <a:sy n="81" d="100"/>
        </p:scale>
        <p:origin x="46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49874-3D3A-4F57-B00F-B99A2BD2A8CA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FF1FF-DD25-4B88-98AB-53A2E4C051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9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5761" y="165657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" y="6338787"/>
            <a:ext cx="1188583" cy="2826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301" y="2577930"/>
            <a:ext cx="2201333" cy="4692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25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2024/4/18</a:t>
            </a:fld>
            <a:endParaRPr kumimoji="0" lang="zh-CN" altLang="en-US" sz="25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8301" y="254497"/>
            <a:ext cx="11420888" cy="803837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366713" y="1679575"/>
            <a:ext cx="11420475" cy="4636294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-794"/>
            <a:ext cx="12213201" cy="685879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29599" y="-629"/>
            <a:ext cx="12221600" cy="683037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05346" y="2780199"/>
            <a:ext cx="11420888" cy="796478"/>
          </a:xfrm>
        </p:spPr>
        <p:txBody>
          <a:bodyPr>
            <a:noAutofit/>
          </a:bodyPr>
          <a:lstStyle>
            <a:lvl1pPr>
              <a:defRPr sz="45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211787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47859" y="11084"/>
            <a:ext cx="12251201" cy="684691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97" name="线条"/>
          <p:cNvSpPr/>
          <p:nvPr/>
        </p:nvSpPr>
        <p:spPr>
          <a:xfrm flipH="1">
            <a:off x="-65323" y="51958"/>
            <a:ext cx="12257094" cy="6846900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388144" y="1712119"/>
            <a:ext cx="4694219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388144" y="1400175"/>
            <a:ext cx="11421269" cy="46148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391119" y="2503899"/>
            <a:ext cx="5817434" cy="4692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sz="2500"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sz="2500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01" y="6338787"/>
            <a:ext cx="1188583" cy="282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19100" y="3178175"/>
            <a:ext cx="1371600" cy="18256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019300" y="3178175"/>
            <a:ext cx="2057400" cy="1825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305300" y="3178175"/>
            <a:ext cx="1371600" cy="18256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595" y="6479657"/>
            <a:ext cx="667005" cy="15875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366595" y="347629"/>
            <a:ext cx="11420888" cy="536842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366595" y="1232100"/>
            <a:ext cx="5534358" cy="55417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388253" y="1711842"/>
            <a:ext cx="11420887" cy="4600347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 单击这里加入汇报标题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388144" y="1712119"/>
            <a:ext cx="5055726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6581775" y="1712119"/>
            <a:ext cx="522736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251575" y="1084263"/>
            <a:ext cx="5557838" cy="5227638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388144" y="1712119"/>
            <a:ext cx="4343345" cy="4599781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366713" y="1073944"/>
            <a:ext cx="5704682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6379370" y="1073944"/>
            <a:ext cx="5429771" cy="52522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1409096" y="6438655"/>
            <a:ext cx="5135821" cy="24480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388253" y="313763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/>
        </p:nvSpPr>
        <p:spPr>
          <a:xfrm>
            <a:off x="382859" y="6403611"/>
            <a:ext cx="11426282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95" y="6481945"/>
            <a:ext cx="666212" cy="158400"/>
          </a:xfrm>
          <a:prstGeom prst="rect">
            <a:avLst/>
          </a:prstGeom>
        </p:spPr>
      </p:pic>
      <p:sp>
        <p:nvSpPr>
          <p:cNvPr id="16" name="pg. xx"/>
          <p:cNvSpPr txBox="1"/>
          <p:nvPr/>
        </p:nvSpPr>
        <p:spPr>
          <a:xfrm>
            <a:off x="10442363" y="6437145"/>
            <a:ext cx="1366779" cy="151130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6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6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2394857" y="0"/>
          <a:ext cx="15494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14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4500">
                <a:tc>
                  <a:txBody>
                    <a:bodyPr/>
                    <a:lstStyle/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14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14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45720" marR="45720" marT="22860" marB="228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388252" y="1806575"/>
            <a:ext cx="114208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hf sldNum="0" hdr="0" ftr="0"/>
  <p:txStyles>
    <p:titleStyle>
      <a:lvl1pPr marL="0" marR="0" indent="0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25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635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2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952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12700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1587500" marR="0" indent="-316865" algn="l" defTabSz="412750" latinLnBrk="0">
        <a:lnSpc>
          <a:spcPct val="15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1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1905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2222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25400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2857500" marR="0" indent="-316865" algn="l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Pct val="125000"/>
        <a:buFontTx/>
        <a:buChar char="•"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latinLnBrk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000" y="1313815"/>
            <a:ext cx="10044424" cy="1590675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z="2400"/>
              <a:t>Non-EE2: On residual adjustments for adaptive loop filters</a:t>
            </a:r>
            <a:br>
              <a:rPr lang="en-US" altLang="zh-CN" sz="2400"/>
            </a:br>
            <a:r>
              <a:rPr lang="en-US" altLang="zh-CN" sz="2400"/>
              <a:t>JVET-AH0060</a:t>
            </a:r>
            <a:endParaRPr lang="en-US" altLang="zh-CN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89000" y="3770976"/>
            <a:ext cx="10082530" cy="957580"/>
          </a:xfrm>
        </p:spPr>
        <p:txBody>
          <a:bodyPr>
            <a:normAutofit/>
          </a:bodyPr>
          <a:lstStyle/>
          <a:p>
            <a:pPr algn="just" defTabSz="-635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it-IT" altLang="en-CA" b="1" dirty="0">
                <a:latin typeface="Times New Roman" panose="02020603050405020304" pitchFamily="18" charset="0"/>
                <a:ea typeface="宋体" panose="02010600030101010101" pitchFamily="2" charset="-122"/>
              </a:rPr>
              <a:t>Z. Dai, N. </a:t>
            </a:r>
            <a:r>
              <a:rPr lang="en-US" altLang="en-CA" b="1" dirty="0">
                <a:latin typeface="Times New Roman" panose="02020603050405020304" pitchFamily="18" charset="0"/>
                <a:ea typeface="宋体" panose="02010600030101010101" pitchFamily="2" charset="-122"/>
              </a:rPr>
              <a:t>Song, </a:t>
            </a:r>
            <a:r>
              <a:rPr lang="it-IT" altLang="en-CA" b="1" dirty="0">
                <a:latin typeface="Times New Roman" panose="02020603050405020304" pitchFamily="18" charset="0"/>
                <a:ea typeface="宋体" panose="02010600030101010101" pitchFamily="2" charset="-122"/>
              </a:rPr>
              <a:t>Y. Yu, H. Yu, D. Wang (OPPO)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09568" y="752475"/>
            <a:ext cx="11299574" cy="5389707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C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the current ECM-12.0 design, the adaptive loop filters (including ALF and CCALF) are used in the in-loop filter module to improve the coding performance. The in-loop filtering module is shown in Fig. 1. The SAO’s output will be further filtered by the ALF and CCALF.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en-C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en-C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en-C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altLang="en-C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en-CA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EE1, when a NN filter is being applied to reconstructed pictures, a residual offset value is selected and signaled for each color component in the slice header. The offset value candidates are {1, 2}. The residual of NNLF’s output is adjusted by reducing the magnitude of the residual at each pixel by this small offset value before being added to input samples.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7F569BF-D73E-47DC-930F-C331235AB2E1}"/>
              </a:ext>
            </a:extLst>
          </p:cNvPr>
          <p:cNvSpPr txBox="1"/>
          <p:nvPr/>
        </p:nvSpPr>
        <p:spPr>
          <a:xfrm>
            <a:off x="2538404" y="3148263"/>
            <a:ext cx="6986586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1: The process of the in-loop filtering module</a:t>
            </a:r>
            <a:endParaRPr lang="zh-CN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:a16="http://schemas.microsoft.com/office/drawing/2014/main" id="{14345CE7-0BEC-4436-9C41-37D591A60519}"/>
              </a:ext>
            </a:extLst>
          </p:cNvPr>
          <p:cNvSpPr txBox="1">
            <a:spLocks/>
          </p:cNvSpPr>
          <p:nvPr/>
        </p:nvSpPr>
        <p:spPr>
          <a:xfrm>
            <a:off x="388254" y="91808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5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9pPr>
          </a:lstStyle>
          <a:p>
            <a:r>
              <a:rPr lang="en-US" altLang="zh-CN" sz="2800" kern="0" dirty="0">
                <a:latin typeface="Times New Roman" panose="02020603050405020304" pitchFamily="18" charset="0"/>
              </a:rPr>
              <a:t>Introduction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0BA1B37-8F79-474C-AFE9-67ADC376B4C4}"/>
              </a:ext>
            </a:extLst>
          </p:cNvPr>
          <p:cNvGrpSpPr/>
          <p:nvPr/>
        </p:nvGrpSpPr>
        <p:grpSpPr>
          <a:xfrm>
            <a:off x="2926547" y="2414752"/>
            <a:ext cx="6210300" cy="578034"/>
            <a:chOff x="1557330" y="3896086"/>
            <a:chExt cx="4488047" cy="332071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D3BC42DA-4EF3-4CB9-ABD6-A15CBDBDE713}"/>
                </a:ext>
              </a:extLst>
            </p:cNvPr>
            <p:cNvSpPr/>
            <p:nvPr/>
          </p:nvSpPr>
          <p:spPr>
            <a:xfrm>
              <a:off x="1831032" y="3900223"/>
              <a:ext cx="569167" cy="32793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825500" hangingPunct="0"/>
              <a:r>
                <a:rPr lang="en-US" altLang="zh-CN" sz="1600" dirty="0">
                  <a:latin typeface="Times New Roman" panose="02020603050405020304" pitchFamily="18" charset="0"/>
                  <a:ea typeface="等线" panose="02010600030101010101" pitchFamily="2" charset="-122"/>
                  <a:sym typeface="Helvetica Neue Medium"/>
                </a:rPr>
                <a:t>LMCS</a:t>
              </a:r>
              <a:endPara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sym typeface="Helvetica Neue Medium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8BF708C-61EC-4F1B-B8C4-5BC8E42633A0}"/>
                </a:ext>
              </a:extLst>
            </p:cNvPr>
            <p:cNvSpPr/>
            <p:nvPr/>
          </p:nvSpPr>
          <p:spPr>
            <a:xfrm>
              <a:off x="2673901" y="3896086"/>
              <a:ext cx="569167" cy="32793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600" dirty="0">
                  <a:latin typeface="Times New Roman" panose="02020603050405020304" pitchFamily="18" charset="0"/>
                  <a:ea typeface="等线" panose="02010600030101010101" pitchFamily="2" charset="-122"/>
                  <a:sym typeface="Helvetica Neue Medium"/>
                </a:rPr>
                <a:t>DBF</a:t>
              </a:r>
              <a:endPara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sym typeface="Helvetica Neue Medium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90D00C6-C657-4EAE-B521-7331BB12D559}"/>
                </a:ext>
              </a:extLst>
            </p:cNvPr>
            <p:cNvSpPr/>
            <p:nvPr/>
          </p:nvSpPr>
          <p:spPr>
            <a:xfrm>
              <a:off x="3516770" y="3896086"/>
              <a:ext cx="569167" cy="32793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600" dirty="0">
                  <a:latin typeface="Times New Roman" panose="02020603050405020304" pitchFamily="18" charset="0"/>
                  <a:ea typeface="等线" panose="02010600030101010101" pitchFamily="2" charset="-122"/>
                  <a:sym typeface="Helvetica Neue Medium"/>
                </a:rPr>
                <a:t>SAO</a:t>
              </a:r>
              <a:endPara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sym typeface="Helvetica Neue Medium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ACF0797E-9B17-4F99-B842-72F125D0A2EA}"/>
                </a:ext>
              </a:extLst>
            </p:cNvPr>
            <p:cNvSpPr/>
            <p:nvPr/>
          </p:nvSpPr>
          <p:spPr>
            <a:xfrm>
              <a:off x="4359639" y="3896086"/>
              <a:ext cx="569167" cy="32793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algn="ctr" defTabSz="825500" hangingPunct="0"/>
              <a:r>
                <a:rPr lang="en-US" altLang="zh-CN" sz="1600" dirty="0">
                  <a:latin typeface="Times New Roman" panose="02020603050405020304" pitchFamily="18" charset="0"/>
                  <a:ea typeface="等线" panose="02010600030101010101" pitchFamily="2" charset="-122"/>
                  <a:sym typeface="Helvetica Neue Medium"/>
                </a:rPr>
                <a:t>ALF</a:t>
              </a:r>
              <a:endPara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sym typeface="Helvetica Neue Medium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F040DA3-06FB-42FF-AF5E-1BC8CFC5B36E}"/>
                </a:ext>
              </a:extLst>
            </p:cNvPr>
            <p:cNvSpPr/>
            <p:nvPr/>
          </p:nvSpPr>
          <p:spPr>
            <a:xfrm>
              <a:off x="5202508" y="3896086"/>
              <a:ext cx="569167" cy="327934"/>
            </a:xfrm>
            <a:prstGeom prst="rect">
              <a:avLst/>
            </a:prstGeom>
            <a:noFill/>
            <a:ln w="1270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0" tIns="0" rIns="0" bIns="0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1600" dirty="0">
                  <a:latin typeface="Times New Roman" panose="02020603050405020304" pitchFamily="18" charset="0"/>
                  <a:ea typeface="等线" panose="02010600030101010101" pitchFamily="2" charset="-122"/>
                  <a:sym typeface="Helvetica Neue Medium"/>
                </a:rPr>
                <a:t>CCALF</a:t>
              </a:r>
              <a:endParaRPr lang="zh-CN" altLang="en-US" sz="1600" dirty="0">
                <a:latin typeface="Times New Roman" panose="02020603050405020304" pitchFamily="18" charset="0"/>
                <a:ea typeface="等线" panose="02010600030101010101" pitchFamily="2" charset="-122"/>
                <a:sym typeface="Helvetica Neue Medium"/>
              </a:endParaRPr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FC6A3944-71C5-4E00-A760-0199DFB2DFA7}"/>
                </a:ext>
              </a:extLst>
            </p:cNvPr>
            <p:cNvCxnSpPr>
              <a:stCxn id="8" idx="3"/>
              <a:endCxn id="9" idx="1"/>
            </p:cNvCxnSpPr>
            <p:nvPr/>
          </p:nvCxnSpPr>
          <p:spPr>
            <a:xfrm flipV="1">
              <a:off x="2400199" y="4060053"/>
              <a:ext cx="273702" cy="4137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1B9C32B4-73A8-4B20-8AAF-D69642FC04DC}"/>
                </a:ext>
              </a:extLst>
            </p:cNvPr>
            <p:cNvCxnSpPr>
              <a:stCxn id="9" idx="3"/>
              <a:endCxn id="10" idx="1"/>
            </p:cNvCxnSpPr>
            <p:nvPr/>
          </p:nvCxnSpPr>
          <p:spPr>
            <a:xfrm>
              <a:off x="3243068" y="4060053"/>
              <a:ext cx="273702" cy="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5" name="直接箭头连接符 14">
              <a:extLst>
                <a:ext uri="{FF2B5EF4-FFF2-40B4-BE49-F238E27FC236}">
                  <a16:creationId xmlns:a16="http://schemas.microsoft.com/office/drawing/2014/main" id="{00864AD9-4A90-44E4-94C1-4B612DF1DEA0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4928806" y="4060053"/>
              <a:ext cx="273702" cy="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6" name="直接箭头连接符 15">
              <a:extLst>
                <a:ext uri="{FF2B5EF4-FFF2-40B4-BE49-F238E27FC236}">
                  <a16:creationId xmlns:a16="http://schemas.microsoft.com/office/drawing/2014/main" id="{CB0153C8-AF33-4BA9-B93E-059D28CB76FE}"/>
                </a:ext>
              </a:extLst>
            </p:cNvPr>
            <p:cNvCxnSpPr/>
            <p:nvPr/>
          </p:nvCxnSpPr>
          <p:spPr>
            <a:xfrm flipV="1">
              <a:off x="1557330" y="4066509"/>
              <a:ext cx="273702" cy="4137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97C08CFE-05AF-4D10-BADB-1CB05B6C497F}"/>
                </a:ext>
              </a:extLst>
            </p:cNvPr>
            <p:cNvCxnSpPr>
              <a:stCxn id="10" idx="3"/>
              <a:endCxn id="11" idx="1"/>
            </p:cNvCxnSpPr>
            <p:nvPr/>
          </p:nvCxnSpPr>
          <p:spPr>
            <a:xfrm>
              <a:off x="4085937" y="4060053"/>
              <a:ext cx="273702" cy="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9E6FDD11-41DA-4070-9905-B369890A7ABE}"/>
                </a:ext>
              </a:extLst>
            </p:cNvPr>
            <p:cNvCxnSpPr/>
            <p:nvPr/>
          </p:nvCxnSpPr>
          <p:spPr>
            <a:xfrm>
              <a:off x="5771675" y="4057693"/>
              <a:ext cx="273702" cy="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triangle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382858" y="628650"/>
            <a:ext cx="11664598" cy="5810005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process of the proposed method is shown in Fig. 2. A frame level offset can be applied to the output of the adaptive loop filters to reduce the output residual magnitude.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Firstly, the residual image is simply extracted by subtracting the adaptive loop filters’ input from its output. Then the residual is adjusted by reducing the magnitude of the residual with a pixel-wise small offset whose absolute value is larger than 1. Three frame level flags are signaled to indicate whether the residual adjustment method is enabled for Y, U and V components, respectively.</a:t>
            </a:r>
          </a:p>
          <a:p>
            <a:pPr algn="just"/>
            <a:endParaRPr lang="en-US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 example of the residual adjustment with offset value 1 is shown in Fig. 3, all the positive residual values larger than 1 are decremented by 1, while all the negative residual values smaller than -1 are incremented by 1. 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88254" y="91808"/>
            <a:ext cx="11420888" cy="536842"/>
          </a:xfrm>
        </p:spPr>
        <p:txBody>
          <a:bodyPr>
            <a:no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Proposed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2544892-A3F8-43AA-A0C4-890CD9EEDEA1}"/>
              </a:ext>
            </a:extLst>
          </p:cNvPr>
          <p:cNvSpPr txBox="1"/>
          <p:nvPr/>
        </p:nvSpPr>
        <p:spPr>
          <a:xfrm>
            <a:off x="3824440" y="2423353"/>
            <a:ext cx="4543120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Fig. 2: The process of the proposed method</a:t>
            </a:r>
            <a:endParaRPr lang="zh-CN" altLang="zh-CN" sz="14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A53F2EC-FF71-475A-AD47-1BBF0CA01480}"/>
              </a:ext>
            </a:extLst>
          </p:cNvPr>
          <p:cNvSpPr txBox="1"/>
          <p:nvPr/>
        </p:nvSpPr>
        <p:spPr>
          <a:xfrm>
            <a:off x="3517851" y="6052721"/>
            <a:ext cx="5326212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等线" panose="02010600030101010101" pitchFamily="2" charset="-122"/>
              </a:rPr>
              <a:t>Fig. 3: An example of the proposed residual offset adjustment</a:t>
            </a:r>
            <a:endParaRPr lang="zh-CN" altLang="zh-CN" sz="16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4754194-AD11-45ED-9A8B-74CA280215D7}"/>
              </a:ext>
            </a:extLst>
          </p:cNvPr>
          <p:cNvGrpSpPr/>
          <p:nvPr/>
        </p:nvGrpSpPr>
        <p:grpSpPr>
          <a:xfrm>
            <a:off x="3060684" y="1634294"/>
            <a:ext cx="6070632" cy="741679"/>
            <a:chOff x="7456620" y="2241656"/>
            <a:chExt cx="4349823" cy="539777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3142D51-5AD7-43CB-BE34-6FE6C5A879D5}"/>
                </a:ext>
              </a:extLst>
            </p:cNvPr>
            <p:cNvGrpSpPr/>
            <p:nvPr/>
          </p:nvGrpSpPr>
          <p:grpSpPr>
            <a:xfrm>
              <a:off x="7456620" y="2241656"/>
              <a:ext cx="4349823" cy="539777"/>
              <a:chOff x="7456620" y="2241656"/>
              <a:chExt cx="4349823" cy="539777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C53D111E-5D9F-4EFF-81EE-E8F9944ECAD3}"/>
                  </a:ext>
                </a:extLst>
              </p:cNvPr>
              <p:cNvGrpSpPr/>
              <p:nvPr/>
            </p:nvGrpSpPr>
            <p:grpSpPr>
              <a:xfrm>
                <a:off x="7456620" y="2241656"/>
                <a:ext cx="3995184" cy="539777"/>
                <a:chOff x="489915" y="4913439"/>
                <a:chExt cx="3995184" cy="539777"/>
              </a:xfrm>
            </p:grpSpPr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B96FEBF1-09DA-4C38-8D3F-0538A5843C23}"/>
                    </a:ext>
                  </a:extLst>
                </p:cNvPr>
                <p:cNvSpPr/>
                <p:nvPr/>
              </p:nvSpPr>
              <p:spPr>
                <a:xfrm>
                  <a:off x="949491" y="5125282"/>
                  <a:ext cx="569167" cy="327934"/>
                </a:xfrm>
                <a:prstGeom prst="rect">
                  <a:avLst/>
                </a:prstGeom>
                <a:noFill/>
                <a:ln w="12700" cap="flat">
                  <a:solidFill>
                    <a:schemeClr val="tx1"/>
                  </a:solidFill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0" tIns="0" rIns="0" bIns="0" numCol="1" spcCol="38100" rtlCol="0" anchor="ctr">
                  <a:noAutofit/>
                </a:bodyPr>
                <a:lstStyle/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zh-CN" sz="1600" dirty="0">
                      <a:latin typeface="Times New Roman" panose="02020603050405020304" pitchFamily="18" charset="0"/>
                      <a:ea typeface="等线" panose="02010600030101010101" pitchFamily="2" charset="-122"/>
                      <a:sym typeface="Helvetica Neue Medium"/>
                    </a:rPr>
                    <a:t>ALF</a:t>
                  </a:r>
                  <a:endParaRPr lang="zh-CN" altLang="en-US" sz="1600" dirty="0">
                    <a:latin typeface="Times New Roman" panose="02020603050405020304" pitchFamily="18" charset="0"/>
                    <a:ea typeface="等线" panose="02010600030101010101" pitchFamily="2" charset="-122"/>
                    <a:sym typeface="Helvetica Neue Medium"/>
                  </a:endParaRPr>
                </a:p>
              </p:txBody>
            </p:sp>
            <p:sp>
              <p:nvSpPr>
                <p:cNvPr id="46" name="矩形 45">
                  <a:extLst>
                    <a:ext uri="{FF2B5EF4-FFF2-40B4-BE49-F238E27FC236}">
                      <a16:creationId xmlns:a16="http://schemas.microsoft.com/office/drawing/2014/main" id="{C314364D-14D9-490F-BBD8-4E12100CB6F9}"/>
                    </a:ext>
                  </a:extLst>
                </p:cNvPr>
                <p:cNvSpPr/>
                <p:nvPr/>
              </p:nvSpPr>
              <p:spPr>
                <a:xfrm>
                  <a:off x="1792360" y="5125282"/>
                  <a:ext cx="569167" cy="327934"/>
                </a:xfrm>
                <a:prstGeom prst="rect">
                  <a:avLst/>
                </a:prstGeom>
                <a:noFill/>
                <a:ln w="12700" cap="flat">
                  <a:solidFill>
                    <a:schemeClr val="tx1"/>
                  </a:solidFill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0" tIns="0" rIns="0" bIns="0" numCol="1" spcCol="38100" rtlCol="0" anchor="ctr">
                  <a:noAutofit/>
                </a:bodyPr>
                <a:lstStyle/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zh-CN" sz="1600" dirty="0">
                      <a:latin typeface="Times New Roman" panose="02020603050405020304" pitchFamily="18" charset="0"/>
                      <a:ea typeface="等线" panose="02010600030101010101" pitchFamily="2" charset="-122"/>
                      <a:sym typeface="Helvetica Neue Medium"/>
                    </a:rPr>
                    <a:t>CCALF</a:t>
                  </a:r>
                  <a:endParaRPr lang="zh-CN" altLang="en-US" sz="1600" dirty="0">
                    <a:latin typeface="Times New Roman" panose="02020603050405020304" pitchFamily="18" charset="0"/>
                    <a:ea typeface="等线" panose="02010600030101010101" pitchFamily="2" charset="-122"/>
                    <a:sym typeface="Helvetica Neue Medium"/>
                  </a:endParaRPr>
                </a:p>
              </p:txBody>
            </p:sp>
            <p:cxnSp>
              <p:nvCxnSpPr>
                <p:cNvPr id="47" name="直接箭头连接符 46">
                  <a:extLst>
                    <a:ext uri="{FF2B5EF4-FFF2-40B4-BE49-F238E27FC236}">
                      <a16:creationId xmlns:a16="http://schemas.microsoft.com/office/drawing/2014/main" id="{81767E22-4612-4952-AA6B-EDF07B5A0A18}"/>
                    </a:ext>
                  </a:extLst>
                </p:cNvPr>
                <p:cNvCxnSpPr>
                  <a:stCxn id="45" idx="3"/>
                  <a:endCxn id="46" idx="1"/>
                </p:cNvCxnSpPr>
                <p:nvPr/>
              </p:nvCxnSpPr>
              <p:spPr>
                <a:xfrm>
                  <a:off x="1518658" y="5289249"/>
                  <a:ext cx="273702" cy="0"/>
                </a:xfrm>
                <a:prstGeom prst="straightConnector1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triangle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grpSp>
              <p:nvGrpSpPr>
                <p:cNvPr id="48" name="组合 47">
                  <a:extLst>
                    <a:ext uri="{FF2B5EF4-FFF2-40B4-BE49-F238E27FC236}">
                      <a16:creationId xmlns:a16="http://schemas.microsoft.com/office/drawing/2014/main" id="{FE5ECFD5-1DAB-4235-81C6-FD88BC232E56}"/>
                    </a:ext>
                  </a:extLst>
                </p:cNvPr>
                <p:cNvGrpSpPr/>
                <p:nvPr/>
              </p:nvGrpSpPr>
              <p:grpSpPr>
                <a:xfrm>
                  <a:off x="2722813" y="5188629"/>
                  <a:ext cx="195309" cy="195309"/>
                  <a:chOff x="6738151" y="1828800"/>
                  <a:chExt cx="195309" cy="195309"/>
                </a:xfrm>
              </p:grpSpPr>
              <p:sp>
                <p:nvSpPr>
                  <p:cNvPr id="55" name="椭圆 54">
                    <a:extLst>
                      <a:ext uri="{FF2B5EF4-FFF2-40B4-BE49-F238E27FC236}">
                        <a16:creationId xmlns:a16="http://schemas.microsoft.com/office/drawing/2014/main" id="{11C6ACEC-54E7-4ED2-B114-FF58E5CC39A8}"/>
                      </a:ext>
                    </a:extLst>
                  </p:cNvPr>
                  <p:cNvSpPr/>
                  <p:nvPr/>
                </p:nvSpPr>
                <p:spPr>
                  <a:xfrm>
                    <a:off x="6738151" y="1828800"/>
                    <a:ext cx="195309" cy="195309"/>
                  </a:xfrm>
                  <a:prstGeom prst="ellipse">
                    <a:avLst/>
                  </a:prstGeom>
                  <a:noFill/>
                  <a:ln w="12700" cap="flat">
                    <a:solidFill>
                      <a:schemeClr val="tx1"/>
                    </a:solidFill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0" tIns="0" rIns="0" bIns="0" numCol="1" spcCol="38100" rtlCol="0" anchor="ctr">
                    <a:noAutofit/>
                  </a:bodyPr>
                  <a:lstStyle/>
                  <a:p>
                    <a:pPr marL="0" marR="0" indent="0" algn="ctr" defTabSz="8255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sz="1200" b="0" i="0" u="none" strike="noStrike" cap="none" spc="0" normalizeH="0" baseline="0" dirty="0">
                      <a:ln>
                        <a:noFill/>
                      </a:ln>
                      <a:effectLst/>
                      <a:uFillTx/>
                      <a:latin typeface="+mn-lt"/>
                      <a:ea typeface="+mn-ea"/>
                      <a:cs typeface="+mn-cs"/>
                      <a:sym typeface="Helvetica Neue Medium"/>
                    </a:endParaRPr>
                  </a:p>
                </p:txBody>
              </p:sp>
              <p:cxnSp>
                <p:nvCxnSpPr>
                  <p:cNvPr id="56" name="直接连接符 55">
                    <a:extLst>
                      <a:ext uri="{FF2B5EF4-FFF2-40B4-BE49-F238E27FC236}">
                        <a16:creationId xmlns:a16="http://schemas.microsoft.com/office/drawing/2014/main" id="{EE1DA4CD-6E44-44FC-B06D-48FCF9B435C0}"/>
                      </a:ext>
                    </a:extLst>
                  </p:cNvPr>
                  <p:cNvCxnSpPr>
                    <a:stCxn id="55" idx="2"/>
                    <a:endCxn id="55" idx="6"/>
                  </p:cNvCxnSpPr>
                  <p:nvPr/>
                </p:nvCxnSpPr>
                <p:spPr>
                  <a:xfrm>
                    <a:off x="6738151" y="1926455"/>
                    <a:ext cx="195309" cy="0"/>
                  </a:xfrm>
                  <a:prstGeom prst="line">
                    <a:avLst/>
                  </a:prstGeom>
                  <a:noFill/>
                  <a:ln w="9525" cap="flat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</p:cxnSp>
            </p:grpSp>
            <p:cxnSp>
              <p:nvCxnSpPr>
                <p:cNvPr id="49" name="直接箭头连接符 48">
                  <a:extLst>
                    <a:ext uri="{FF2B5EF4-FFF2-40B4-BE49-F238E27FC236}">
                      <a16:creationId xmlns:a16="http://schemas.microsoft.com/office/drawing/2014/main" id="{48AD35FB-7609-4013-9477-749B4BA77EC4}"/>
                    </a:ext>
                  </a:extLst>
                </p:cNvPr>
                <p:cNvCxnSpPr>
                  <a:cxnSpLocks/>
                  <a:endCxn id="45" idx="1"/>
                </p:cNvCxnSpPr>
                <p:nvPr/>
              </p:nvCxnSpPr>
              <p:spPr>
                <a:xfrm>
                  <a:off x="489915" y="5286283"/>
                  <a:ext cx="459576" cy="2966"/>
                </a:xfrm>
                <a:prstGeom prst="straightConnector1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triangle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AC1CB3F8-7A53-49B3-9DE6-992B52C93861}"/>
                    </a:ext>
                  </a:extLst>
                </p:cNvPr>
                <p:cNvSpPr txBox="1"/>
                <p:nvPr/>
              </p:nvSpPr>
              <p:spPr>
                <a:xfrm>
                  <a:off x="2989174" y="5061700"/>
                  <a:ext cx="646781" cy="25385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50800" tIns="50800" rIns="50800" bIns="50800" numCol="1" spcCol="38100" rtlCol="0" anchor="ctr">
                  <a:spAutoFit/>
                </a:bodyPr>
                <a:lstStyle/>
                <a:p>
                  <a:pPr algn="ctr" defTabSz="825500" hangingPunct="0"/>
                  <a:r>
                    <a:rPr lang="en-US" altLang="zh-CN" sz="1600" dirty="0">
                      <a:latin typeface="Times New Roman" panose="02020603050405020304" pitchFamily="18" charset="0"/>
                      <a:ea typeface="等线" panose="02010600030101010101" pitchFamily="2" charset="-122"/>
                      <a:sym typeface="Helvetica Neue"/>
                    </a:rPr>
                    <a:t>residual</a:t>
                  </a:r>
                  <a:endParaRPr lang="zh-CN" altLang="en-US" sz="1600" dirty="0">
                    <a:latin typeface="Times New Roman" panose="02020603050405020304" pitchFamily="18" charset="0"/>
                    <a:ea typeface="等线" panose="02010600030101010101" pitchFamily="2" charset="-122"/>
                    <a:sym typeface="Helvetica Neue"/>
                  </a:endParaRPr>
                </a:p>
              </p:txBody>
            </p:sp>
            <p:cxnSp>
              <p:nvCxnSpPr>
                <p:cNvPr id="51" name="直接箭头连接符 50">
                  <a:extLst>
                    <a:ext uri="{FF2B5EF4-FFF2-40B4-BE49-F238E27FC236}">
                      <a16:creationId xmlns:a16="http://schemas.microsoft.com/office/drawing/2014/main" id="{8A72BD42-2300-4A59-BEA8-CAC327A962A0}"/>
                    </a:ext>
                  </a:extLst>
                </p:cNvPr>
                <p:cNvCxnSpPr>
                  <a:stCxn id="46" idx="3"/>
                  <a:endCxn id="55" idx="2"/>
                </p:cNvCxnSpPr>
                <p:nvPr/>
              </p:nvCxnSpPr>
              <p:spPr>
                <a:xfrm flipV="1">
                  <a:off x="2361527" y="5286284"/>
                  <a:ext cx="361286" cy="2965"/>
                </a:xfrm>
                <a:prstGeom prst="straightConnector1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triangle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52" name="连接符: 肘形 51">
                  <a:extLst>
                    <a:ext uri="{FF2B5EF4-FFF2-40B4-BE49-F238E27FC236}">
                      <a16:creationId xmlns:a16="http://schemas.microsoft.com/office/drawing/2014/main" id="{AF278DB8-E5C3-4ADE-BB64-D5AF0B83CED9}"/>
                    </a:ext>
                  </a:extLst>
                </p:cNvPr>
                <p:cNvCxnSpPr>
                  <a:cxnSpLocks/>
                  <a:endCxn id="55" idx="0"/>
                </p:cNvCxnSpPr>
                <p:nvPr/>
              </p:nvCxnSpPr>
              <p:spPr>
                <a:xfrm>
                  <a:off x="732207" y="4913439"/>
                  <a:ext cx="2088261" cy="275190"/>
                </a:xfrm>
                <a:prstGeom prst="bentConnector2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triangle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53" name="直接箭头连接符 52">
                  <a:extLst>
                    <a:ext uri="{FF2B5EF4-FFF2-40B4-BE49-F238E27FC236}">
                      <a16:creationId xmlns:a16="http://schemas.microsoft.com/office/drawing/2014/main" id="{2BB59CF4-94D1-47AC-9514-A395DA31A00B}"/>
                    </a:ext>
                  </a:extLst>
                </p:cNvPr>
                <p:cNvCxnSpPr>
                  <a:cxnSpLocks/>
                  <a:stCxn id="55" idx="6"/>
                </p:cNvCxnSpPr>
                <p:nvPr/>
              </p:nvCxnSpPr>
              <p:spPr>
                <a:xfrm flipV="1">
                  <a:off x="2918122" y="5286283"/>
                  <a:ext cx="880967" cy="1"/>
                </a:xfrm>
                <a:prstGeom prst="straightConnector1">
                  <a:avLst/>
                </a:prstGeom>
                <a:noFill/>
                <a:ln w="9525" cap="flat">
                  <a:solidFill>
                    <a:srgbClr val="000000"/>
                  </a:solidFill>
                  <a:prstDash val="solid"/>
                  <a:miter lim="400000"/>
                  <a:headEnd type="none" w="med" len="med"/>
                  <a:tailEnd type="triangle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AE8600AB-EEFA-4906-83E3-CAFB88B07250}"/>
                    </a:ext>
                  </a:extLst>
                </p:cNvPr>
                <p:cNvSpPr/>
                <p:nvPr/>
              </p:nvSpPr>
              <p:spPr>
                <a:xfrm>
                  <a:off x="3799089" y="5049235"/>
                  <a:ext cx="686010" cy="403981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12700" cap="flat">
                  <a:solidFill>
                    <a:schemeClr val="tx1"/>
                  </a:solidFill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0" tIns="0" rIns="0" bIns="0" numCol="1" spcCol="38100" rtlCol="0" anchor="ctr">
                  <a:noAutofit/>
                </a:bodyPr>
                <a:lstStyle/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zh-CN" sz="1400" dirty="0">
                      <a:latin typeface="Times New Roman" panose="02020603050405020304" pitchFamily="18" charset="0"/>
                      <a:ea typeface="等线" panose="02010600030101010101" pitchFamily="2" charset="-122"/>
                      <a:sym typeface="Helvetica Neue Medium"/>
                    </a:rPr>
                    <a:t>Residual</a:t>
                  </a:r>
                </a:p>
                <a:p>
                  <a:pPr marL="0" marR="0" indent="0" algn="ctr" defTabSz="8255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zh-CN" sz="1400" dirty="0">
                      <a:latin typeface="Times New Roman" panose="02020603050405020304" pitchFamily="18" charset="0"/>
                      <a:ea typeface="等线" panose="02010600030101010101" pitchFamily="2" charset="-122"/>
                      <a:sym typeface="Helvetica Neue Medium"/>
                    </a:rPr>
                    <a:t>Adjustment</a:t>
                  </a:r>
                </a:p>
              </p:txBody>
            </p:sp>
          </p:grpSp>
          <p:cxnSp>
            <p:nvCxnSpPr>
              <p:cNvPr id="44" name="直接箭头连接符 43">
                <a:extLst>
                  <a:ext uri="{FF2B5EF4-FFF2-40B4-BE49-F238E27FC236}">
                    <a16:creationId xmlns:a16="http://schemas.microsoft.com/office/drawing/2014/main" id="{B276D7A5-6C13-48D7-A6AD-5D113C4010A7}"/>
                  </a:ext>
                </a:extLst>
              </p:cNvPr>
              <p:cNvCxnSpPr>
                <a:stCxn id="54" idx="3"/>
              </p:cNvCxnSpPr>
              <p:nvPr/>
            </p:nvCxnSpPr>
            <p:spPr>
              <a:xfrm flipV="1">
                <a:off x="11451804" y="2579442"/>
                <a:ext cx="354639" cy="1"/>
              </a:xfrm>
              <a:prstGeom prst="straightConnector1">
                <a:avLst/>
              </a:prstGeom>
              <a:noFill/>
              <a:ln w="9525" cap="flat">
                <a:solidFill>
                  <a:srgbClr val="000000"/>
                </a:solidFill>
                <a:prstDash val="solid"/>
                <a:miter lim="400000"/>
                <a:headEnd type="none" w="med" len="med"/>
                <a:tailEnd type="triangle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</p:grp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88BD3C9-839B-484F-BA49-66A5F3600EDA}"/>
                </a:ext>
              </a:extLst>
            </p:cNvPr>
            <p:cNvCxnSpPr/>
            <p:nvPr/>
          </p:nvCxnSpPr>
          <p:spPr>
            <a:xfrm>
              <a:off x="7704005" y="2241656"/>
              <a:ext cx="0" cy="372844"/>
            </a:xfrm>
            <a:prstGeom prst="line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AB9E8A0E-BD2E-47AE-9F8E-04C40A66FFF9}"/>
              </a:ext>
            </a:extLst>
          </p:cNvPr>
          <p:cNvSpPr txBox="1"/>
          <p:nvPr/>
        </p:nvSpPr>
        <p:spPr>
          <a:xfrm>
            <a:off x="5397474" y="5280975"/>
            <a:ext cx="1376467" cy="7416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sym typeface="Helvetica Neue"/>
              </a:rPr>
              <a:t>residual offset</a:t>
            </a:r>
          </a:p>
          <a:p>
            <a:pPr marL="0" marR="0" indent="0" algn="ctr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400" dirty="0">
                <a:latin typeface="Times New Roman" panose="02020603050405020304" pitchFamily="18" charset="0"/>
                <a:ea typeface="等线" panose="02010600030101010101" pitchFamily="2" charset="-122"/>
                <a:sym typeface="Helvetica Neue"/>
              </a:rPr>
              <a:t>+1 / -1</a:t>
            </a:r>
            <a:endParaRPr lang="zh-CN" altLang="en-US" sz="1400" dirty="0">
              <a:latin typeface="Times New Roman" panose="02020603050405020304" pitchFamily="18" charset="0"/>
              <a:ea typeface="等线" panose="02010600030101010101" pitchFamily="2" charset="-122"/>
              <a:sym typeface="Helvetica Neue"/>
            </a:endParaRPr>
          </a:p>
        </p:txBody>
      </p:sp>
      <p:graphicFrame>
        <p:nvGraphicFramePr>
          <p:cNvPr id="58" name="表格 57">
            <a:extLst>
              <a:ext uri="{FF2B5EF4-FFF2-40B4-BE49-F238E27FC236}">
                <a16:creationId xmlns:a16="http://schemas.microsoft.com/office/drawing/2014/main" id="{897D0569-98CE-4DF3-AC9E-47E7521E9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042869"/>
              </p:ext>
            </p:extLst>
          </p:nvPr>
        </p:nvGraphicFramePr>
        <p:xfrm>
          <a:off x="3337644" y="5280975"/>
          <a:ext cx="201164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11">
                  <a:extLst>
                    <a:ext uri="{9D8B030D-6E8A-4147-A177-3AD203B41FA5}">
                      <a16:colId xmlns:a16="http://schemas.microsoft.com/office/drawing/2014/main" val="1509557664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2585533623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118273047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3792804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-2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3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6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84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4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-1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-5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382623"/>
                  </a:ext>
                </a:extLst>
              </a:tr>
            </a:tbl>
          </a:graphicData>
        </a:graphic>
      </p:graphicFrame>
      <p:graphicFrame>
        <p:nvGraphicFramePr>
          <p:cNvPr id="59" name="表格 58">
            <a:extLst>
              <a:ext uri="{FF2B5EF4-FFF2-40B4-BE49-F238E27FC236}">
                <a16:creationId xmlns:a16="http://schemas.microsoft.com/office/drawing/2014/main" id="{6AE640E9-05BF-4F78-98D8-6EE3FB725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478706"/>
              </p:ext>
            </p:extLst>
          </p:nvPr>
        </p:nvGraphicFramePr>
        <p:xfrm>
          <a:off x="6912916" y="5280975"/>
          <a:ext cx="201164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911">
                  <a:extLst>
                    <a:ext uri="{9D8B030D-6E8A-4147-A177-3AD203B41FA5}">
                      <a16:colId xmlns:a16="http://schemas.microsoft.com/office/drawing/2014/main" val="1509557664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2585533623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118273047"/>
                    </a:ext>
                  </a:extLst>
                </a:gridCol>
                <a:gridCol w="502911">
                  <a:extLst>
                    <a:ext uri="{9D8B030D-6E8A-4147-A177-3AD203B41FA5}">
                      <a16:colId xmlns:a16="http://schemas.microsoft.com/office/drawing/2014/main" val="3792804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-1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0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2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5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84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1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3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-1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600" b="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+mn-cs"/>
                          <a:sym typeface="Helvetica Neue Light"/>
                        </a:rPr>
                        <a:t>-4</a:t>
                      </a:r>
                      <a:endParaRPr lang="zh-CN" altLang="en-US" sz="16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等线" panose="02010600030101010101" pitchFamily="2" charset="-122"/>
                        <a:cs typeface="+mn-cs"/>
                        <a:sym typeface="Helvetica Neue Ligh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4382623"/>
                  </a:ext>
                </a:extLst>
              </a:tr>
            </a:tbl>
          </a:graphicData>
        </a:graphic>
      </p:graphicFrame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id="{2470F209-9A60-41D4-A208-219000AE5F3E}"/>
              </a:ext>
            </a:extLst>
          </p:cNvPr>
          <p:cNvCxnSpPr/>
          <p:nvPr/>
        </p:nvCxnSpPr>
        <p:spPr>
          <a:xfrm>
            <a:off x="5492724" y="5651815"/>
            <a:ext cx="1440000" cy="0"/>
          </a:xfrm>
          <a:prstGeom prst="straightConnector1">
            <a:avLst/>
          </a:prstGeom>
          <a:noFill/>
          <a:ln w="28575" cap="flat">
            <a:solidFill>
              <a:srgbClr val="000000"/>
            </a:solidFill>
            <a:prstDash val="solid"/>
            <a:miter lim="400000"/>
            <a:headEnd type="none" w="med" len="med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659245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97500"/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EECAA41-5DB9-496E-A2B8-A62D8F23E83F}"/>
              </a:ext>
            </a:extLst>
          </p:cNvPr>
          <p:cNvSpPr/>
          <p:nvPr/>
        </p:nvSpPr>
        <p:spPr>
          <a:xfrm>
            <a:off x="382859" y="850605"/>
            <a:ext cx="10875691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OPPOSans M" panose="00020600040101010101" charset="-122"/>
                <a:cs typeface="Times New Roman" panose="02020603050405020304" pitchFamily="18" charset="0"/>
                <a:sym typeface="OPPOSans M" panose="00020600040101010101" charset="-122"/>
              </a:rPr>
              <a:t>proposed method over ECM-12.0</a:t>
            </a: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7F0E14EA-3CFF-441B-8824-5135DD247E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82263"/>
              </p:ext>
            </p:extLst>
          </p:nvPr>
        </p:nvGraphicFramePr>
        <p:xfrm>
          <a:off x="513937" y="2836375"/>
          <a:ext cx="4680000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0000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171676">
                <a:tc rowSpan="3"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Main10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162" marR="65162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17979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ECM-12.0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162" marR="6516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26494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-0.27%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-0.34%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100.2%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-0.13%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102.6%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F5D05BA9-CBA5-41A9-B128-855E7416E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402789"/>
              </p:ext>
            </p:extLst>
          </p:nvPr>
        </p:nvGraphicFramePr>
        <p:xfrm>
          <a:off x="6685490" y="2836375"/>
          <a:ext cx="4680000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0000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780000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171676">
                <a:tc rowSpan="3">
                  <a:txBody>
                    <a:bodyPr/>
                    <a:lstStyle/>
                    <a:p>
                      <a:endParaRPr lang="zh-CN" altLang="en-US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Low Delay B Main10</a:t>
                      </a:r>
                    </a:p>
                  </a:txBody>
                  <a:tcPr marL="65162" marR="65162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179795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 ECM-12.0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162" marR="6516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26494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-0.03%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-0.38%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-0.20%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99.9%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101.1%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-0.07%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-0.42%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-0.15%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99.7%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100.9%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0.03%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-0.32%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-0.37%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99.6%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100.2%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zh-CN" altLang="en-US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-0.03%</a:t>
                      </a:r>
                      <a:endParaRPr lang="zh-CN" altLang="en-US" sz="1400" b="1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-0.38%</a:t>
                      </a:r>
                      <a:endParaRPr lang="zh-CN" altLang="en-US" sz="1400" b="1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-0.22%</a:t>
                      </a:r>
                      <a:endParaRPr lang="zh-CN" altLang="en-US" sz="1400" b="1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99.8%</a:t>
                      </a:r>
                      <a:endParaRPr lang="zh-CN" altLang="en-US" sz="1400" b="1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100.8%</a:t>
                      </a:r>
                      <a:endParaRPr lang="zh-CN" altLang="en-US" sz="1400" b="1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-0.29%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-0.08%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-1.16%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99.8%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101.0%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264948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Class F</a:t>
                      </a:r>
                      <a:endParaRPr lang="zh-CN" altLang="en-US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-0.10%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-0.14%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-0.66%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100.1%</a:t>
                      </a:r>
                      <a:endParaRPr lang="zh-CN" altLang="en-US" sz="1400" b="0" i="0" u="none" strike="noStrike" cap="none" spc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cap="none" spc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  <a:sym typeface="Helvetica Neue Light"/>
                        </a:rPr>
                        <a:t>101.7%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sp>
        <p:nvSpPr>
          <p:cNvPr id="7" name="标题 2">
            <a:extLst>
              <a:ext uri="{FF2B5EF4-FFF2-40B4-BE49-F238E27FC236}">
                <a16:creationId xmlns:a16="http://schemas.microsoft.com/office/drawing/2014/main" id="{0F51E5C5-2668-4526-988C-78DE5A3E823B}"/>
              </a:ext>
            </a:extLst>
          </p:cNvPr>
          <p:cNvSpPr txBox="1">
            <a:spLocks/>
          </p:cNvSpPr>
          <p:nvPr/>
        </p:nvSpPr>
        <p:spPr>
          <a:xfrm>
            <a:off x="388254" y="91808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5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9pPr>
          </a:lstStyle>
          <a:p>
            <a:r>
              <a:rPr lang="en-US" altLang="zh-CN" sz="2800" dirty="0">
                <a:latin typeface="Times New Roman" panose="02020603050405020304" pitchFamily="18" charset="0"/>
              </a:rPr>
              <a:t>Simulation results</a:t>
            </a:r>
            <a:endParaRPr lang="en-US" altLang="zh-CN" sz="2800" kern="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322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88253" y="1366887"/>
            <a:ext cx="11003647" cy="4757775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a residual offset adjustment method for adaptive loop filters. Simulation results show that the proposed method can improve the coding efficiency of ECM with minor complexity increases.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suggested to further study this method in EE2.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CA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CA" altLang="zh-CN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InterDigital for cross-checking!</a:t>
            </a:r>
            <a:endParaRPr lang="en-US" altLang="zh-CN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标题 2">
            <a:extLst>
              <a:ext uri="{FF2B5EF4-FFF2-40B4-BE49-F238E27FC236}">
                <a16:creationId xmlns:a16="http://schemas.microsoft.com/office/drawing/2014/main" id="{71A4A9B9-CBB5-40C6-B744-5D4FBB910F06}"/>
              </a:ext>
            </a:extLst>
          </p:cNvPr>
          <p:cNvSpPr txBox="1">
            <a:spLocks/>
          </p:cNvSpPr>
          <p:nvPr/>
        </p:nvSpPr>
        <p:spPr>
          <a:xfrm>
            <a:off x="388254" y="91808"/>
            <a:ext cx="11420888" cy="5368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marR="0" indent="0" algn="l" defTabSz="412750" latinLnBrk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25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9pPr>
          </a:lstStyle>
          <a:p>
            <a:r>
              <a:rPr lang="en-US" altLang="zh-CN" sz="2800" dirty="0">
                <a:latin typeface="Times New Roman" panose="02020603050405020304" pitchFamily="18" charset="0"/>
              </a:rPr>
              <a:t>Conclusions</a:t>
            </a:r>
            <a:endParaRPr lang="en-US" altLang="zh-CN" sz="2800" kern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</TotalTime>
  <Words>659</Words>
  <Application>Microsoft Office PowerPoint</Application>
  <PresentationFormat>宽屏</PresentationFormat>
  <Paragraphs>156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Helvetica Neue Medium</vt:lpstr>
      <vt:lpstr>OPPOSans B</vt:lpstr>
      <vt:lpstr>OPPOSans M</vt:lpstr>
      <vt:lpstr>OPPOSans R</vt:lpstr>
      <vt:lpstr>等线</vt:lpstr>
      <vt:lpstr>Arial</vt:lpstr>
      <vt:lpstr>Times New Roman</vt:lpstr>
      <vt:lpstr>White 白底</vt:lpstr>
      <vt:lpstr>Black 黑底</vt:lpstr>
      <vt:lpstr>Non-EE2: On residual adjustments for adaptive loop filters JVET-AH0060</vt:lpstr>
      <vt:lpstr>PowerPoint 演示文稿</vt:lpstr>
      <vt:lpstr>Proposed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Non-EE2: Intra Template-Matching Prediction Fusion JVET-AC0069 </dc:title>
  <dc:creator>张莱(Lai Zhang)</dc:creator>
  <cp:lastModifiedBy>戴震宇(Joey Dai)</cp:lastModifiedBy>
  <cp:revision>324</cp:revision>
  <dcterms:created xsi:type="dcterms:W3CDTF">2015-05-05T08:02:00Z</dcterms:created>
  <dcterms:modified xsi:type="dcterms:W3CDTF">2024-04-18T07:28:54Z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</Properties>
</file>