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412" r:id="rId2"/>
    <p:sldId id="413" r:id="rId3"/>
    <p:sldId id="345" r:id="rId4"/>
    <p:sldId id="354" r:id="rId5"/>
    <p:sldId id="374" r:id="rId6"/>
    <p:sldId id="405" r:id="rId7"/>
    <p:sldId id="415" r:id="rId8"/>
    <p:sldId id="417" r:id="rId9"/>
    <p:sldId id="419" r:id="rId10"/>
    <p:sldId id="420" r:id="rId11"/>
    <p:sldId id="3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7" d="100"/>
          <a:sy n="77" d="100"/>
        </p:scale>
        <p:origin x="2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documents/33_Teleconference/wg11/JVET-AG0122-v2.zip" TargetMode="External"/><Relationship Id="rId4" Type="http://schemas.openxmlformats.org/officeDocument/2006/relationships/hyperlink" Target="https://jvet-experts.org/doc_end_user/current_document.php?id=1347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Operation point (LOP)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67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NN-based Inter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378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154" y="361925"/>
            <a:ext cx="10515600" cy="1325563"/>
          </a:xfrm>
        </p:spPr>
        <p:txBody>
          <a:bodyPr/>
          <a:lstStyle/>
          <a:p>
            <a:r>
              <a:rPr lang="en-US" b="1" dirty="0"/>
              <a:t>Deep Reference Frame Generation for Inter Prediction Enhancement</a:t>
            </a:r>
            <a:endParaRPr lang="en-US" dirty="0"/>
          </a:p>
        </p:txBody>
      </p:sp>
      <p:pic>
        <p:nvPicPr>
          <p:cNvPr id="4" name="图片 1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5200" y="1946715"/>
            <a:ext cx="5542729" cy="2283634"/>
          </a:xfrm>
          <a:prstGeom prst="rect">
            <a:avLst/>
          </a:prstGeom>
        </p:spPr>
      </p:pic>
      <p:pic>
        <p:nvPicPr>
          <p:cNvPr id="5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7213600" y="1874832"/>
            <a:ext cx="4338146" cy="2328401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776748"/>
              </p:ext>
            </p:extLst>
          </p:nvPr>
        </p:nvGraphicFramePr>
        <p:xfrm>
          <a:off x="8095435" y="4820445"/>
          <a:ext cx="3807457" cy="1903095"/>
        </p:xfrm>
        <a:graphic>
          <a:graphicData uri="http://schemas.openxmlformats.org/drawingml/2006/table">
            <a:tbl>
              <a:tblPr/>
              <a:tblGrid>
                <a:gridCol w="655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7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5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35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54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54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9188654" y="4436570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JVET-AF0208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38B4FC-1A62-4152-B3C8-E716EBC46FCD}"/>
              </a:ext>
            </a:extLst>
          </p:cNvPr>
          <p:cNvSpPr/>
          <p:nvPr/>
        </p:nvSpPr>
        <p:spPr>
          <a:xfrm>
            <a:off x="2519457" y="4368972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5"/>
              </a:rPr>
              <a:t>JVET-AG0122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n-DE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AB61E44-C45C-429A-905A-80BF112F4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949273"/>
              </p:ext>
            </p:extLst>
          </p:nvPr>
        </p:nvGraphicFramePr>
        <p:xfrm>
          <a:off x="93983" y="4758092"/>
          <a:ext cx="4439919" cy="1965448"/>
        </p:xfrm>
        <a:graphic>
          <a:graphicData uri="http://schemas.openxmlformats.org/drawingml/2006/table">
            <a:tbl>
              <a:tblPr/>
              <a:tblGrid>
                <a:gridCol w="1055286">
                  <a:extLst>
                    <a:ext uri="{9D8B030D-6E8A-4147-A177-3AD203B41FA5}">
                      <a16:colId xmlns:a16="http://schemas.microsoft.com/office/drawing/2014/main" val="1705788078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204551208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1734579033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1946779017"/>
                    </a:ext>
                  </a:extLst>
                </a:gridCol>
                <a:gridCol w="405384">
                  <a:extLst>
                    <a:ext uri="{9D8B030D-6E8A-4147-A177-3AD203B41FA5}">
                      <a16:colId xmlns:a16="http://schemas.microsoft.com/office/drawing/2014/main" val="882858975"/>
                    </a:ext>
                  </a:extLst>
                </a:gridCol>
                <a:gridCol w="392514">
                  <a:extLst>
                    <a:ext uri="{9D8B030D-6E8A-4147-A177-3AD203B41FA5}">
                      <a16:colId xmlns:a16="http://schemas.microsoft.com/office/drawing/2014/main" val="2312073005"/>
                    </a:ext>
                  </a:extLst>
                </a:gridCol>
                <a:gridCol w="379645">
                  <a:extLst>
                    <a:ext uri="{9D8B030D-6E8A-4147-A177-3AD203B41FA5}">
                      <a16:colId xmlns:a16="http://schemas.microsoft.com/office/drawing/2014/main" val="4230411875"/>
                    </a:ext>
                  </a:extLst>
                </a:gridCol>
                <a:gridCol w="456862">
                  <a:extLst>
                    <a:ext uri="{9D8B030D-6E8A-4147-A177-3AD203B41FA5}">
                      <a16:colId xmlns:a16="http://schemas.microsoft.com/office/drawing/2014/main" val="2904982931"/>
                    </a:ext>
                  </a:extLst>
                </a:gridCol>
                <a:gridCol w="456862">
                  <a:extLst>
                    <a:ext uri="{9D8B030D-6E8A-4147-A177-3AD203B41FA5}">
                      <a16:colId xmlns:a16="http://schemas.microsoft.com/office/drawing/2014/main" val="19099215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753080"/>
                  </a:ext>
                </a:extLst>
              </a:tr>
              <a:tr h="230628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720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855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746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523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109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67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048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092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81580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75076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EE0189C-953F-459B-B19F-3D09B5EEB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072994"/>
              </p:ext>
            </p:extLst>
          </p:nvPr>
        </p:nvGraphicFramePr>
        <p:xfrm>
          <a:off x="4686302" y="4823620"/>
          <a:ext cx="2613550" cy="1881505"/>
        </p:xfrm>
        <a:graphic>
          <a:graphicData uri="http://schemas.openxmlformats.org/drawingml/2006/table">
            <a:tbl>
              <a:tblPr/>
              <a:tblGrid>
                <a:gridCol w="456010">
                  <a:extLst>
                    <a:ext uri="{9D8B030D-6E8A-4147-A177-3AD203B41FA5}">
                      <a16:colId xmlns:a16="http://schemas.microsoft.com/office/drawing/2014/main" val="1848708411"/>
                    </a:ext>
                  </a:extLst>
                </a:gridCol>
                <a:gridCol w="456010">
                  <a:extLst>
                    <a:ext uri="{9D8B030D-6E8A-4147-A177-3AD203B41FA5}">
                      <a16:colId xmlns:a16="http://schemas.microsoft.com/office/drawing/2014/main" val="300092284"/>
                    </a:ext>
                  </a:extLst>
                </a:gridCol>
                <a:gridCol w="456010">
                  <a:extLst>
                    <a:ext uri="{9D8B030D-6E8A-4147-A177-3AD203B41FA5}">
                      <a16:colId xmlns:a16="http://schemas.microsoft.com/office/drawing/2014/main" val="2695538700"/>
                    </a:ext>
                  </a:extLst>
                </a:gridCol>
                <a:gridCol w="428785">
                  <a:extLst>
                    <a:ext uri="{9D8B030D-6E8A-4147-A177-3AD203B41FA5}">
                      <a16:colId xmlns:a16="http://schemas.microsoft.com/office/drawing/2014/main" val="3051536863"/>
                    </a:ext>
                  </a:extLst>
                </a:gridCol>
                <a:gridCol w="415174">
                  <a:extLst>
                    <a:ext uri="{9D8B030D-6E8A-4147-A177-3AD203B41FA5}">
                      <a16:colId xmlns:a16="http://schemas.microsoft.com/office/drawing/2014/main" val="2984183074"/>
                    </a:ext>
                  </a:extLst>
                </a:gridCol>
                <a:gridCol w="401561">
                  <a:extLst>
                    <a:ext uri="{9D8B030D-6E8A-4147-A177-3AD203B41FA5}">
                      <a16:colId xmlns:a16="http://schemas.microsoft.com/office/drawing/2014/main" val="97664397"/>
                    </a:ext>
                  </a:extLst>
                </a:gridCol>
              </a:tblGrid>
              <a:tr h="16192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400679"/>
                  </a:ext>
                </a:extLst>
              </a:tr>
              <a:tr h="16192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181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037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359918"/>
                  </a:ext>
                </a:extLst>
              </a:tr>
              <a:tr h="709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06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6187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911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526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65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457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25710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238D568-9BE4-42C2-94C5-8D6967C61194}"/>
              </a:ext>
            </a:extLst>
          </p:cNvPr>
          <p:cNvSpPr txBox="1"/>
          <p:nvPr/>
        </p:nvSpPr>
        <p:spPr>
          <a:xfrm>
            <a:off x="6509250" y="4495271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Vimeo (90 000)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62AD0-EFAD-4758-A17B-4512A5ADB4E1}"/>
              </a:ext>
            </a:extLst>
          </p:cNvPr>
          <p:cNvSpPr txBox="1"/>
          <p:nvPr/>
        </p:nvSpPr>
        <p:spPr>
          <a:xfrm>
            <a:off x="11112291" y="443657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Vimeo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435336-E3A6-4E21-BA69-70C40CA9640E}"/>
              </a:ext>
            </a:extLst>
          </p:cNvPr>
          <p:cNvSpPr txBox="1"/>
          <p:nvPr/>
        </p:nvSpPr>
        <p:spPr>
          <a:xfrm>
            <a:off x="289108" y="4553638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highlight>
                  <a:srgbClr val="FFFF00"/>
                </a:highlight>
              </a:rPr>
              <a:t>HAA500</a:t>
            </a:r>
            <a:endParaRPr lang="en-D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29481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3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45674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070C0"/>
                </a:solidFill>
              </a:rPr>
              <a:t>NNVC-8 LOP2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40477" y="6216163"/>
            <a:ext cx="2374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</p:spTree>
    <p:extLst>
      <p:ext uri="{BB962C8B-B14F-4D97-AF65-F5344CB8AC3E}">
        <p14:creationId xmlns:p14="http://schemas.microsoft.com/office/powerpoint/2010/main" val="3321280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Operation point (HOP)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168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5082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NNVC-8 HOP3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31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 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477" y="6216163"/>
            <a:ext cx="2476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DE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68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(F)+8 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1.5 (F) + 1.5 (I)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376187" y="6292860"/>
            <a:ext cx="275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</a:t>
            </a:r>
            <a:r>
              <a:rPr lang="en-US" sz="1200" dirty="0" err="1"/>
              <a:t>gCONV</a:t>
            </a:r>
            <a:r>
              <a:rPr lang="en-US" sz="1200" dirty="0"/>
              <a:t> groups 0 2</a:t>
            </a:r>
          </a:p>
          <a:p>
            <a:r>
              <a:rPr lang="en-US" sz="1200" dirty="0"/>
              <a:t>(**) NN-Intra must be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2311703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Ultra-Low Operation point (ULOP)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969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Arrow Connector 38"/>
          <p:cNvCxnSpPr>
            <a:cxnSpLocks/>
            <a:stCxn id="19" idx="1"/>
          </p:cNvCxnSpPr>
          <p:nvPr/>
        </p:nvCxnSpPr>
        <p:spPr>
          <a:xfrm>
            <a:off x="2570547" y="3577635"/>
            <a:ext cx="2840164" cy="9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70547" y="3065904"/>
            <a:ext cx="446766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84417" y="3069628"/>
            <a:ext cx="45556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14791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14789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14790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14791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14791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30111" y="3061601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s</a:t>
            </a:r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04222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5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cxnSpLocks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cxnSpLocks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43013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JVET-AG0155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40477" y="6216163"/>
            <a:ext cx="2476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5(F)+8(I)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0.02 (F)+1.5 (I)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6E4381A-3DCC-4BB5-A248-661F865D3A56}"/>
              </a:ext>
            </a:extLst>
          </p:cNvPr>
          <p:cNvSpPr/>
          <p:nvPr/>
        </p:nvSpPr>
        <p:spPr>
          <a:xfrm>
            <a:off x="4164208" y="3059471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s</a:t>
            </a:r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1471A65-C643-4732-806E-3C9CB3A8E7AF}"/>
              </a:ext>
            </a:extLst>
          </p:cNvPr>
          <p:cNvSpPr/>
          <p:nvPr/>
        </p:nvSpPr>
        <p:spPr>
          <a:xfrm>
            <a:off x="4722129" y="3058711"/>
            <a:ext cx="446766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F6CE165-89C2-4D28-B843-DF062A8CB4FE}"/>
              </a:ext>
            </a:extLst>
          </p:cNvPr>
          <p:cNvSpPr/>
          <p:nvPr/>
        </p:nvSpPr>
        <p:spPr>
          <a:xfrm>
            <a:off x="3286151" y="2062398"/>
            <a:ext cx="1217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ighlight>
                  <a:srgbClr val="FFFF00"/>
                </a:highlight>
              </a:rPr>
              <a:t>C=?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00DB13B-8B1D-45AB-A21C-65CD7EFFC00C}"/>
              </a:ext>
            </a:extLst>
          </p:cNvPr>
          <p:cNvSpPr/>
          <p:nvPr/>
        </p:nvSpPr>
        <p:spPr>
          <a:xfrm>
            <a:off x="7351148" y="544909"/>
            <a:ext cx="2668063" cy="1600438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r>
              <a:rPr lang="en-US" sz="1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ighlight>
                  <a:srgbClr val="FFFF00"/>
                </a:highlight>
              </a:rPr>
              <a:t>Fill data</a:t>
            </a:r>
          </a:p>
        </p:txBody>
      </p:sp>
    </p:spTree>
    <p:extLst>
      <p:ext uri="{BB962C8B-B14F-4D97-AF65-F5344CB8AC3E}">
        <p14:creationId xmlns:p14="http://schemas.microsoft.com/office/powerpoint/2010/main" val="3787763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NN-based super-resolution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417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83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9877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JVET-AG0130 (LOP)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68349" y="6220318"/>
            <a:ext cx="3164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(F)+8(I))/4+20(SR)</a:t>
            </a:r>
            <a:endParaRPr lang="en-US" sz="1600" dirty="0">
              <a:solidFill>
                <a:srgbClr val="0070C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0.1(F)+1.5 (I)+0.1(SR)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99EED9-05F4-4E44-9400-34D8C97D59AB}"/>
              </a:ext>
            </a:extLst>
          </p:cNvPr>
          <p:cNvSpPr/>
          <p:nvPr/>
        </p:nvSpPr>
        <p:spPr>
          <a:xfrm>
            <a:off x="4078372" y="2881175"/>
            <a:ext cx="1292023" cy="1351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873A905-53C7-4FA1-8BFB-5447A151A845}"/>
              </a:ext>
            </a:extLst>
          </p:cNvPr>
          <p:cNvSpPr/>
          <p:nvPr/>
        </p:nvSpPr>
        <p:spPr>
          <a:xfrm rot="5400000">
            <a:off x="11161139" y="305615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B350947-F203-4255-9846-835C8A92711E}"/>
              </a:ext>
            </a:extLst>
          </p:cNvPr>
          <p:cNvSpPr/>
          <p:nvPr/>
        </p:nvSpPr>
        <p:spPr>
          <a:xfrm rot="5400000">
            <a:off x="10437836" y="1424920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</p:spTree>
    <p:extLst>
      <p:ext uri="{BB962C8B-B14F-4D97-AF65-F5344CB8AC3E}">
        <p14:creationId xmlns:p14="http://schemas.microsoft.com/office/powerpoint/2010/main" val="1801562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31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477" y="6216163"/>
            <a:ext cx="3482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DE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477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(F)+8 (I)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)/4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+467(SR)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1.5 (F) + 1.5 (I)+1.9(SR)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376187" y="6292860"/>
            <a:ext cx="275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</a:t>
            </a:r>
            <a:r>
              <a:rPr lang="en-US" sz="1200" dirty="0" err="1"/>
              <a:t>gCONV</a:t>
            </a:r>
            <a:r>
              <a:rPr lang="en-US" sz="1200" dirty="0"/>
              <a:t> groups 0 2</a:t>
            </a:r>
          </a:p>
          <a:p>
            <a:r>
              <a:rPr lang="en-US" sz="1200" dirty="0"/>
              <a:t>(**) NN-Intra must be enabled in the test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7FD5156-829B-4D79-B795-1412432ACF16}"/>
              </a:ext>
            </a:extLst>
          </p:cNvPr>
          <p:cNvSpPr txBox="1"/>
          <p:nvPr/>
        </p:nvSpPr>
        <p:spPr>
          <a:xfrm>
            <a:off x="3462003" y="347133"/>
            <a:ext cx="209217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JVET-AG0130 (HOP)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45D723A-2711-42FC-B78A-72A776C1A88B}"/>
              </a:ext>
            </a:extLst>
          </p:cNvPr>
          <p:cNvSpPr/>
          <p:nvPr/>
        </p:nvSpPr>
        <p:spPr>
          <a:xfrm>
            <a:off x="4104605" y="2393886"/>
            <a:ext cx="1292023" cy="1351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09CDF38-A8D0-43B2-B866-64E6590AD5F8}"/>
              </a:ext>
            </a:extLst>
          </p:cNvPr>
          <p:cNvSpPr/>
          <p:nvPr/>
        </p:nvSpPr>
        <p:spPr>
          <a:xfrm rot="5400000">
            <a:off x="10437836" y="1424920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7EEDD76-93CD-401F-98AD-C2927A207B1F}"/>
              </a:ext>
            </a:extLst>
          </p:cNvPr>
          <p:cNvSpPr/>
          <p:nvPr/>
        </p:nvSpPr>
        <p:spPr>
          <a:xfrm rot="5400000">
            <a:off x="11161139" y="305615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</p:spTree>
    <p:extLst>
      <p:ext uri="{BB962C8B-B14F-4D97-AF65-F5344CB8AC3E}">
        <p14:creationId xmlns:p14="http://schemas.microsoft.com/office/powerpoint/2010/main" val="935525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D0EDD6-A835-4DA3-AEAF-760D29DB2862}"/>
</file>

<file path=customXml/itemProps2.xml><?xml version="1.0" encoding="utf-8"?>
<ds:datastoreItem xmlns:ds="http://schemas.openxmlformats.org/officeDocument/2006/customXml" ds:itemID="{4548AD58-0420-498B-8CBC-FB55AAE814A3}"/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3088</TotalTime>
  <Words>2107</Words>
  <Application>Microsoft Office PowerPoint</Application>
  <PresentationFormat>Widescreen</PresentationFormat>
  <Paragraphs>563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Cambria Math</vt:lpstr>
      <vt:lpstr>Symbol</vt:lpstr>
      <vt:lpstr>Times New Roman</vt:lpstr>
      <vt:lpstr>Office Theme</vt:lpstr>
      <vt:lpstr>Low Operation point (LOP)</vt:lpstr>
      <vt:lpstr>PowerPoint Presentation</vt:lpstr>
      <vt:lpstr>High Operation point (HOP)</vt:lpstr>
      <vt:lpstr>PowerPoint Presentation</vt:lpstr>
      <vt:lpstr>Ultra-Low Operation point (ULOP)</vt:lpstr>
      <vt:lpstr>PowerPoint Presentation</vt:lpstr>
      <vt:lpstr>NN-based super-resolution</vt:lpstr>
      <vt:lpstr>PowerPoint Presentation</vt:lpstr>
      <vt:lpstr>PowerPoint Presentation</vt:lpstr>
      <vt:lpstr>NN-based Inter</vt:lpstr>
      <vt:lpstr>Deep Reference Frame Generation for Inter Prediction Enhancement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200</cp:revision>
  <dcterms:created xsi:type="dcterms:W3CDTF">2023-04-21T07:22:16Z</dcterms:created>
  <dcterms:modified xsi:type="dcterms:W3CDTF">2024-01-24T05:57:55Z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