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71" r:id="rId4"/>
    <p:sldId id="270" r:id="rId5"/>
    <p:sldId id="269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20" autoAdjust="0"/>
    <p:restoredTop sz="94618"/>
  </p:normalViewPr>
  <p:slideViewPr>
    <p:cSldViewPr snapToGrid="0" snapToObjects="1">
      <p:cViewPr varScale="1">
        <p:scale>
          <a:sx n="54" d="100"/>
          <a:sy n="54" d="100"/>
        </p:scale>
        <p:origin x="13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3382" y="773756"/>
            <a:ext cx="2091746" cy="973485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568812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84B1B2-72C7-4C6A-8F98-A91D98EE02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700" y="662631"/>
            <a:ext cx="20320000" cy="1619250"/>
          </a:xfrm>
        </p:spPr>
        <p:txBody>
          <a:bodyPr>
            <a:noAutofit/>
          </a:bodyPr>
          <a:lstStyle>
            <a:lvl1pPr algn="l"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1pPr>
            <a:lvl2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2pPr>
            <a:lvl3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3pPr>
            <a:lvl4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4pPr>
            <a:lvl5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6017B5-1117-438A-8922-4EE871C777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710900" cy="9963150"/>
          </a:xfrm>
        </p:spPr>
        <p:txBody>
          <a:bodyPr>
            <a:noAutofit/>
          </a:bodyPr>
          <a:lstStyle>
            <a:lvl1pPr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1pPr>
            <a:lvl2pPr marL="9144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2pPr>
            <a:lvl3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3pPr>
            <a:lvl4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4pPr>
            <a:lvl5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583" y="917878"/>
            <a:ext cx="2412247" cy="11226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20202521" y="10347556"/>
            <a:ext cx="20828001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请输入你的主标题内容"/>
          <p:cNvSpPr txBox="1"/>
          <p:nvPr/>
        </p:nvSpPr>
        <p:spPr>
          <a:xfrm>
            <a:off x="1083131" y="4801591"/>
            <a:ext cx="20735860" cy="20564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48" tIns="60948" rIns="60948" bIns="60948">
            <a:normAutofit fontScale="55000" lnSpcReduction="20000"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dirty="0"/>
              <a:t>JVET-AG0102 </a:t>
            </a:r>
            <a:br>
              <a:rPr lang="en-US" dirty="0"/>
            </a:br>
            <a:r>
              <a:rPr lang="en-US" dirty="0"/>
              <a:t>AHG12: New context model parameters for low delay B condition</a:t>
            </a:r>
            <a:endParaRPr dirty="0"/>
          </a:p>
        </p:txBody>
      </p:sp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810" y="1083775"/>
            <a:ext cx="670740" cy="82039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A5D107-26B8-3146-8F4B-CA4DA34223E1}"/>
              </a:ext>
            </a:extLst>
          </p:cNvPr>
          <p:cNvSpPr txBox="1"/>
          <p:nvPr/>
        </p:nvSpPr>
        <p:spPr>
          <a:xfrm>
            <a:off x="1083131" y="9098706"/>
            <a:ext cx="10038004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sng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Yan Ye,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Xinwei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Li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  <p:sp>
        <p:nvSpPr>
          <p:cNvPr id="55" name="文本框 2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121E7F37-D454-40D2-B83A-1BDED4726A98}"/>
              </a:ext>
            </a:extLst>
          </p:cNvPr>
          <p:cNvSpPr txBox="1">
            <a:spLocks/>
          </p:cNvSpPr>
          <p:nvPr/>
        </p:nvSpPr>
        <p:spPr>
          <a:xfrm>
            <a:off x="549088" y="2175247"/>
            <a:ext cx="23285824" cy="111637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endParaRPr lang="en-US" altLang="zh-C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84583E-712E-45EC-A279-F295287F02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D2C49C-3AE8-4BA2-A8D5-35BAF011E0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863300" cy="9963150"/>
          </a:xfrm>
        </p:spPr>
        <p:txBody>
          <a:bodyPr/>
          <a:lstStyle/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4800" dirty="0">
                <a:cs typeface="Calibri" panose="020F0502020204030204" pitchFamily="34" charset="0"/>
              </a:rPr>
              <a:t>In ECM, the context parameters for low delay B and non-low delay B slices are shared to each other</a:t>
            </a: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4800" dirty="0">
                <a:cs typeface="Calibri" panose="020F0502020204030204" pitchFamily="34" charset="0"/>
              </a:rPr>
              <a:t>It is proposed to add new context model parameters for low delay B</a:t>
            </a: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4800" b="0" dirty="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A SPS flag is signaled to indicate whether the original or new context model parameters are used for B-slice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US" sz="4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C045BD-4FB9-4089-AD86-633E901DC883}"/>
              </a:ext>
            </a:extLst>
          </p:cNvPr>
          <p:cNvSpPr txBox="1"/>
          <p:nvPr/>
        </p:nvSpPr>
        <p:spPr>
          <a:xfrm>
            <a:off x="2794438" y="5026406"/>
            <a:ext cx="4437112" cy="5180905"/>
          </a:xfrm>
          <a:prstGeom prst="rect">
            <a:avLst/>
          </a:prstGeom>
          <a:noFill/>
          <a:ln w="381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initial probability </a:t>
            </a:r>
            <a:r>
              <a:rPr lang="en-US" b="0" dirty="0"/>
              <a:t>(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B-slice)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initial probability (P-slice)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initial probability (I-slice)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w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indow size (B-slice)</a:t>
            </a:r>
          </a:p>
          <a:p>
            <a:pPr algn="l"/>
            <a:r>
              <a:rPr lang="en-US" b="0" dirty="0"/>
              <a:t>w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indow size (P-slice)</a:t>
            </a:r>
          </a:p>
          <a:p>
            <a:pPr algn="l"/>
            <a:r>
              <a:rPr lang="en-US" b="0" dirty="0"/>
              <a:t>w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indow size (I-slice)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adaptive weight (B-slice)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adaptive weight (P-slice)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adaptive weight (I-slice)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window offset0</a:t>
            </a:r>
          </a:p>
          <a:p>
            <a:pPr algn="l"/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window offset1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1D07BEA-FD9B-4111-B367-F396D7B5C324}"/>
              </a:ext>
            </a:extLst>
          </p:cNvPr>
          <p:cNvSpPr/>
          <p:nvPr/>
        </p:nvSpPr>
        <p:spPr>
          <a:xfrm>
            <a:off x="8536752" y="6920172"/>
            <a:ext cx="972458" cy="696686"/>
          </a:xfrm>
          <a:prstGeom prst="right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ABA4D6-44AC-42CD-B1C2-79C8816C9622}"/>
              </a:ext>
            </a:extLst>
          </p:cNvPr>
          <p:cNvSpPr txBox="1"/>
          <p:nvPr/>
        </p:nvSpPr>
        <p:spPr>
          <a:xfrm>
            <a:off x="10680700" y="4974853"/>
            <a:ext cx="6649256" cy="6565900"/>
          </a:xfrm>
          <a:prstGeom prst="rect">
            <a:avLst/>
          </a:prstGeom>
          <a:noFill/>
          <a:ln w="381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initial probability </a:t>
            </a:r>
            <a:r>
              <a:rPr lang="en-US" b="0" dirty="0"/>
              <a:t>(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B-slice)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initial probability (P-slice)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initial probability (I-slice)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initial probability (low delay B-slice)</a:t>
            </a:r>
            <a:endParaRPr kumimoji="0" lang="en-US" sz="30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w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indow size (B-slice)</a:t>
            </a:r>
          </a:p>
          <a:p>
            <a:pPr algn="l"/>
            <a:r>
              <a:rPr lang="en-US" b="0" dirty="0"/>
              <a:t>w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indow size (P-slice)</a:t>
            </a:r>
          </a:p>
          <a:p>
            <a:pPr algn="l"/>
            <a:r>
              <a:rPr lang="en-US" b="0" dirty="0"/>
              <a:t>w</a:t>
            </a: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indow size (I-slice)</a:t>
            </a:r>
          </a:p>
          <a:p>
            <a:pPr algn="l"/>
            <a:r>
              <a:rPr lang="en-US" dirty="0"/>
              <a:t>window size (low delay B-slice)</a:t>
            </a:r>
            <a:endParaRPr kumimoji="0" lang="en-US" sz="30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adaptive weight (B-slice)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adaptive weight (P-slice)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0" dirty="0"/>
              <a:t>adaptive weight (I-slice)</a:t>
            </a:r>
          </a:p>
          <a:p>
            <a:pPr algn="l"/>
            <a:r>
              <a:rPr lang="en-US" dirty="0"/>
              <a:t>adaptive weight (low delay B-slice)</a:t>
            </a:r>
            <a:endParaRPr lang="en-US" b="0" dirty="0"/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window offset0</a:t>
            </a:r>
          </a:p>
          <a:p>
            <a:pPr algn="l"/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window offset1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B26BE-D9BC-4E25-A04F-E01B4ECF2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10D0D4-F270-4643-B050-704109990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3246249"/>
            <a:ext cx="23710900" cy="9963150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14B8A4-4912-42B6-8DA0-C5F2E374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3200400"/>
            <a:ext cx="10995873" cy="40233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06B824-9096-4E0A-A46F-B3B39A832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9330" y="3200400"/>
            <a:ext cx="10995873" cy="40233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A4643D-9541-4FB9-92FE-30B3A254B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" y="7772400"/>
            <a:ext cx="10995873" cy="4023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272495-0811-458B-841B-F6F03AF34A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9330" y="7772400"/>
            <a:ext cx="10995873" cy="4023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D5B964-67A3-49FE-B96F-7B8EF8480A60}"/>
              </a:ext>
            </a:extLst>
          </p:cNvPr>
          <p:cNvSpPr txBox="1"/>
          <p:nvPr/>
        </p:nvSpPr>
        <p:spPr>
          <a:xfrm>
            <a:off x="19039769" y="11931903"/>
            <a:ext cx="439543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* Runtime is not accurate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56F7FD-9AC7-4C68-9FD6-8BC39CC09196}"/>
              </a:ext>
            </a:extLst>
          </p:cNvPr>
          <p:cNvSpPr txBox="1"/>
          <p:nvPr/>
        </p:nvSpPr>
        <p:spPr>
          <a:xfrm>
            <a:off x="15174928" y="12366431"/>
            <a:ext cx="826027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* All the context model parameters are retrained</a:t>
            </a:r>
          </a:p>
        </p:txBody>
      </p:sp>
    </p:spTree>
    <p:extLst>
      <p:ext uri="{BB962C8B-B14F-4D97-AF65-F5344CB8AC3E}">
        <p14:creationId xmlns:p14="http://schemas.microsoft.com/office/powerpoint/2010/main" val="26419453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B26BE-D9BC-4E25-A04F-E01B4ECF2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10D0D4-F270-4643-B050-704109990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It is recommend to further study this proposal in EE2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940AFF-F40E-43DC-A28D-9C2096551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3200400"/>
            <a:ext cx="10995882" cy="4023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8ED9DF-F9AB-4571-8B14-FAB8BE961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5840" y="3200400"/>
            <a:ext cx="10995882" cy="4023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46F7CA-88AA-4EFC-A0D6-1E72FB607A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" y="7772400"/>
            <a:ext cx="10995882" cy="40233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CCF8B7-BC5A-44CA-9835-DE867C9BAB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5840" y="7772400"/>
            <a:ext cx="10995882" cy="4023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7D1489-C3EF-417F-ACC6-84BF835271E7}"/>
              </a:ext>
            </a:extLst>
          </p:cNvPr>
          <p:cNvSpPr txBox="1"/>
          <p:nvPr/>
        </p:nvSpPr>
        <p:spPr>
          <a:xfrm>
            <a:off x="19039769" y="11857037"/>
            <a:ext cx="439543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* Runtime is not accurate</a:t>
            </a:r>
          </a:p>
        </p:txBody>
      </p:sp>
    </p:spTree>
    <p:extLst>
      <p:ext uri="{BB962C8B-B14F-4D97-AF65-F5344CB8AC3E}">
        <p14:creationId xmlns:p14="http://schemas.microsoft.com/office/powerpoint/2010/main" val="220042812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7634844" y="5575597"/>
            <a:ext cx="8588132" cy="2564805"/>
            <a:chOff x="21265" y="292988"/>
            <a:chExt cx="8588131" cy="2564804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8"/>
              <a:ext cx="7282442" cy="25648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</a:t>
              </a:r>
              <a:r>
                <a:rPr dirty="0">
                  <a:solidFill>
                    <a:schemeClr val="tx1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235</Words>
  <Application>Microsoft Office PowerPoint</Application>
  <PresentationFormat>Custom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Alibaba PuHuiTi R</vt:lpstr>
      <vt:lpstr>Alibaba-PuHuiTi-M</vt:lpstr>
      <vt:lpstr>Alibaba-PuHuiTi-R</vt:lpstr>
      <vt:lpstr>DengXian</vt:lpstr>
      <vt:lpstr>Helvetica Neue</vt:lpstr>
      <vt:lpstr>Helvetica Neue Light</vt:lpstr>
      <vt:lpstr>Helvetica Neue Medium</vt:lpstr>
      <vt:lpstr>Arial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rl</cp:lastModifiedBy>
  <cp:revision>41</cp:revision>
  <dcterms:modified xsi:type="dcterms:W3CDTF">2024-01-17T21:25:11Z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BBAAD9C20180234D78A0072836F0B99042B9B20B1A023BA0AAD98430B1382B056B46B738D1636B0C22092308C84662EB99F921AA31D02B511BBFC2F17AAE2DD524FCC1ADE02C8657A4982AF760424ABFE727E5B875AD4FD64887119CFF410CE8DCD624979E3</vt:lpwstr>
  </property>
</Properties>
</file>