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1"/>
  </p:sldMasterIdLst>
  <p:notesMasterIdLst>
    <p:notesMasterId r:id="rId9"/>
  </p:notesMasterIdLst>
  <p:sldIdLst>
    <p:sldId id="2134805286" r:id="rId2"/>
    <p:sldId id="2134805293" r:id="rId3"/>
    <p:sldId id="2134805298" r:id="rId4"/>
    <p:sldId id="2134805299" r:id="rId5"/>
    <p:sldId id="2134805295" r:id="rId6"/>
    <p:sldId id="2134805297" r:id="rId7"/>
    <p:sldId id="2134805283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358CF"/>
    <a:srgbClr val="B185F7"/>
    <a:srgbClr val="6A2EB8"/>
    <a:srgbClr val="929292"/>
    <a:srgbClr val="BFBFBF"/>
    <a:srgbClr val="FF098A"/>
    <a:srgbClr val="001135"/>
    <a:srgbClr val="001D47"/>
    <a:srgbClr val="0A0908"/>
    <a:srgbClr val="FF8B1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3595" autoAdjust="0"/>
  </p:normalViewPr>
  <p:slideViewPr>
    <p:cSldViewPr snapToGrid="0">
      <p:cViewPr varScale="1">
        <p:scale>
          <a:sx n="146" d="100"/>
          <a:sy n="146" d="100"/>
        </p:scale>
        <p:origin x="92" y="1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827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 dirty="0"/>
              <a:t>Public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76" r:id="rId3"/>
    <p:sldLayoutId id="2147483778" r:id="rId4"/>
    <p:sldLayoutId id="2147483779" r:id="rId5"/>
    <p:sldLayoutId id="2147483780" r:id="rId6"/>
    <p:sldLayoutId id="2147483781" r:id="rId7"/>
    <p:sldLayoutId id="2147483777" r:id="rId8"/>
    <p:sldLayoutId id="2147483796" r:id="rId9"/>
    <p:sldLayoutId id="2147483762" r:id="rId10"/>
    <p:sldLayoutId id="2147483755" r:id="rId11"/>
    <p:sldLayoutId id="2147483746" r:id="rId12"/>
    <p:sldLayoutId id="2147483791" r:id="rId13"/>
    <p:sldLayoutId id="2147483677" r:id="rId14"/>
    <p:sldLayoutId id="2147483771" r:id="rId15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2F4584-A238-F682-7968-31DB5964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419" y="1127855"/>
            <a:ext cx="5174166" cy="2133600"/>
          </a:xfrm>
        </p:spPr>
        <p:txBody>
          <a:bodyPr/>
          <a:lstStyle/>
          <a:p>
            <a:r>
              <a:rPr lang="en-US" sz="3200" dirty="0"/>
              <a:t>AHG12: Adaptive MRL Fusion</a:t>
            </a:r>
            <a:br>
              <a:rPr lang="en-US" sz="3200" dirty="0"/>
            </a:br>
            <a:r>
              <a:rPr lang="en-US" sz="2400" dirty="0"/>
              <a:t>JVET-AG0075</a:t>
            </a:r>
            <a:br>
              <a:rPr lang="en-US" sz="2400" dirty="0"/>
            </a:br>
            <a:endParaRPr lang="en-US" sz="240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4743745-B170-2993-92CB-2135631A4E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A38B0E-1B52-ED5B-A082-ABB98B8711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74726" y="3558588"/>
            <a:ext cx="4303014" cy="997757"/>
          </a:xfrm>
        </p:spPr>
        <p:txBody>
          <a:bodyPr/>
          <a:lstStyle/>
          <a:p>
            <a:r>
              <a:rPr lang="en-US" sz="1800" dirty="0"/>
              <a:t>Saverio Blasi, Jani Lainema</a:t>
            </a:r>
            <a:br>
              <a:rPr lang="en-US" sz="1800" dirty="0"/>
            </a:br>
            <a:endParaRPr lang="en-FI" dirty="0"/>
          </a:p>
        </p:txBody>
      </p:sp>
    </p:spTree>
    <p:extLst>
      <p:ext uri="{BB962C8B-B14F-4D97-AF65-F5344CB8AC3E}">
        <p14:creationId xmlns:p14="http://schemas.microsoft.com/office/powerpoint/2010/main" val="166182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78757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ECM includes MRL Fusion.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Predictor obtained with current MRL index </a:t>
            </a:r>
            <a:r>
              <a:rPr kumimoji="0" lang="en-US" altLang="en-US" sz="14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altLang="en-US" sz="14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is fused with additional predictor with MRL index </a:t>
            </a:r>
            <a:r>
              <a:rPr kumimoji="0" lang="en-US" altLang="en-US" sz="1400" b="0" i="1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+ 1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noProof="0" dirty="0">
              <a:latin typeface="Nokia Pure Text Light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In ECM, fixed weights set to 3/4  and 1/4 are used</a:t>
            </a: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C39CDC2C-BF52-E4CB-B2AE-D9AE44B56D5D}"/>
              </a:ext>
            </a:extLst>
          </p:cNvPr>
          <p:cNvGrpSpPr/>
          <p:nvPr/>
        </p:nvGrpSpPr>
        <p:grpSpPr>
          <a:xfrm>
            <a:off x="3226525" y="2422638"/>
            <a:ext cx="1949436" cy="2124130"/>
            <a:chOff x="2938650" y="1637276"/>
            <a:chExt cx="3152204" cy="3221279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0DEACE7-3BEF-A476-2583-EAB10B10A5D5}"/>
                </a:ext>
              </a:extLst>
            </p:cNvPr>
            <p:cNvSpPr/>
            <p:nvPr/>
          </p:nvSpPr>
          <p:spPr>
            <a:xfrm>
              <a:off x="3405157" y="2303973"/>
              <a:ext cx="2685697" cy="462498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50C12EF-6538-8452-82F9-FDE592D6B2A5}"/>
                </a:ext>
              </a:extLst>
            </p:cNvPr>
            <p:cNvSpPr/>
            <p:nvPr/>
          </p:nvSpPr>
          <p:spPr>
            <a:xfrm>
              <a:off x="2938650" y="1845259"/>
              <a:ext cx="3152204" cy="462498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56DA85E0-445C-F194-7F7D-FA5EF6FF8E50}"/>
                </a:ext>
              </a:extLst>
            </p:cNvPr>
            <p:cNvSpPr/>
            <p:nvPr/>
          </p:nvSpPr>
          <p:spPr>
            <a:xfrm rot="5400000" flipV="1">
              <a:off x="2569261" y="3556157"/>
              <a:ext cx="2136422" cy="468373"/>
            </a:xfrm>
            <a:prstGeom prst="rect">
              <a:avLst/>
            </a:prstGeom>
            <a:solidFill>
              <a:sysClr val="window" lastClr="FFFFFF">
                <a:lumMod val="6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7C149C2-1D28-DFD3-BECD-F9C167A66459}"/>
                </a:ext>
              </a:extLst>
            </p:cNvPr>
            <p:cNvSpPr/>
            <p:nvPr/>
          </p:nvSpPr>
          <p:spPr>
            <a:xfrm rot="5400000" flipV="1">
              <a:off x="1871467" y="3322902"/>
              <a:ext cx="2602928" cy="468373"/>
            </a:xfrm>
            <a:prstGeom prst="rect">
              <a:avLst/>
            </a:prstGeom>
            <a:solidFill>
              <a:sysClr val="window" lastClr="FFFFFF">
                <a:lumMod val="7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D81B676C-527E-4B5E-BF8E-D63A6AB10F90}"/>
                </a:ext>
              </a:extLst>
            </p:cNvPr>
            <p:cNvSpPr/>
            <p:nvPr/>
          </p:nvSpPr>
          <p:spPr>
            <a:xfrm>
              <a:off x="3871661" y="2757511"/>
              <a:ext cx="1913579" cy="1913579"/>
            </a:xfrm>
            <a:prstGeom prst="rect">
              <a:avLst/>
            </a:prstGeom>
            <a:solidFill>
              <a:srgbClr val="5B9BD5">
                <a:lumMod val="40000"/>
                <a:lumOff val="60000"/>
              </a:srgbClr>
            </a:solidFill>
            <a:ln w="38100" cap="flat" cmpd="sng" algn="ctr">
              <a:solidFill>
                <a:sysClr val="windowText" lastClr="000000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Current block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B4003A1-5F42-BA4E-A123-89F391B635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620709" y="1637276"/>
              <a:ext cx="392772" cy="1102545"/>
            </a:xfrm>
            <a:prstGeom prst="straightConnector1">
              <a:avLst/>
            </a:prstGeom>
            <a:noFill/>
            <a:ln w="7620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C82DB306-ADCB-9079-74F3-3638EFA56FDB}"/>
                </a:ext>
              </a:extLst>
            </p:cNvPr>
            <p:cNvSpPr txBox="1"/>
            <p:nvPr/>
          </p:nvSpPr>
          <p:spPr>
            <a:xfrm>
              <a:off x="4792402" y="2341187"/>
              <a:ext cx="1190259" cy="42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GB" sz="1200" dirty="0">
                  <a:solidFill>
                    <a:prstClr val="black"/>
                  </a:solidFill>
                  <a:latin typeface="Calibri" panose="020F0502020204030204"/>
                </a:rPr>
                <a:t>W</a:t>
              </a:r>
              <a:r>
                <a:rPr lang="en-GB" sz="1200" baseline="-25000" dirty="0">
                  <a:solidFill>
                    <a:prstClr val="black"/>
                  </a:solidFill>
                  <a:latin typeface="Calibri" panose="020F0502020204030204"/>
                </a:rPr>
                <a:t>0</a:t>
              </a:r>
              <a:r>
                <a:rPr lang="en-GB" sz="1200" dirty="0">
                  <a:solidFill>
                    <a:prstClr val="black"/>
                  </a:solidFill>
                  <a:latin typeface="Calibri" panose="020F0502020204030204"/>
                </a:rPr>
                <a:t> = 3/4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A74A565D-6270-A9C6-807B-53B2634DCEC5}"/>
                </a:ext>
              </a:extLst>
            </p:cNvPr>
            <p:cNvSpPr txBox="1"/>
            <p:nvPr/>
          </p:nvSpPr>
          <p:spPr>
            <a:xfrm>
              <a:off x="4886108" y="1905827"/>
              <a:ext cx="1190259" cy="4200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GB" sz="1200" dirty="0">
                  <a:solidFill>
                    <a:prstClr val="black"/>
                  </a:solidFill>
                  <a:latin typeface="Calibri" panose="020F0502020204030204"/>
                </a:rPr>
                <a:t>W</a:t>
              </a:r>
              <a:r>
                <a:rPr lang="en-GB" sz="1200" baseline="-25000" dirty="0">
                  <a:solidFill>
                    <a:prstClr val="black"/>
                  </a:solidFill>
                  <a:latin typeface="Calibri" panose="020F0502020204030204"/>
                </a:rPr>
                <a:t>1</a:t>
              </a:r>
              <a:r>
                <a:rPr lang="en-GB" sz="1200" dirty="0">
                  <a:solidFill>
                    <a:prstClr val="black"/>
                  </a:solidFill>
                  <a:latin typeface="Calibri" panose="020F0502020204030204"/>
                </a:rPr>
                <a:t> = 1/4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81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 – Adaptive MRL Fusion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MRL Fusion is extended to two </a:t>
            </a:r>
            <a:r>
              <a:rPr kumimoji="0" lang="en-US" alt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additi</a:t>
            </a:r>
            <a:r>
              <a:rPr lang="en-US" altLang="en-US" sz="1400" dirty="0" err="1">
                <a:latin typeface="Nokia Pure Text Light"/>
              </a:rPr>
              <a:t>onal</a:t>
            </a:r>
            <a:r>
              <a:rPr lang="en-US" altLang="en-US" sz="1400" dirty="0">
                <a:latin typeface="Nokia Pure Text Light"/>
              </a:rPr>
              <a:t> MRL lines adaptively selected based on current MRL index: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if current MRL index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r>
              <a:rPr lang="en-US" altLang="en-US" sz="1400" dirty="0">
                <a:latin typeface="Nokia Pure Text Light"/>
              </a:rPr>
              <a:t>, then MRL indexes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en-US" sz="1400" dirty="0">
                <a:latin typeface="Nokia Pure Text Light"/>
              </a:rPr>
              <a:t>and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Nokia Pure Text Light"/>
              </a:rPr>
              <a:t>are used </a:t>
            </a:r>
          </a:p>
          <a:p>
            <a:pPr marL="285750" marR="0" lvl="0" indent="-28575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altLang="en-US" sz="1400" dirty="0">
                <a:latin typeface="Nokia Pure Text Light"/>
              </a:rPr>
              <a:t>If current MRL index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0</a:t>
            </a:r>
            <a:r>
              <a:rPr lang="en-US" altLang="en-US" sz="1400" dirty="0">
                <a:latin typeface="Nokia Pure Text Light"/>
              </a:rPr>
              <a:t>, then the MRL indexes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+ 1 </a:t>
            </a:r>
            <a:r>
              <a:rPr lang="en-US" altLang="en-US" sz="1400" dirty="0">
                <a:latin typeface="Nokia Pure Text Light"/>
              </a:rPr>
              <a:t>and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1 </a:t>
            </a:r>
            <a:r>
              <a:rPr lang="en-US" altLang="en-US" sz="1400" dirty="0">
                <a:latin typeface="Nokia Pure Text Light"/>
              </a:rPr>
              <a:t>are used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BB58BAC-A57D-5380-91BC-3E0ACCFF59D1}"/>
              </a:ext>
            </a:extLst>
          </p:cNvPr>
          <p:cNvSpPr/>
          <p:nvPr/>
        </p:nvSpPr>
        <p:spPr>
          <a:xfrm>
            <a:off x="2596556" y="3263227"/>
            <a:ext cx="1182374" cy="203614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24D0459-E1F8-539F-1AEF-43D9B00E36EA}"/>
              </a:ext>
            </a:extLst>
          </p:cNvPr>
          <p:cNvSpPr/>
          <p:nvPr/>
        </p:nvSpPr>
        <p:spPr>
          <a:xfrm>
            <a:off x="2391177" y="3061279"/>
            <a:ext cx="1387752" cy="203614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A0ADDFB-270F-0723-EF9F-2A3EA37F9F3A}"/>
              </a:ext>
            </a:extLst>
          </p:cNvPr>
          <p:cNvSpPr/>
          <p:nvPr/>
        </p:nvSpPr>
        <p:spPr>
          <a:xfrm rot="5400000" flipV="1">
            <a:off x="2228554" y="3814499"/>
            <a:ext cx="940556" cy="206200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4DB24-9FE1-7469-A08E-CAEB7A47BADC}"/>
              </a:ext>
            </a:extLst>
          </p:cNvPr>
          <p:cNvSpPr/>
          <p:nvPr/>
        </p:nvSpPr>
        <p:spPr>
          <a:xfrm rot="5400000" flipV="1">
            <a:off x="1921352" y="3711809"/>
            <a:ext cx="1145935" cy="206200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A9F9FE5-E974-1B28-2719-7ECD52E05B9A}"/>
              </a:ext>
            </a:extLst>
          </p:cNvPr>
          <p:cNvSpPr/>
          <p:nvPr/>
        </p:nvSpPr>
        <p:spPr>
          <a:xfrm>
            <a:off x="2801934" y="3462896"/>
            <a:ext cx="842450" cy="84245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Current block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ACA0078-FD7B-CCE2-CF42-E6CC4D9A4654}"/>
              </a:ext>
            </a:extLst>
          </p:cNvPr>
          <p:cNvSpPr txBox="1"/>
          <p:nvPr/>
        </p:nvSpPr>
        <p:spPr>
          <a:xfrm>
            <a:off x="3207289" y="3247856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624415E-7520-C598-A568-C6DFB2BE3C77}"/>
              </a:ext>
            </a:extLst>
          </p:cNvPr>
          <p:cNvSpPr txBox="1"/>
          <p:nvPr/>
        </p:nvSpPr>
        <p:spPr>
          <a:xfrm>
            <a:off x="3248542" y="3056189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654B3C3-3BAD-BDE4-F535-492925086B10}"/>
              </a:ext>
            </a:extLst>
          </p:cNvPr>
          <p:cNvSpPr/>
          <p:nvPr/>
        </p:nvSpPr>
        <p:spPr>
          <a:xfrm>
            <a:off x="2184935" y="2856643"/>
            <a:ext cx="1593994" cy="20361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753BDFC-8DC2-E64B-84B8-826D63D84102}"/>
              </a:ext>
            </a:extLst>
          </p:cNvPr>
          <p:cNvSpPr/>
          <p:nvPr/>
        </p:nvSpPr>
        <p:spPr>
          <a:xfrm rot="5400000" flipV="1">
            <a:off x="1612792" y="3609491"/>
            <a:ext cx="1350572" cy="206200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B49CA17F-416F-0510-0658-43648B2CFFA5}"/>
              </a:ext>
            </a:extLst>
          </p:cNvPr>
          <p:cNvCxnSpPr>
            <a:cxnSpLocks/>
          </p:cNvCxnSpPr>
          <p:nvPr/>
        </p:nvCxnSpPr>
        <p:spPr>
          <a:xfrm flipH="1">
            <a:off x="3139995" y="2846986"/>
            <a:ext cx="108136" cy="600335"/>
          </a:xfrm>
          <a:prstGeom prst="straightConnector1">
            <a:avLst/>
          </a:prstGeom>
          <a:noFill/>
          <a:ln w="3810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A6141C24-4E2D-FEBF-9E5D-153257BCBDBF}"/>
              </a:ext>
            </a:extLst>
          </p:cNvPr>
          <p:cNvSpPr txBox="1"/>
          <p:nvPr/>
        </p:nvSpPr>
        <p:spPr>
          <a:xfrm>
            <a:off x="3283358" y="2849709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8FEFD432-874A-D97F-719A-680DE538D9A7}"/>
              </a:ext>
            </a:extLst>
          </p:cNvPr>
          <p:cNvSpPr/>
          <p:nvPr/>
        </p:nvSpPr>
        <p:spPr>
          <a:xfrm>
            <a:off x="5035569" y="2977377"/>
            <a:ext cx="1679112" cy="203614"/>
          </a:xfrm>
          <a:prstGeom prst="rect">
            <a:avLst/>
          </a:prstGeom>
          <a:solidFill>
            <a:srgbClr val="D0CE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9A357C1-E63A-D579-6E73-0F86C8FA81FC}"/>
              </a:ext>
            </a:extLst>
          </p:cNvPr>
          <p:cNvSpPr/>
          <p:nvPr/>
        </p:nvSpPr>
        <p:spPr>
          <a:xfrm>
            <a:off x="4830190" y="2775429"/>
            <a:ext cx="1884491" cy="203614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039AD2C1-C5E0-407A-23A9-6780E8CA8D45}"/>
              </a:ext>
            </a:extLst>
          </p:cNvPr>
          <p:cNvSpPr/>
          <p:nvPr/>
        </p:nvSpPr>
        <p:spPr>
          <a:xfrm rot="5400000" flipV="1">
            <a:off x="4460693" y="3735524"/>
            <a:ext cx="1354306" cy="206200"/>
          </a:xfrm>
          <a:prstGeom prst="rect">
            <a:avLst/>
          </a:prstGeom>
          <a:solidFill>
            <a:srgbClr val="D0CEC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CCB2A95-669A-46D3-0A0C-13A855EA6B31}"/>
              </a:ext>
            </a:extLst>
          </p:cNvPr>
          <p:cNvSpPr/>
          <p:nvPr/>
        </p:nvSpPr>
        <p:spPr>
          <a:xfrm rot="5400000" flipV="1">
            <a:off x="4153490" y="3632835"/>
            <a:ext cx="1559685" cy="206200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46D0334-ECFF-1093-AA00-2D6A20593F54}"/>
              </a:ext>
            </a:extLst>
          </p:cNvPr>
          <p:cNvSpPr/>
          <p:nvPr/>
        </p:nvSpPr>
        <p:spPr>
          <a:xfrm>
            <a:off x="5536836" y="3673327"/>
            <a:ext cx="842450" cy="84245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Current block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E96DE66-5D18-1D64-E967-0C176F3F2D8E}"/>
              </a:ext>
            </a:extLst>
          </p:cNvPr>
          <p:cNvSpPr txBox="1"/>
          <p:nvPr/>
        </p:nvSpPr>
        <p:spPr>
          <a:xfrm>
            <a:off x="6040918" y="2953234"/>
            <a:ext cx="35137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1</a:t>
            </a:r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270AC8A-929C-7D6D-81F0-7A2A0D0CF2C9}"/>
              </a:ext>
            </a:extLst>
          </p:cNvPr>
          <p:cNvSpPr txBox="1"/>
          <p:nvPr/>
        </p:nvSpPr>
        <p:spPr>
          <a:xfrm>
            <a:off x="6082172" y="2761568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0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FF43BB3-BF42-E637-ABC5-8367AC3F1173}"/>
              </a:ext>
            </a:extLst>
          </p:cNvPr>
          <p:cNvSpPr/>
          <p:nvPr/>
        </p:nvSpPr>
        <p:spPr>
          <a:xfrm>
            <a:off x="4623948" y="2574148"/>
            <a:ext cx="2090733" cy="20361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E8B67C7-C61C-9CB1-768F-68E2445B2C17}"/>
              </a:ext>
            </a:extLst>
          </p:cNvPr>
          <p:cNvSpPr/>
          <p:nvPr/>
        </p:nvSpPr>
        <p:spPr>
          <a:xfrm rot="5400000" flipV="1">
            <a:off x="3844930" y="3530517"/>
            <a:ext cx="1764322" cy="206200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7A4D0134-5EE4-FEAA-F5FB-2501747A4E51}"/>
              </a:ext>
            </a:extLst>
          </p:cNvPr>
          <p:cNvCxnSpPr>
            <a:cxnSpLocks/>
          </p:cNvCxnSpPr>
          <p:nvPr/>
        </p:nvCxnSpPr>
        <p:spPr>
          <a:xfrm flipH="1">
            <a:off x="5972672" y="2570544"/>
            <a:ext cx="135926" cy="610447"/>
          </a:xfrm>
          <a:prstGeom prst="straightConnector1">
            <a:avLst/>
          </a:prstGeom>
          <a:noFill/>
          <a:ln w="3810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231C4424-A04A-8D5B-AD5C-3992388EA354}"/>
              </a:ext>
            </a:extLst>
          </p:cNvPr>
          <p:cNvSpPr txBox="1"/>
          <p:nvPr/>
        </p:nvSpPr>
        <p:spPr>
          <a:xfrm>
            <a:off x="6116988" y="2558442"/>
            <a:ext cx="3257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W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47988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Proposed method – Adaptive MRL Fusion (2)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078962" cy="614321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Weights are also derived adaptively. </a:t>
            </a:r>
            <a:r>
              <a:rPr lang="en-US" altLang="en-US" sz="1400" dirty="0">
                <a:latin typeface="Nokia Pure Text Light"/>
              </a:rPr>
              <a:t>If MRL index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0</a:t>
            </a:r>
            <a:r>
              <a:rPr lang="en-US" altLang="en-US" sz="1400" dirty="0">
                <a:latin typeface="Nokia Pure Text Light"/>
              </a:rPr>
              <a:t>, fixed weights are used (2/8, 4/8, 2/8).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Instead if </a:t>
            </a:r>
            <a:r>
              <a:rPr lang="en-US" altLang="en-US" sz="1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en-US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r>
              <a:rPr lang="en-US" altLang="en-US" sz="1400" dirty="0">
                <a:latin typeface="Nokia Pure Text Light"/>
              </a:rPr>
              <a:t>, weights are determined based on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template costs.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lang="en-US" altLang="en-US" sz="1400" dirty="0">
                <a:latin typeface="Nokia Pure Text Light"/>
              </a:rPr>
              <a:t>A one-line template is used.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9BB58BAC-A57D-5380-91BC-3E0ACCFF59D1}"/>
              </a:ext>
            </a:extLst>
          </p:cNvPr>
          <p:cNvSpPr/>
          <p:nvPr/>
        </p:nvSpPr>
        <p:spPr>
          <a:xfrm>
            <a:off x="6918963" y="2147731"/>
            <a:ext cx="842450" cy="20361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224D0459-E1F8-539F-1AEF-43D9B00E36EA}"/>
              </a:ext>
            </a:extLst>
          </p:cNvPr>
          <p:cNvSpPr/>
          <p:nvPr/>
        </p:nvSpPr>
        <p:spPr>
          <a:xfrm>
            <a:off x="6508208" y="1945783"/>
            <a:ext cx="1387752" cy="203614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6A0ADDFB-270F-0723-EF9F-2A3EA37F9F3A}"/>
              </a:ext>
            </a:extLst>
          </p:cNvPr>
          <p:cNvSpPr/>
          <p:nvPr/>
        </p:nvSpPr>
        <p:spPr>
          <a:xfrm rot="5400000" flipV="1">
            <a:off x="6394637" y="2665527"/>
            <a:ext cx="842452" cy="206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004DB24-9FE1-7469-A08E-CAEB7A47BADC}"/>
              </a:ext>
            </a:extLst>
          </p:cNvPr>
          <p:cNvSpPr/>
          <p:nvPr/>
        </p:nvSpPr>
        <p:spPr>
          <a:xfrm rot="5400000" flipV="1">
            <a:off x="6038383" y="2596313"/>
            <a:ext cx="1145935" cy="206200"/>
          </a:xfrm>
          <a:prstGeom prst="rect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2A9F9FE5-E974-1B28-2719-7ECD52E05B9A}"/>
              </a:ext>
            </a:extLst>
          </p:cNvPr>
          <p:cNvSpPr/>
          <p:nvPr/>
        </p:nvSpPr>
        <p:spPr>
          <a:xfrm>
            <a:off x="6918965" y="2347400"/>
            <a:ext cx="842450" cy="84245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9525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Current block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ACA0078-FD7B-CCE2-CF42-E6CC4D9A4654}"/>
              </a:ext>
            </a:extLst>
          </p:cNvPr>
          <p:cNvSpPr txBox="1"/>
          <p:nvPr/>
        </p:nvSpPr>
        <p:spPr>
          <a:xfrm>
            <a:off x="7001842" y="2127309"/>
            <a:ext cx="6303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template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624415E-7520-C598-A568-C6DFB2BE3C77}"/>
              </a:ext>
            </a:extLst>
          </p:cNvPr>
          <p:cNvSpPr txBox="1"/>
          <p:nvPr/>
        </p:nvSpPr>
        <p:spPr>
          <a:xfrm>
            <a:off x="7365573" y="1940693"/>
            <a:ext cx="2840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C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1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654B3C3-3BAD-BDE4-F535-492925086B10}"/>
              </a:ext>
            </a:extLst>
          </p:cNvPr>
          <p:cNvSpPr/>
          <p:nvPr/>
        </p:nvSpPr>
        <p:spPr>
          <a:xfrm>
            <a:off x="6301966" y="1741147"/>
            <a:ext cx="1593994" cy="203614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753BDFC-8DC2-E64B-84B8-826D63D84102}"/>
              </a:ext>
            </a:extLst>
          </p:cNvPr>
          <p:cNvSpPr/>
          <p:nvPr/>
        </p:nvSpPr>
        <p:spPr>
          <a:xfrm rot="5400000" flipV="1">
            <a:off x="5729823" y="2493995"/>
            <a:ext cx="1350572" cy="206200"/>
          </a:xfrm>
          <a:prstGeom prst="rect">
            <a:avLst/>
          </a:prstGeom>
          <a:solidFill>
            <a:srgbClr val="E7E6E6">
              <a:lumMod val="9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B49CA17F-416F-0510-0658-43648B2CFFA5}"/>
              </a:ext>
            </a:extLst>
          </p:cNvPr>
          <p:cNvCxnSpPr>
            <a:cxnSpLocks/>
          </p:cNvCxnSpPr>
          <p:nvPr/>
        </p:nvCxnSpPr>
        <p:spPr>
          <a:xfrm flipH="1">
            <a:off x="7257026" y="1730321"/>
            <a:ext cx="73731" cy="418713"/>
          </a:xfrm>
          <a:prstGeom prst="straightConnector1">
            <a:avLst/>
          </a:prstGeom>
          <a:noFill/>
          <a:ln w="38100" cap="flat" cmpd="sng" algn="ctr">
            <a:solidFill>
              <a:srgbClr val="4472C4"/>
            </a:solidFill>
            <a:prstDash val="solid"/>
            <a:miter lim="800000"/>
            <a:tailEnd type="triangle"/>
          </a:ln>
          <a:effectLst/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A6141C24-4E2D-FEBF-9E5D-153257BCBDBF}"/>
              </a:ext>
            </a:extLst>
          </p:cNvPr>
          <p:cNvSpPr txBox="1"/>
          <p:nvPr/>
        </p:nvSpPr>
        <p:spPr>
          <a:xfrm>
            <a:off x="7400389" y="1734213"/>
            <a:ext cx="28405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GB" sz="900" dirty="0">
                <a:solidFill>
                  <a:prstClr val="black"/>
                </a:solidFill>
                <a:latin typeface="Calibri" panose="020F0502020204030204"/>
              </a:rPr>
              <a:t>C</a:t>
            </a:r>
            <a:r>
              <a:rPr lang="en-GB" sz="900" baseline="-25000" dirty="0">
                <a:solidFill>
                  <a:prstClr val="black"/>
                </a:solidFill>
                <a:latin typeface="Calibri" panose="020F0502020204030204"/>
              </a:rPr>
              <a:t>2</a:t>
            </a:r>
            <a:endParaRPr lang="en-GB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1C5FF558-6194-71B4-E107-F14876642C96}"/>
              </a:ext>
            </a:extLst>
          </p:cNvPr>
          <p:cNvSpPr txBox="1">
            <a:spLocks/>
          </p:cNvSpPr>
          <p:nvPr/>
        </p:nvSpPr>
        <p:spPr>
          <a:xfrm>
            <a:off x="474635" y="2144361"/>
            <a:ext cx="5029662" cy="2215253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1400" dirty="0">
                <a:latin typeface="Nokia Pure Text Light"/>
              </a:rPr>
              <a:t>A first prediction is computed using MRL index 1, resulting in template cost C</a:t>
            </a:r>
            <a:r>
              <a:rPr lang="en-CA" sz="1400" baseline="-25000" dirty="0">
                <a:latin typeface="Nokia Pure Text Light"/>
              </a:rPr>
              <a:t>1</a:t>
            </a:r>
            <a:r>
              <a:rPr lang="en-CA" sz="1400" dirty="0">
                <a:latin typeface="Nokia Pure Text Light"/>
              </a:rPr>
              <a:t>. </a:t>
            </a:r>
          </a:p>
          <a:p>
            <a:pPr marL="285750" indent="-285750">
              <a:buSzPct val="100000"/>
              <a:buFont typeface="Arial" panose="020B0604020202020204" pitchFamily="34" charset="0"/>
              <a:buChar char="•"/>
              <a:defRPr/>
            </a:pPr>
            <a:r>
              <a:rPr lang="en-CA" sz="1400" dirty="0">
                <a:latin typeface="Nokia Pure Text Light"/>
              </a:rPr>
              <a:t>A second prediction is also computed using MRL index 2, resulting in template cost C</a:t>
            </a:r>
            <a:r>
              <a:rPr lang="en-CA" sz="1400" baseline="-25000" dirty="0">
                <a:latin typeface="Nokia Pure Text Light"/>
              </a:rPr>
              <a:t>2</a:t>
            </a:r>
            <a:r>
              <a:rPr lang="en-CA" sz="1400" dirty="0">
                <a:latin typeface="Nokia Pure Text Light"/>
              </a:rPr>
              <a:t>.</a:t>
            </a: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2BFC2E-7D4C-C4B8-114B-00751878E36D}"/>
              </a:ext>
            </a:extLst>
          </p:cNvPr>
          <p:cNvSpPr txBox="1">
            <a:spLocks/>
          </p:cNvSpPr>
          <p:nvPr/>
        </p:nvSpPr>
        <p:spPr>
          <a:xfrm>
            <a:off x="417338" y="3603890"/>
            <a:ext cx="8078962" cy="614321"/>
          </a:xfrm>
          <a:prstGeom prst="rect">
            <a:avLst/>
          </a:prstGeom>
        </p:spPr>
        <p:txBody>
          <a:bodyPr lIns="0" tIns="0" rIns="72000" bIns="7200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Template costs are compared to a set of fixed thresholds, so that low template costs correspond to high MRL Fusion weights, and vice versa.</a:t>
            </a: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buSzPct val="100000"/>
              <a:defRPr/>
            </a:pPr>
            <a:endParaRPr lang="en-US" altLang="en-US" sz="1400" dirty="0">
              <a:latin typeface="Nokia Pure Text Light"/>
            </a:endParaRPr>
          </a:p>
        </p:txBody>
      </p:sp>
    </p:spTree>
    <p:extLst>
      <p:ext uri="{BB962C8B-B14F-4D97-AF65-F5344CB8AC3E}">
        <p14:creationId xmlns:p14="http://schemas.microsoft.com/office/powerpoint/2010/main" val="278374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C504167D-674D-EB25-1560-34F7C8659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274260"/>
              </p:ext>
            </p:extLst>
          </p:nvPr>
        </p:nvGraphicFramePr>
        <p:xfrm>
          <a:off x="345375" y="1641740"/>
          <a:ext cx="40392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416376163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864058075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35909592"/>
                    </a:ext>
                  </a:extLst>
                </a:gridCol>
                <a:gridCol w="741680">
                  <a:extLst>
                    <a:ext uri="{9D8B030D-6E8A-4147-A177-3AD203B41FA5}">
                      <a16:colId xmlns:a16="http://schemas.microsoft.com/office/drawing/2014/main" val="1790534638"/>
                    </a:ext>
                  </a:extLst>
                </a:gridCol>
                <a:gridCol w="615950">
                  <a:extLst>
                    <a:ext uri="{9D8B030D-6E8A-4147-A177-3AD203B41FA5}">
                      <a16:colId xmlns:a16="http://schemas.microsoft.com/office/drawing/2014/main" val="588482695"/>
                    </a:ext>
                  </a:extLst>
                </a:gridCol>
                <a:gridCol w="525145">
                  <a:extLst>
                    <a:ext uri="{9D8B030D-6E8A-4147-A177-3AD203B41FA5}">
                      <a16:colId xmlns:a16="http://schemas.microsoft.com/office/drawing/2014/main" val="230667250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Main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 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9327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</a:t>
                      </a: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.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3022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255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09617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1654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09956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617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35067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100.6%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03925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45359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437684"/>
                  </a:ext>
                </a:extLst>
              </a:tr>
            </a:tbl>
          </a:graphicData>
        </a:graphic>
      </p:graphicFrame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CCE7EA2-8F60-4465-CAA2-3157274C8C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13478"/>
              </p:ext>
            </p:extLst>
          </p:nvPr>
        </p:nvGraphicFramePr>
        <p:xfrm>
          <a:off x="4687165" y="1644834"/>
          <a:ext cx="4039235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242427703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2578919682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181411118"/>
                    </a:ext>
                  </a:extLst>
                </a:gridCol>
                <a:gridCol w="721995">
                  <a:extLst>
                    <a:ext uri="{9D8B030D-6E8A-4147-A177-3AD203B41FA5}">
                      <a16:colId xmlns:a16="http://schemas.microsoft.com/office/drawing/2014/main" val="302936293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5415835"/>
                    </a:ext>
                  </a:extLst>
                </a:gridCol>
                <a:gridCol w="600075">
                  <a:extLst>
                    <a:ext uri="{9D8B030D-6E8A-4147-A177-3AD203B41FA5}">
                      <a16:colId xmlns:a16="http://schemas.microsoft.com/office/drawing/2014/main" val="36442768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8673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</a:t>
                      </a:r>
                      <a:r>
                        <a:rPr lang="en-FI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.0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FI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90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FI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465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066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*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1132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73332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7866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80878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297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FI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980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FI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FI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20292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338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9FEA63C-0AAB-5711-A53F-9F6C2DA0E8B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B5F4E4-F958-AA9D-E6AB-FE449EC379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5A21E-2DE6-2AB9-01C6-00007D1BF2C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116000"/>
            <a:ext cx="8154233" cy="3118980"/>
          </a:xfrm>
        </p:spPr>
        <p:txBody>
          <a:bodyPr tIns="0" rIns="72000" bIns="72000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Adaptive MRL Fusion is proposed.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Arial" panose="020B0604020202020204" pitchFamily="34" charset="0"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Consistent coding efficiency gains (average -0.07% luma AI gains) and </a:t>
            </a:r>
            <a:r>
              <a:rPr lang="en-US" altLang="en-US" sz="1400" dirty="0">
                <a:latin typeface="Nokia Pure Text Light"/>
              </a:rPr>
              <a:t>limited </a:t>
            </a:r>
            <a:r>
              <a:rPr kumimoji="0" lang="en-US" alt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Nokia Pure Text Light"/>
                <a:ea typeface="+mn-ea"/>
                <a:cs typeface="+mn-cs"/>
              </a:rPr>
              <a:t>impact on ETs.</a:t>
            </a:r>
          </a:p>
          <a:p>
            <a:pPr>
              <a:spcAft>
                <a:spcPts val="300"/>
              </a:spcAft>
              <a:buSzPct val="100000"/>
              <a:defRPr/>
            </a:pPr>
            <a:endParaRPr lang="en-US" altLang="en-US" sz="1400" dirty="0">
              <a:latin typeface="Nokia Pure Text Light"/>
            </a:endParaRPr>
          </a:p>
          <a:p>
            <a:pPr>
              <a:spcAft>
                <a:spcPts val="300"/>
              </a:spcAft>
              <a:buSzPct val="100000"/>
              <a:defRPr/>
            </a:pPr>
            <a:r>
              <a:rPr lang="en-US" altLang="en-US" sz="1400" dirty="0">
                <a:latin typeface="Nokia Pure Text Light"/>
              </a:rPr>
              <a:t>It is proposed to study the technique in the next round of EEs.</a:t>
            </a:r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00D5D7-2B6F-2B01-DB5C-61CBCDFBC4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/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3434990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359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550</Words>
  <Application>Microsoft Office PowerPoint</Application>
  <PresentationFormat>On-screen Show (16:9)</PresentationFormat>
  <Paragraphs>160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AHG12: Adaptive MRL Fusion JVET-AG0075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2023-02-07T12:20:59Z</dcterms:created>
  <dcterms:modified xsi:type="dcterms:W3CDTF">2024-01-18T07:16:31Z</dcterms:modified>
</cp:coreProperties>
</file>