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7" r:id="rId2"/>
  </p:sldMasterIdLst>
  <p:notesMasterIdLst>
    <p:notesMasterId r:id="rId9"/>
  </p:notesMasterIdLst>
  <p:sldIdLst>
    <p:sldId id="369" r:id="rId3"/>
    <p:sldId id="377" r:id="rId4"/>
    <p:sldId id="370" r:id="rId5"/>
    <p:sldId id="371" r:id="rId6"/>
    <p:sldId id="376" r:id="rId7"/>
    <p:sldId id="269" r:id="rId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white 白底" id="{48273BEF-E86D-1E41-894E-82DC393DEF7E}">
          <p14:sldIdLst>
            <p14:sldId id="369"/>
            <p14:sldId id="377"/>
            <p14:sldId id="370"/>
            <p14:sldId id="371"/>
            <p14:sldId id="376"/>
            <p14:sldId id="26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CACAC8"/>
    <a:srgbClr val="5E5E5E"/>
    <a:srgbClr val="2DC84D"/>
    <a:srgbClr val="046A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lumOff val="-13575"/>
            </a:schemeClr>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hueOff val="114395"/>
              <a:lumOff val="-24975"/>
            </a:schemeClr>
          </a:solidFill>
        </a:fill>
      </a:tcStyle>
    </a:firstRow>
  </a:tblStyle>
  <a:tblStyle styleId="{C7B018BB-80A7-4F77-B60F-C8B233D01FF8}"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ff" i="off">
        <a:fontRef idx="minor">
          <a:srgbClr val="FFFFFF"/>
        </a:fontRef>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3">
              <a:hueOff val="362282"/>
              <a:satOff val="31803"/>
              <a:lumOff val="-18242"/>
            </a:schemeClr>
          </a:solidFill>
        </a:fill>
      </a:tcStyle>
    </a:firstCol>
    <a:lastRow>
      <a:tcTxStyle b="off" i="off">
        <a:font>
          <a:latin typeface="Helvetica Neue"/>
          <a:ea typeface="Helvetica Neue"/>
          <a:cs typeface="Helvetica Neue"/>
        </a:font>
        <a:srgbClr val="000000"/>
      </a:tcTxStyle>
      <a:tcStyle>
        <a:tcBdr>
          <a:left>
            <a:ln w="12700" cap="flat">
              <a:solidFill>
                <a:srgbClr val="606060"/>
              </a:solidFill>
              <a:prstDash val="solid"/>
              <a:miter lim="400000"/>
            </a:ln>
          </a:left>
          <a:right>
            <a:ln w="12700" cap="flat">
              <a:solidFill>
                <a:srgbClr val="606060"/>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EBEBEB"/>
          </a:solidFill>
        </a:fill>
      </a:tcStyle>
    </a:lastRow>
    <a:firstRow>
      <a:tcTxStyle b="off" i="off">
        <a:fontRef idx="minor">
          <a:srgbClr val="FFFFFF"/>
        </a:fontRef>
        <a:srgbClr val="FFFFFF"/>
      </a:tcTxStyle>
      <a:tcStyle>
        <a:tcBdr>
          <a:left>
            <a:ln w="12700" cap="flat">
              <a:solidFill>
                <a:srgbClr val="929292"/>
              </a:solidFill>
              <a:prstDash val="solid"/>
              <a:miter lim="400000"/>
            </a:ln>
          </a:left>
          <a:right>
            <a:ln w="12700" cap="flat">
              <a:solidFill>
                <a:srgbClr val="929292"/>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929292"/>
              </a:solidFill>
              <a:prstDash val="solid"/>
              <a:miter lim="400000"/>
            </a:ln>
          </a:insideH>
          <a:insideV>
            <a:ln w="12700" cap="flat">
              <a:solidFill>
                <a:srgbClr val="929292"/>
              </a:solidFill>
              <a:prstDash val="solid"/>
              <a:miter lim="400000"/>
            </a:ln>
          </a:insideV>
        </a:tcBdr>
        <a:fill>
          <a:solidFill>
            <a:srgbClr val="017101"/>
          </a:solidFill>
        </a:fill>
      </a:tcStyle>
    </a:firstRow>
  </a:tblStyle>
  <a:tblStyle styleId="{EEE7283C-3CF3-47DC-8721-378D4A62B228}" styleName="">
    <a:tblBg/>
    <a:wholeTbl>
      <a:tcTxStyle b="off" i="off">
        <a:font>
          <a:latin typeface="Helvetica Neue Light"/>
          <a:ea typeface="Helvetica Neue Light"/>
          <a:cs typeface="Helvetica Neue Light"/>
        </a:font>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FAF7E9"/>
          </a:solidFill>
        </a:fill>
      </a:tcStyle>
    </a:wholeTbl>
    <a:band2H>
      <a:tcTxStyle/>
      <a:tcStyle>
        <a:tcBdr/>
        <a:fill>
          <a:solidFill>
            <a:srgbClr val="EDEADD"/>
          </a:solidFill>
        </a:fill>
      </a:tcStyle>
    </a:band2H>
    <a:firstCol>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9BA00"/>
          </a:solidFill>
        </a:fill>
      </a:tcStyle>
    </a:firstCol>
    <a:la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lastRow>
    <a:firstRow>
      <a:tcTxStyle b="off" i="off">
        <a:fontRef idx="minor">
          <a:srgbClr val="FFFFFF"/>
        </a:fontRef>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FF9400"/>
          </a:solidFill>
        </a:fill>
      </a:tcStyle>
    </a:firstRow>
  </a:tblStyle>
  <a:tblStyle styleId="{CF821DB8-F4EB-4A41-A1BA-3FCAFE7338EE}" styleName="">
    <a:tblBg/>
    <a:wholeTbl>
      <a:tcTxStyle b="off" i="off">
        <a:font>
          <a:latin typeface="Helvetica Neue"/>
          <a:ea typeface="Helvetica Neue"/>
          <a:cs typeface="Helvetica Neue"/>
        </a:font>
        <a:srgbClr val="000000"/>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EBEBEB"/>
          </a:solidFill>
        </a:fill>
      </a:tcStyle>
    </a:wholeTbl>
    <a:band2H>
      <a:tcTxStyle/>
      <a:tcStyle>
        <a:tcBdr/>
        <a:fill>
          <a:solidFill>
            <a:srgbClr val="DADBDA"/>
          </a:solidFill>
        </a:fill>
      </a:tcStyle>
    </a:band2H>
    <a:firstCol>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chemeClr val="accent6">
              <a:hueOff val="-146070"/>
              <a:satOff val="-10048"/>
              <a:lumOff val="-30626"/>
            </a:schemeClr>
          </a:solidFill>
        </a:fill>
      </a:tcStyle>
    </a:firstCol>
    <a:la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lastRow>
    <a:firstRow>
      <a:tcTxStyle b="on" i="off">
        <a:font>
          <a:latin typeface="Helvetica Neue"/>
          <a:ea typeface="Helvetica Neue"/>
          <a:cs typeface="Helvetica Neue"/>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A6AAA9"/>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C24785"/>
          </a:solidFill>
        </a:fill>
      </a:tcStyle>
    </a:firstRow>
  </a:tblStyle>
  <a:tblStyle styleId="{33BA23B1-9221-436E-865A-0063620EA4FD}" styleName="">
    <a:tblBg/>
    <a:wholeTbl>
      <a:tcTxStyle b="off" i="off">
        <a:font>
          <a:latin typeface="Helvetica Neue"/>
          <a:ea typeface="Helvetica Neue"/>
          <a:cs typeface="Helvetica Neue"/>
        </a:font>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B5B5C1"/>
          </a:solidFill>
        </a:fill>
      </a:tcStyle>
    </a:wholeTbl>
    <a:band2H>
      <a:tcTxStyle/>
      <a:tcStyle>
        <a:tcBdr/>
        <a:fill>
          <a:solidFill>
            <a:srgbClr val="9A9AA5"/>
          </a:solidFill>
        </a:fill>
      </a:tcStyle>
    </a:band2H>
    <a:firstCol>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85F"/>
          </a:solidFill>
        </a:fill>
      </a:tcStyle>
    </a:firstCol>
    <a:la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98089"/>
          </a:solidFill>
        </a:fill>
      </a:tcStyle>
    </a:firstRow>
  </a:tblStyle>
  <a:tblStyle styleId="{2708684C-4D16-4618-839F-0558EEFCDFE6}" styleName="">
    <a:tblBg/>
    <a:wholeTbl>
      <a:tcTxStyle b="off"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Neue"/>
          <a:ea typeface="Helvetica Neue"/>
          <a:cs typeface="Helvetica Neue"/>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Neue"/>
          <a:ea typeface="Helvetica Neue"/>
          <a:cs typeface="Helvetica Neue"/>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7853C-536D-4A76-A0AE-DD22124D55A5}" styleName="主题样式 1 - 个性色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35758FB7-9AC5-4552-8A53-C91805E547FA}" styleName="主题样式 1 - 个性色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3C2FFA5D-87B4-456A-9821-1D502468CF0F}" styleName="主题样式 1 - 个性色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5574"/>
    <p:restoredTop sz="88299" autoAdjust="0"/>
  </p:normalViewPr>
  <p:slideViewPr>
    <p:cSldViewPr snapToGrid="0" snapToObjects="1">
      <p:cViewPr varScale="1">
        <p:scale>
          <a:sx n="54" d="100"/>
          <a:sy n="54" d="100"/>
        </p:scale>
        <p:origin x="1642" y="82"/>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1143000" y="685800"/>
            <a:ext cx="4572000" cy="3429000"/>
          </a:xfrm>
          <a:prstGeom prst="rect">
            <a:avLst/>
          </a:prstGeom>
        </p:spPr>
        <p:txBody>
          <a:bodyPr/>
          <a:lstStyle/>
          <a:p>
            <a:endParaRPr/>
          </a:p>
        </p:txBody>
      </p:sp>
      <p:sp>
        <p:nvSpPr>
          <p:cNvPr id="136" name="Shape 13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8182914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Section Divider A 章节页">
    <p:bg>
      <p:bgPr>
        <a:solidFill>
          <a:srgbClr val="2DC84D"/>
        </a:solidFill>
        <a:effectLst/>
      </p:bgPr>
    </p:bg>
    <p:spTree>
      <p:nvGrpSpPr>
        <p:cNvPr id="1" name=""/>
        <p:cNvGrpSpPr/>
        <p:nvPr/>
      </p:nvGrpSpPr>
      <p:grpSpPr>
        <a:xfrm>
          <a:off x="0" y="0"/>
          <a:ext cx="0" cy="0"/>
          <a:chOff x="0" y="0"/>
          <a:chExt cx="0" cy="0"/>
        </a:xfrm>
      </p:grpSpPr>
      <p:pic>
        <p:nvPicPr>
          <p:cNvPr id="22" name="图像" descr="图像"/>
          <p:cNvPicPr>
            <a:picLocks noChangeAspect="1"/>
          </p:cNvPicPr>
          <p:nvPr/>
        </p:nvPicPr>
        <p:blipFill>
          <a:blip r:embed="rId2"/>
          <a:stretch>
            <a:fillRect/>
          </a:stretch>
        </p:blipFill>
        <p:spPr>
          <a:xfrm>
            <a:off x="733190" y="12959314"/>
            <a:ext cx="1334010" cy="317501"/>
          </a:xfrm>
          <a:prstGeom prst="rect">
            <a:avLst/>
          </a:prstGeom>
          <a:ln w="12700">
            <a:miter lim="400000"/>
          </a:ln>
        </p:spPr>
      </p:pic>
      <p:sp>
        <p:nvSpPr>
          <p:cNvPr id="5" name="标题 2"/>
          <p:cNvSpPr>
            <a:spLocks noGrp="1"/>
          </p:cNvSpPr>
          <p:nvPr>
            <p:ph type="title" hasCustomPrompt="1"/>
          </p:nvPr>
        </p:nvSpPr>
        <p:spPr>
          <a:xfrm>
            <a:off x="733190" y="695258"/>
            <a:ext cx="22841775" cy="1073683"/>
          </a:xfrm>
        </p:spPr>
        <p:txBody>
          <a:bodyPr/>
          <a:lstStyle>
            <a:lvl1pPr>
              <a:defRPr>
                <a:solidFill>
                  <a:srgbClr val="046A38"/>
                </a:solidFill>
              </a:defRPr>
            </a:lvl1pPr>
          </a:lstStyle>
          <a:p>
            <a:r>
              <a:rPr kumimoji="1" lang="zh-CN" altLang="en-US" dirty="0"/>
              <a:t>单击此处编辑母版标题样式 章节标题</a:t>
            </a:r>
          </a:p>
        </p:txBody>
      </p:sp>
      <p:sp>
        <p:nvSpPr>
          <p:cNvPr id="6"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046A38"/>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graphicFrame>
        <p:nvGraphicFramePr>
          <p:cNvPr id="7" name="表格 6"/>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tabLst/>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extLst>
      <p:ext uri="{BB962C8B-B14F-4D97-AF65-F5344CB8AC3E}">
        <p14:creationId xmlns:p14="http://schemas.microsoft.com/office/powerpoint/2010/main" val="14777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charset="-122"/>
                <a:ea typeface="OPPOSans R" charset="-122"/>
                <a:cs typeface="OPPOSans R" charset="-122"/>
              </a:rPr>
              <a:t>Thank you</a:t>
            </a:r>
            <a:endParaRPr lang="en-US" dirty="0">
              <a:latin typeface="OPPOSans R" charset="-122"/>
              <a:ea typeface="OPPOSans R" charset="-122"/>
              <a:cs typeface="OPPOSans R" charset="-122"/>
            </a:endParaRPr>
          </a:p>
        </p:txBody>
      </p:sp>
      <p:graphicFrame>
        <p:nvGraphicFramePr>
          <p:cNvPr id="6" name="表格 5"/>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biLevel thresh="25000"/>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tabLst/>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pPr marL="0" marR="0" indent="0" algn="l" defTabSz="825500" rtl="0" fontAlgn="auto" latinLnBrk="0" hangingPunct="0">
                <a:lnSpc>
                  <a:spcPct val="100000"/>
                </a:lnSpc>
                <a:spcBef>
                  <a:spcPts val="0"/>
                </a:spcBef>
                <a:spcAft>
                  <a:spcPts val="0"/>
                </a:spcAft>
                <a:buClrTx/>
                <a:buSzTx/>
                <a:buFontTx/>
                <a:buNone/>
                <a:tabLst/>
              </a:pPr>
              <a:t>2024/1/19</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p:nvPr>
        </p:nvSpPr>
        <p:spPr>
          <a:xfrm>
            <a:off x="733425" y="3359150"/>
            <a:ext cx="22840950" cy="9272588"/>
          </a:xfrm>
          <a:prstGeom prst="rect">
            <a:avLst/>
          </a:prstGeom>
        </p:spPr>
        <p:txBody>
          <a:bodyPr/>
          <a:lstStyle>
            <a:lvl1pPr marL="685800" indent="-685800">
              <a:lnSpc>
                <a:spcPct val="150000"/>
              </a:lnSpc>
              <a:buFont typeface="Arial"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image" Target="../media/image1.png"/><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extLst>
              <p:ext uri="{D42A27DB-BD31-4B8C-83A1-F6EECF244321}">
                <p14:modId xmlns:p14="http://schemas.microsoft.com/office/powerpoint/2010/main" val="1097037456"/>
              </p:ext>
            </p:extLst>
          </p:nvPr>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63" r:id="rId1"/>
    <p:sldLayoutId id="2147483650" r:id="rId2"/>
    <p:sldLayoutId id="2147483652" r:id="rId3"/>
    <p:sldLayoutId id="2147483661" r:id="rId4"/>
    <p:sldLayoutId id="2147483664" r:id="rId5"/>
    <p:sldLayoutId id="2147483660" r:id="rId6"/>
  </p:sldLayoutIdLst>
  <p:hf sldNum="0" hdr="0" dt="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15" cstate="print">
            <a:biLevel thresh="25000"/>
            <a:extLst>
              <a:ext uri="{28A0092B-C50C-407E-A947-70E740481C1C}">
                <a14:useLocalDpi xmlns:a14="http://schemas.microsoft.com/office/drawing/2010/main" val="0"/>
              </a:ext>
            </a:extLst>
          </a:blip>
          <a:stretch>
            <a:fillRect/>
          </a:stretch>
        </p:blipFill>
        <p:spPr>
          <a:xfrm>
            <a:off x="739303" y="12981820"/>
            <a:ext cx="1332424" cy="316800"/>
          </a:xfrm>
          <a:prstGeom prst="rect">
            <a:avLst/>
          </a:prstGeom>
        </p:spPr>
      </p:pic>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16" name="pg. xx"/>
          <p:cNvSpPr txBox="1"/>
          <p:nvPr userDrawn="1"/>
        </p:nvSpPr>
        <p:spPr>
          <a:xfrm>
            <a:off x="20884725" y="12874289"/>
            <a:ext cx="2733557" cy="28725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extLst>
      <p:ext uri="{BB962C8B-B14F-4D97-AF65-F5344CB8AC3E}">
        <p14:creationId xmlns:p14="http://schemas.microsoft.com/office/powerpoint/2010/main" val="802658024"/>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hf sldNum="0" hdr="0" dt="0"/>
  <p:txStyles>
    <p:titleStyle>
      <a:lvl1pPr marL="0" marR="0" indent="0" algn="l" defTabSz="825500" latinLnBrk="0">
        <a:lnSpc>
          <a:spcPct val="100000"/>
        </a:lnSpc>
        <a:spcBef>
          <a:spcPts val="0"/>
        </a:spcBef>
        <a:spcAft>
          <a:spcPts val="0"/>
        </a:spcAft>
        <a:buClrTx/>
        <a:buSzTx/>
        <a:buFontTx/>
        <a:buNone/>
        <a:tabLst/>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tabLst/>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tabLst/>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tabLst/>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tabLst/>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tabLst/>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image" Target="../media/image8.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D16838-9FCD-4B19-9C97-EA3505AEDEA0}"/>
              </a:ext>
            </a:extLst>
          </p:cNvPr>
          <p:cNvSpPr>
            <a:spLocks noGrp="1"/>
          </p:cNvSpPr>
          <p:nvPr>
            <p:ph type="title"/>
          </p:nvPr>
        </p:nvSpPr>
        <p:spPr>
          <a:xfrm>
            <a:off x="1869440" y="3027680"/>
            <a:ext cx="21743447" cy="4859020"/>
          </a:xfrm>
        </p:spPr>
        <p:txBody>
          <a:bodyPr>
            <a:normAutofit/>
          </a:bodyPr>
          <a:lstStyle/>
          <a:p>
            <a:pPr algn="ctr"/>
            <a:r>
              <a:rPr lang="en-CA" altLang="zh-CN" sz="6000" dirty="0">
                <a:latin typeface="Times New Roman" panose="02020603050405020304" pitchFamily="18" charset="0"/>
                <a:cs typeface="Times New Roman" panose="02020603050405020304" pitchFamily="18" charset="0"/>
              </a:rPr>
              <a:t>AHG12: On context modeling in chroma coefficient coding</a:t>
            </a:r>
            <a:br>
              <a:rPr lang="en-US" sz="6600" dirty="0">
                <a:effectLst/>
                <a:latin typeface="Times New Roman" panose="02020603050405020304" pitchFamily="18" charset="0"/>
                <a:ea typeface="Yu Mincho" panose="02020400000000000000" pitchFamily="18" charset="-128"/>
                <a:cs typeface="Times New Roman" panose="02020603050405020304" pitchFamily="18" charset="0"/>
              </a:rPr>
            </a:br>
            <a:br>
              <a:rPr lang="en-US" sz="6600" dirty="0">
                <a:latin typeface="Times New Roman" panose="02020603050405020304" pitchFamily="18" charset="0"/>
                <a:cs typeface="Times New Roman" panose="02020603050405020304" pitchFamily="18" charset="0"/>
              </a:rPr>
            </a:br>
            <a:r>
              <a:rPr lang="en-US" sz="6000" dirty="0">
                <a:latin typeface="Times New Roman" panose="02020603050405020304" pitchFamily="18" charset="0"/>
                <a:cs typeface="Times New Roman" panose="02020603050405020304" pitchFamily="18" charset="0"/>
              </a:rPr>
              <a:t>JVET-</a:t>
            </a:r>
            <a:r>
              <a:rPr lang="en-US" altLang="zh-CN" sz="6000" dirty="0">
                <a:latin typeface="Times New Roman" panose="02020603050405020304" pitchFamily="18" charset="0"/>
                <a:cs typeface="Times New Roman" panose="02020603050405020304" pitchFamily="18" charset="0"/>
              </a:rPr>
              <a:t>AG0064</a:t>
            </a:r>
            <a:endParaRPr lang="en-US" sz="6000" dirty="0">
              <a:latin typeface="Times New Roman" panose="02020603050405020304" pitchFamily="18" charset="0"/>
              <a:cs typeface="Times New Roman" panose="02020603050405020304" pitchFamily="18" charset="0"/>
            </a:endParaRPr>
          </a:p>
        </p:txBody>
      </p:sp>
      <p:sp>
        <p:nvSpPr>
          <p:cNvPr id="3" name="Text Placeholder 2">
            <a:extLst>
              <a:ext uri="{FF2B5EF4-FFF2-40B4-BE49-F238E27FC236}">
                <a16:creationId xmlns:a16="http://schemas.microsoft.com/office/drawing/2014/main" id="{9E302D07-91CB-452B-B1E1-0CF01F3A221A}"/>
              </a:ext>
            </a:extLst>
          </p:cNvPr>
          <p:cNvSpPr>
            <a:spLocks noGrp="1"/>
          </p:cNvSpPr>
          <p:nvPr>
            <p:ph type="body" sz="quarter" idx="10"/>
          </p:nvPr>
        </p:nvSpPr>
        <p:spPr>
          <a:xfrm>
            <a:off x="1869440" y="8238190"/>
            <a:ext cx="20419060" cy="2214880"/>
          </a:xfrm>
        </p:spPr>
        <p:txBody>
          <a:bodyPr>
            <a:normAutofit/>
          </a:bodyPr>
          <a:lstStyle/>
          <a:p>
            <a:pPr algn="ctr" hangingPunct="0">
              <a:spcBef>
                <a:spcPts val="300"/>
              </a:spcBef>
              <a:spcAft>
                <a:spcPts val="30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4000" b="1" dirty="0" err="1">
                <a:effectLst/>
                <a:latin typeface="Times New Roman" panose="02020603050405020304" pitchFamily="18" charset="0"/>
                <a:ea typeface="SimSun" panose="02010600030101010101" pitchFamily="2" charset="-122"/>
              </a:rPr>
              <a:t>Luhang</a:t>
            </a:r>
            <a:r>
              <a:rPr lang="en-CA" sz="4000" b="1" dirty="0">
                <a:effectLst/>
                <a:latin typeface="Times New Roman" panose="02020603050405020304" pitchFamily="18" charset="0"/>
                <a:ea typeface="SimSun" panose="02010600030101010101" pitchFamily="2" charset="-122"/>
              </a:rPr>
              <a:t> Xu, </a:t>
            </a:r>
            <a:r>
              <a:rPr lang="en-CA" sz="4000" b="1" dirty="0" err="1">
                <a:effectLst/>
                <a:latin typeface="Times New Roman" panose="02020603050405020304" pitchFamily="18" charset="0"/>
                <a:ea typeface="SimSun" panose="02010600030101010101" pitchFamily="2" charset="-122"/>
              </a:rPr>
              <a:t>Haoping</a:t>
            </a:r>
            <a:r>
              <a:rPr lang="en-CA" sz="4000" b="1" dirty="0">
                <a:effectLst/>
                <a:latin typeface="Times New Roman" panose="02020603050405020304" pitchFamily="18" charset="0"/>
                <a:ea typeface="SimSun" panose="02010600030101010101" pitchFamily="2" charset="-122"/>
              </a:rPr>
              <a:t> Yu, </a:t>
            </a:r>
            <a:r>
              <a:rPr lang="en-CA" altLang="zh-CN" sz="4000" b="1" dirty="0">
                <a:latin typeface="Times New Roman" panose="02020603050405020304" pitchFamily="18" charset="0"/>
                <a:ea typeface="SimSun" panose="02010600030101010101" pitchFamily="2" charset="-122"/>
              </a:rPr>
              <a:t>Yue Yu, </a:t>
            </a:r>
            <a:r>
              <a:rPr lang="en-CA" sz="4000" b="1" dirty="0">
                <a:effectLst/>
                <a:latin typeface="Times New Roman" panose="02020603050405020304" pitchFamily="18" charset="0"/>
                <a:ea typeface="SimSun" panose="02010600030101010101" pitchFamily="2" charset="-122"/>
              </a:rPr>
              <a:t>Dong Wang</a:t>
            </a:r>
            <a:endParaRPr lang="en-US" sz="4000" b="1" dirty="0"/>
          </a:p>
        </p:txBody>
      </p:sp>
      <p:sp>
        <p:nvSpPr>
          <p:cNvPr id="4" name="Text Placeholder 3">
            <a:extLst>
              <a:ext uri="{FF2B5EF4-FFF2-40B4-BE49-F238E27FC236}">
                <a16:creationId xmlns:a16="http://schemas.microsoft.com/office/drawing/2014/main" id="{33B7FFE7-8F49-4F8E-9347-F5693DDF7E21}"/>
              </a:ext>
            </a:extLst>
          </p:cNvPr>
          <p:cNvSpPr>
            <a:spLocks noGrp="1"/>
          </p:cNvSpPr>
          <p:nvPr>
            <p:ph type="body" sz="quarter" idx="11"/>
          </p:nvPr>
        </p:nvSpPr>
        <p:spPr/>
        <p:txBody>
          <a:bodyPr/>
          <a:lstStyle/>
          <a:p>
            <a:r>
              <a:rPr lang="en-US" dirty="0"/>
              <a:t>JVET-AG0064</a:t>
            </a:r>
          </a:p>
        </p:txBody>
      </p:sp>
    </p:spTree>
    <p:extLst>
      <p:ext uri="{BB962C8B-B14F-4D97-AF65-F5344CB8AC3E}">
        <p14:creationId xmlns:p14="http://schemas.microsoft.com/office/powerpoint/2010/main" val="948577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43F65A-88FA-2F0E-128E-1C05B7EDC7F1}"/>
              </a:ext>
            </a:extLst>
          </p:cNvPr>
          <p:cNvSpPr>
            <a:spLocks noGrp="1"/>
          </p:cNvSpPr>
          <p:nvPr>
            <p:ph type="title"/>
          </p:nvPr>
        </p:nvSpPr>
        <p:spPr/>
        <p:txBody>
          <a:bodyPr/>
          <a:lstStyle/>
          <a:p>
            <a:r>
              <a:rPr lang="en-US" dirty="0"/>
              <a:t>Introduction</a:t>
            </a:r>
          </a:p>
        </p:txBody>
      </p:sp>
      <p:sp>
        <p:nvSpPr>
          <p:cNvPr id="3" name="Text Placeholder 2">
            <a:extLst>
              <a:ext uri="{FF2B5EF4-FFF2-40B4-BE49-F238E27FC236}">
                <a16:creationId xmlns:a16="http://schemas.microsoft.com/office/drawing/2014/main" id="{E73DB317-E0FE-BE54-621B-2DC0647A1D76}"/>
              </a:ext>
            </a:extLst>
          </p:cNvPr>
          <p:cNvSpPr>
            <a:spLocks noGrp="1"/>
          </p:cNvSpPr>
          <p:nvPr>
            <p:ph type="body" sz="quarter" idx="10"/>
          </p:nvPr>
        </p:nvSpPr>
        <p:spPr>
          <a:xfrm>
            <a:off x="771113" y="2688913"/>
            <a:ext cx="22841774" cy="9200693"/>
          </a:xfrm>
        </p:spPr>
        <p:txBody>
          <a:bodyPr/>
          <a:lstStyle/>
          <a:p>
            <a:r>
              <a:rPr lang="en-CA" altLang="zh-CN" sz="4800" dirty="0">
                <a:latin typeface="Times New Roman" panose="02020603050405020304" pitchFamily="18" charset="0"/>
                <a:cs typeface="Times New Roman" panose="02020603050405020304" pitchFamily="18" charset="0"/>
              </a:rPr>
              <a:t>In the </a:t>
            </a:r>
            <a:r>
              <a:rPr lang="en-CA" altLang="zh-CN" sz="4800" dirty="0">
                <a:solidFill>
                  <a:schemeClr val="tx1"/>
                </a:solidFill>
                <a:latin typeface="Times New Roman" panose="02020603050405020304" pitchFamily="18" charset="0"/>
                <a:cs typeface="Times New Roman" panose="02020603050405020304" pitchFamily="18" charset="0"/>
              </a:rPr>
              <a:t>current ECM</a:t>
            </a:r>
            <a:r>
              <a:rPr lang="en-CA" altLang="zh-CN" sz="4800" dirty="0">
                <a:latin typeface="Times New Roman" panose="02020603050405020304" pitchFamily="18" charset="0"/>
                <a:cs typeface="Times New Roman" panose="02020603050405020304" pitchFamily="18" charset="0"/>
              </a:rPr>
              <a:t>, </a:t>
            </a:r>
            <a:r>
              <a:rPr lang="en-CA" altLang="zh-CN" dirty="0">
                <a:solidFill>
                  <a:schemeClr val="tx1"/>
                </a:solidFill>
                <a:latin typeface="Times New Roman" panose="02020603050405020304" pitchFamily="18" charset="0"/>
                <a:cs typeface="Times New Roman" panose="02020603050405020304" pitchFamily="18" charset="0"/>
              </a:rPr>
              <a:t>two different derivation methods for context model index and Rice parameter are used for coding transform coefficients. It is found that the new derivation method proposed in AE0102 for coding the LFNST and NSPT coded transform blocks is also applied to the chroma blocks not coded by LFNST and NSPT in single tree partition</a:t>
            </a:r>
            <a:r>
              <a:rPr lang="en-CA" altLang="zh-CN" sz="4800" dirty="0">
                <a:latin typeface="Times New Roman" panose="02020603050405020304" pitchFamily="18" charset="0"/>
                <a:cs typeface="Times New Roman" panose="02020603050405020304" pitchFamily="18" charset="0"/>
              </a:rPr>
              <a:t>.</a:t>
            </a:r>
            <a:endParaRPr lang="en-US" dirty="0"/>
          </a:p>
        </p:txBody>
      </p:sp>
      <p:sp>
        <p:nvSpPr>
          <p:cNvPr id="4" name="Text Placeholder 3">
            <a:extLst>
              <a:ext uri="{FF2B5EF4-FFF2-40B4-BE49-F238E27FC236}">
                <a16:creationId xmlns:a16="http://schemas.microsoft.com/office/drawing/2014/main" id="{095A9F86-C54D-37F1-FF8A-16453D057ED3}"/>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5486973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2E8173-FECF-4524-9662-3C02898EB899}"/>
              </a:ext>
            </a:extLst>
          </p:cNvPr>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Proposal</a:t>
            </a:r>
            <a:endParaRPr lang="zh-CN" altLang="en-US" dirty="0">
              <a:latin typeface="Times New Roman" panose="02020603050405020304" pitchFamily="18" charset="0"/>
              <a:cs typeface="Times New Roman" panose="02020603050405020304" pitchFamily="18" charset="0"/>
            </a:endParaRPr>
          </a:p>
        </p:txBody>
      </p:sp>
      <p:sp>
        <p:nvSpPr>
          <p:cNvPr id="3" name="文本占位符 2">
            <a:extLst>
              <a:ext uri="{FF2B5EF4-FFF2-40B4-BE49-F238E27FC236}">
                <a16:creationId xmlns:a16="http://schemas.microsoft.com/office/drawing/2014/main" id="{E355A1D9-606D-4283-B2A5-0BF752DB768C}"/>
              </a:ext>
            </a:extLst>
          </p:cNvPr>
          <p:cNvSpPr>
            <a:spLocks noGrp="1"/>
          </p:cNvSpPr>
          <p:nvPr>
            <p:ph type="body" sz="quarter" idx="10"/>
          </p:nvPr>
        </p:nvSpPr>
        <p:spPr>
          <a:xfrm>
            <a:off x="776506" y="1801218"/>
            <a:ext cx="22841774" cy="4735799"/>
          </a:xfrm>
        </p:spPr>
        <p:txBody>
          <a:bodyPr>
            <a:normAutofit/>
          </a:bodyPr>
          <a:lstStyle/>
          <a:p>
            <a:r>
              <a:rPr lang="en-CA" altLang="zh-CN" sz="4400" dirty="0">
                <a:latin typeface="Times New Roman" panose="02020603050405020304" pitchFamily="18" charset="0"/>
                <a:cs typeface="Times New Roman" panose="02020603050405020304" pitchFamily="18" charset="0"/>
              </a:rPr>
              <a:t>It is proposed to use the same context derivation pattern shown on the left to code all the blocks that are not coded with LFNST/NSPT transforms, including those non-LFNST/NSPT coded chroma</a:t>
            </a:r>
            <a:r>
              <a:rPr lang="en-CA" altLang="zh-CN" sz="4400" dirty="0">
                <a:solidFill>
                  <a:srgbClr val="FF0000"/>
                </a:solidFill>
                <a:latin typeface="Times New Roman" panose="02020603050405020304" pitchFamily="18" charset="0"/>
                <a:cs typeface="Times New Roman" panose="02020603050405020304" pitchFamily="18" charset="0"/>
              </a:rPr>
              <a:t> </a:t>
            </a:r>
            <a:r>
              <a:rPr lang="en-CA" altLang="zh-CN" sz="4400" dirty="0">
                <a:latin typeface="Times New Roman" panose="02020603050405020304" pitchFamily="18" charset="0"/>
                <a:cs typeface="Times New Roman" panose="02020603050405020304" pitchFamily="18" charset="0"/>
              </a:rPr>
              <a:t>blocks whose corresponding luma blocks in single tree partition are coded with LFNST/NSPT</a:t>
            </a:r>
          </a:p>
          <a:p>
            <a:pPr marL="1841500" lvl="1" indent="-571500">
              <a:buFont typeface="Arial" panose="020B0604020202020204" pitchFamily="34" charset="0"/>
              <a:buChar char="•"/>
            </a:pPr>
            <a:r>
              <a:rPr lang="en-CA" altLang="zh-CN" sz="4000" dirty="0">
                <a:latin typeface="Times New Roman" panose="02020603050405020304" pitchFamily="18" charset="0"/>
                <a:cs typeface="Times New Roman" panose="02020603050405020304" pitchFamily="18" charset="0"/>
              </a:rPr>
              <a:t>	i.e., only use the pattern shown on the right to code LFNST/NSPT blocks, as proposed in AE0102. </a:t>
            </a:r>
            <a:endParaRPr lang="zh-CN" altLang="en-US" sz="3200" dirty="0">
              <a:latin typeface="Times New Roman" panose="02020603050405020304" pitchFamily="18" charset="0"/>
              <a:cs typeface="Times New Roman" panose="02020603050405020304" pitchFamily="18" charset="0"/>
            </a:endParaRPr>
          </a:p>
        </p:txBody>
      </p:sp>
      <p:sp>
        <p:nvSpPr>
          <p:cNvPr id="4" name="文本占位符 3">
            <a:extLst>
              <a:ext uri="{FF2B5EF4-FFF2-40B4-BE49-F238E27FC236}">
                <a16:creationId xmlns:a16="http://schemas.microsoft.com/office/drawing/2014/main" id="{9EE365FB-DC4A-4955-8263-BDA3647EA653}"/>
              </a:ext>
            </a:extLst>
          </p:cNvPr>
          <p:cNvSpPr>
            <a:spLocks noGrp="1"/>
          </p:cNvSpPr>
          <p:nvPr>
            <p:ph type="body" sz="quarter" idx="11"/>
          </p:nvPr>
        </p:nvSpPr>
        <p:spPr/>
        <p:txBody>
          <a:bodyPr/>
          <a:lstStyle/>
          <a:p>
            <a:r>
              <a:rPr lang="en-US" altLang="zh-CN" dirty="0"/>
              <a:t>JVET-AG0064</a:t>
            </a:r>
          </a:p>
        </p:txBody>
      </p:sp>
      <p:pic>
        <p:nvPicPr>
          <p:cNvPr id="5" name="Picture 28" descr="A blue and orange squares&#10;&#10;Description automatically generated with low confidence">
            <a:extLst>
              <a:ext uri="{FF2B5EF4-FFF2-40B4-BE49-F238E27FC236}">
                <a16:creationId xmlns:a16="http://schemas.microsoft.com/office/drawing/2014/main" id="{6C3E8979-3DDA-4A80-8C60-CE6F8DD51EAE}"/>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6919913" y="6858000"/>
            <a:ext cx="4414837" cy="4443411"/>
          </a:xfrm>
          <a:prstGeom prst="rect">
            <a:avLst/>
          </a:prstGeom>
          <a:noFill/>
          <a:ln>
            <a:noFill/>
          </a:ln>
        </p:spPr>
      </p:pic>
      <p:pic>
        <p:nvPicPr>
          <p:cNvPr id="6" name="Picture 25" descr="A picture containing shoji, crossword puzzle, building&#10;&#10;Description automatically generated">
            <a:extLst>
              <a:ext uri="{FF2B5EF4-FFF2-40B4-BE49-F238E27FC236}">
                <a16:creationId xmlns:a16="http://schemas.microsoft.com/office/drawing/2014/main" id="{04C8869E-CBC7-401C-A903-A25B72A87529}"/>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1796822" y="7018491"/>
            <a:ext cx="4414836" cy="4443411"/>
          </a:xfrm>
          <a:prstGeom prst="rect">
            <a:avLst/>
          </a:prstGeom>
          <a:noFill/>
          <a:ln>
            <a:noFill/>
          </a:ln>
        </p:spPr>
      </p:pic>
      <p:sp>
        <p:nvSpPr>
          <p:cNvPr id="7" name="矩形 6">
            <a:extLst>
              <a:ext uri="{FF2B5EF4-FFF2-40B4-BE49-F238E27FC236}">
                <a16:creationId xmlns:a16="http://schemas.microsoft.com/office/drawing/2014/main" id="{BA60B0B9-D345-483A-B0B6-1AA50C379751}"/>
              </a:ext>
            </a:extLst>
          </p:cNvPr>
          <p:cNvSpPr/>
          <p:nvPr/>
        </p:nvSpPr>
        <p:spPr>
          <a:xfrm>
            <a:off x="5238750" y="11622394"/>
            <a:ext cx="12192000" cy="584775"/>
          </a:xfrm>
          <a:prstGeom prst="rect">
            <a:avLst/>
          </a:prstGeom>
        </p:spPr>
        <p:txBody>
          <a:bodyPr>
            <a:spAutoFit/>
          </a:bodyPr>
          <a:lstStyle/>
          <a:p>
            <a:r>
              <a:rPr lang="en-CA" altLang="zh-CN" sz="3200" dirty="0">
                <a:latin typeface="Times New Roman" panose="02020603050405020304" pitchFamily="18" charset="0"/>
                <a:ea typeface="Times New Roman" panose="02020603050405020304" pitchFamily="18" charset="0"/>
              </a:rPr>
              <a:t>Left pattern for non-LFNST/NSPT, right pattern for LFNST/NSPT</a:t>
            </a:r>
            <a:endParaRPr lang="zh-CN" altLang="en-US" dirty="0"/>
          </a:p>
        </p:txBody>
      </p:sp>
    </p:spTree>
    <p:extLst>
      <p:ext uri="{BB962C8B-B14F-4D97-AF65-F5344CB8AC3E}">
        <p14:creationId xmlns:p14="http://schemas.microsoft.com/office/powerpoint/2010/main" val="1062145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430FB4-A074-40FA-B191-EC8265D6BB0B}"/>
              </a:ext>
            </a:extLst>
          </p:cNvPr>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Simulation results</a:t>
            </a:r>
            <a:endParaRPr lang="zh-CN" altLang="en-US" dirty="0">
              <a:latin typeface="Times New Roman" panose="02020603050405020304" pitchFamily="18" charset="0"/>
              <a:cs typeface="Times New Roman" panose="02020603050405020304" pitchFamily="18" charset="0"/>
            </a:endParaRPr>
          </a:p>
        </p:txBody>
      </p:sp>
      <p:sp>
        <p:nvSpPr>
          <p:cNvPr id="4" name="文本占位符 3">
            <a:extLst>
              <a:ext uri="{FF2B5EF4-FFF2-40B4-BE49-F238E27FC236}">
                <a16:creationId xmlns:a16="http://schemas.microsoft.com/office/drawing/2014/main" id="{CBD31E3E-1A67-43FF-968E-9D24AB05C895}"/>
              </a:ext>
            </a:extLst>
          </p:cNvPr>
          <p:cNvSpPr>
            <a:spLocks noGrp="1"/>
          </p:cNvSpPr>
          <p:nvPr>
            <p:ph type="body" sz="quarter" idx="11"/>
          </p:nvPr>
        </p:nvSpPr>
        <p:spPr/>
        <p:txBody>
          <a:bodyPr/>
          <a:lstStyle/>
          <a:p>
            <a:r>
              <a:rPr lang="en-US" altLang="zh-CN" dirty="0"/>
              <a:t>JVET-AG0064</a:t>
            </a:r>
          </a:p>
        </p:txBody>
      </p:sp>
      <p:pic>
        <p:nvPicPr>
          <p:cNvPr id="3" name="图片 2">
            <a:extLst>
              <a:ext uri="{FF2B5EF4-FFF2-40B4-BE49-F238E27FC236}">
                <a16:creationId xmlns:a16="http://schemas.microsoft.com/office/drawing/2014/main" id="{76F71D9B-069D-4BAE-B65E-CFCD4C9D5EC2}"/>
              </a:ext>
            </a:extLst>
          </p:cNvPr>
          <p:cNvPicPr>
            <a:picLocks noChangeAspect="1"/>
          </p:cNvPicPr>
          <p:nvPr/>
        </p:nvPicPr>
        <p:blipFill>
          <a:blip r:embed="rId3"/>
          <a:stretch>
            <a:fillRect/>
          </a:stretch>
        </p:blipFill>
        <p:spPr>
          <a:xfrm>
            <a:off x="5245254" y="2443187"/>
            <a:ext cx="12768030" cy="4286248"/>
          </a:xfrm>
          <a:prstGeom prst="rect">
            <a:avLst/>
          </a:prstGeom>
        </p:spPr>
      </p:pic>
      <p:pic>
        <p:nvPicPr>
          <p:cNvPr id="5" name="图片 4">
            <a:extLst>
              <a:ext uri="{FF2B5EF4-FFF2-40B4-BE49-F238E27FC236}">
                <a16:creationId xmlns:a16="http://schemas.microsoft.com/office/drawing/2014/main" id="{0586E1DB-94D5-4AD2-8A98-BC5BB2056028}"/>
              </a:ext>
            </a:extLst>
          </p:cNvPr>
          <p:cNvPicPr>
            <a:picLocks noChangeAspect="1"/>
          </p:cNvPicPr>
          <p:nvPr/>
        </p:nvPicPr>
        <p:blipFill>
          <a:blip r:embed="rId4"/>
          <a:stretch>
            <a:fillRect/>
          </a:stretch>
        </p:blipFill>
        <p:spPr>
          <a:xfrm>
            <a:off x="5245254" y="6958025"/>
            <a:ext cx="12768030" cy="4286248"/>
          </a:xfrm>
          <a:prstGeom prst="rect">
            <a:avLst/>
          </a:prstGeom>
        </p:spPr>
      </p:pic>
      <p:sp>
        <p:nvSpPr>
          <p:cNvPr id="6" name="文本占位符 2">
            <a:extLst>
              <a:ext uri="{FF2B5EF4-FFF2-40B4-BE49-F238E27FC236}">
                <a16:creationId xmlns:a16="http://schemas.microsoft.com/office/drawing/2014/main" id="{814F8F40-D766-429D-9797-3F8C9BD0779F}"/>
              </a:ext>
            </a:extLst>
          </p:cNvPr>
          <p:cNvSpPr>
            <a:spLocks noGrp="1"/>
          </p:cNvSpPr>
          <p:nvPr>
            <p:ph type="body" sz="quarter" idx="10"/>
          </p:nvPr>
        </p:nvSpPr>
        <p:spPr>
          <a:xfrm>
            <a:off x="6248619" y="11001379"/>
            <a:ext cx="11382157" cy="942974"/>
          </a:xfrm>
        </p:spPr>
        <p:txBody>
          <a:bodyPr>
            <a:normAutofit lnSpcReduction="10000"/>
          </a:bodyPr>
          <a:lstStyle/>
          <a:p>
            <a:r>
              <a:rPr lang="en-US" altLang="zh-CN" sz="4400" dirty="0">
                <a:latin typeface="Times New Roman" panose="02020603050405020304" pitchFamily="18" charset="0"/>
                <a:cs typeface="Times New Roman" panose="02020603050405020304" pitchFamily="18" charset="0"/>
              </a:rPr>
              <a:t>The</a:t>
            </a:r>
            <a:r>
              <a:rPr lang="zh-CN" altLang="en-US" sz="4400" dirty="0">
                <a:latin typeface="Times New Roman" panose="02020603050405020304" pitchFamily="18" charset="0"/>
                <a:cs typeface="Times New Roman" panose="02020603050405020304" pitchFamily="18" charset="0"/>
              </a:rPr>
              <a:t> </a:t>
            </a:r>
            <a:r>
              <a:rPr lang="en-US" altLang="zh-CN" sz="4400" dirty="0">
                <a:latin typeface="Times New Roman" panose="02020603050405020304" pitchFamily="18" charset="0"/>
                <a:cs typeface="Times New Roman" panose="02020603050405020304" pitchFamily="18" charset="0"/>
              </a:rPr>
              <a:t>encoding and decoding time are not accurate.</a:t>
            </a:r>
            <a:endParaRPr lang="zh-CN" altLang="en-US"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82115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E97349-16B0-42A7-A09F-46911C8DBD51}"/>
              </a:ext>
            </a:extLst>
          </p:cNvPr>
          <p:cNvSpPr>
            <a:spLocks noGrp="1"/>
          </p:cNvSpPr>
          <p:nvPr>
            <p:ph type="title"/>
          </p:nvPr>
        </p:nvSpPr>
        <p:spPr/>
        <p:txBody>
          <a:bodyPr/>
          <a:lstStyle/>
          <a:p>
            <a:r>
              <a:rPr lang="en-US" altLang="zh-CN" dirty="0">
                <a:latin typeface="Times New Roman" panose="02020603050405020304" pitchFamily="18" charset="0"/>
                <a:cs typeface="Times New Roman" panose="02020603050405020304" pitchFamily="18" charset="0"/>
              </a:rPr>
              <a:t>Conclusions</a:t>
            </a:r>
            <a:endParaRPr lang="zh-CN" altLang="en-US" dirty="0"/>
          </a:p>
        </p:txBody>
      </p:sp>
      <p:sp>
        <p:nvSpPr>
          <p:cNvPr id="3" name="文本占位符 2">
            <a:extLst>
              <a:ext uri="{FF2B5EF4-FFF2-40B4-BE49-F238E27FC236}">
                <a16:creationId xmlns:a16="http://schemas.microsoft.com/office/drawing/2014/main" id="{5E91478D-BC03-4FEF-B54D-487D38BE7809}"/>
              </a:ext>
            </a:extLst>
          </p:cNvPr>
          <p:cNvSpPr>
            <a:spLocks noGrp="1"/>
          </p:cNvSpPr>
          <p:nvPr>
            <p:ph type="body" sz="quarter" idx="10"/>
          </p:nvPr>
        </p:nvSpPr>
        <p:spPr>
          <a:xfrm>
            <a:off x="776506" y="2257653"/>
            <a:ext cx="22841774" cy="9200693"/>
          </a:xfrm>
        </p:spPr>
        <p:txBody>
          <a:bodyPr>
            <a:normAutofit lnSpcReduction="10000"/>
          </a:bodyPr>
          <a:lstStyle/>
          <a:p>
            <a:pPr marL="571500" indent="-571500">
              <a:buFont typeface="Arial" panose="020B0604020202020204" pitchFamily="34" charset="0"/>
              <a:buChar char="•"/>
            </a:pPr>
            <a:r>
              <a:rPr lang="en-CA" altLang="zh-CN" sz="4100" dirty="0">
                <a:latin typeface="Times New Roman" panose="02020603050405020304" pitchFamily="18" charset="0"/>
                <a:cs typeface="Times New Roman" panose="02020603050405020304" pitchFamily="18" charset="0"/>
              </a:rPr>
              <a:t>This contribution proposes to use same process for context modeling and Rice parameter derivation to code all the blocks not coded with LFNST/NSPT, including those non-LFNST/NSPT coded chroma blocks whose luma blocks are coded with LFNST/NSPT in single tree partition, which means the process of context modeling and Rice parameter derivation will be consistent among all the non-directional transform coded blocks. </a:t>
            </a:r>
          </a:p>
          <a:p>
            <a:pPr marL="571500" indent="-571500">
              <a:buFont typeface="Arial" panose="020B0604020202020204" pitchFamily="34" charset="0"/>
              <a:buChar char="•"/>
            </a:pPr>
            <a:r>
              <a:rPr lang="en-CA" altLang="zh-CN" sz="4100" dirty="0">
                <a:latin typeface="Times New Roman" panose="02020603050405020304" pitchFamily="18" charset="0"/>
                <a:cs typeface="Times New Roman" panose="02020603050405020304" pitchFamily="18" charset="0"/>
              </a:rPr>
              <a:t>The simulation results are:</a:t>
            </a:r>
          </a:p>
          <a:p>
            <a:pPr marL="2012950" lvl="1" indent="-742950">
              <a:buFont typeface="Wingdings" panose="05000000000000000000" pitchFamily="2" charset="2"/>
              <a:buChar char="Ø"/>
            </a:pPr>
            <a:r>
              <a:rPr lang="en-CA" altLang="zh-CN" sz="4100" dirty="0">
                <a:latin typeface="Times New Roman" panose="02020603050405020304" pitchFamily="18" charset="0"/>
                <a:cs typeface="Times New Roman" panose="02020603050405020304" pitchFamily="18" charset="0"/>
              </a:rPr>
              <a:t>0.00%(Y)/-0.02%(U)/-0.04%(V) for CTC RA </a:t>
            </a:r>
          </a:p>
          <a:p>
            <a:pPr marL="2012950" lvl="1" indent="-742950">
              <a:buFont typeface="Wingdings" panose="05000000000000000000" pitchFamily="2" charset="2"/>
              <a:buChar char="Ø"/>
            </a:pPr>
            <a:r>
              <a:rPr lang="en-CA" altLang="zh-CN" sz="4100" dirty="0">
                <a:latin typeface="Times New Roman" panose="02020603050405020304" pitchFamily="18" charset="0"/>
                <a:cs typeface="Times New Roman" panose="02020603050405020304" pitchFamily="18" charset="0"/>
              </a:rPr>
              <a:t>0.01%(Y)/-0.22%(U)/-0.18%(V) for AI with </a:t>
            </a:r>
            <a:r>
              <a:rPr lang="en-CA" altLang="zh-CN" sz="4100" dirty="0" err="1">
                <a:latin typeface="Times New Roman" panose="02020603050405020304" pitchFamily="18" charset="0"/>
                <a:cs typeface="Times New Roman" panose="02020603050405020304" pitchFamily="18" charset="0"/>
              </a:rPr>
              <a:t>DualITree</a:t>
            </a:r>
            <a:r>
              <a:rPr lang="en-CA" altLang="zh-CN" sz="4100" dirty="0">
                <a:latin typeface="Times New Roman" panose="02020603050405020304" pitchFamily="18" charset="0"/>
                <a:cs typeface="Times New Roman" panose="02020603050405020304" pitchFamily="18" charset="0"/>
              </a:rPr>
              <a:t>=0</a:t>
            </a:r>
          </a:p>
          <a:p>
            <a:pPr marL="571500" indent="-571500">
              <a:buFont typeface="Arial" panose="020B0604020202020204" pitchFamily="34" charset="0"/>
              <a:buChar char="•"/>
            </a:pPr>
            <a:r>
              <a:rPr lang="en-CA" altLang="zh-CN" sz="4100" dirty="0">
                <a:latin typeface="Times New Roman" panose="02020603050405020304" pitchFamily="18" charset="0"/>
                <a:cs typeface="Times New Roman" panose="02020603050405020304" pitchFamily="18" charset="0"/>
              </a:rPr>
              <a:t>It is proposed to adopt this change into next version of ECM.</a:t>
            </a:r>
          </a:p>
          <a:p>
            <a:pPr marL="571500" indent="-571500">
              <a:buFont typeface="Arial" panose="020B0604020202020204" pitchFamily="34" charset="0"/>
              <a:buChar char="•"/>
            </a:pPr>
            <a:r>
              <a:rPr lang="en-US" altLang="zh-CN" sz="4100" dirty="0">
                <a:latin typeface="Times New Roman" panose="02020603050405020304" pitchFamily="18" charset="0"/>
                <a:cs typeface="Times New Roman" panose="02020603050405020304" pitchFamily="18" charset="0"/>
              </a:rPr>
              <a:t>Thanks Qualcomm for crosschecking this proposal.</a:t>
            </a:r>
            <a:endParaRPr lang="zh-CN" altLang="en-US" sz="4100" dirty="0">
              <a:latin typeface="Times New Roman" panose="02020603050405020304" pitchFamily="18" charset="0"/>
              <a:cs typeface="Times New Roman" panose="02020603050405020304" pitchFamily="18" charset="0"/>
            </a:endParaRPr>
          </a:p>
        </p:txBody>
      </p:sp>
      <p:sp>
        <p:nvSpPr>
          <p:cNvPr id="4" name="文本占位符 3">
            <a:extLst>
              <a:ext uri="{FF2B5EF4-FFF2-40B4-BE49-F238E27FC236}">
                <a16:creationId xmlns:a16="http://schemas.microsoft.com/office/drawing/2014/main" id="{CDE9068B-FC1A-4777-B433-47E8D56D0555}"/>
              </a:ext>
            </a:extLst>
          </p:cNvPr>
          <p:cNvSpPr>
            <a:spLocks noGrp="1"/>
          </p:cNvSpPr>
          <p:nvPr>
            <p:ph type="body" sz="quarter" idx="11"/>
          </p:nvPr>
        </p:nvSpPr>
        <p:spPr/>
        <p:txBody>
          <a:bodyPr/>
          <a:lstStyle/>
          <a:p>
            <a:r>
              <a:rPr lang="en-US" altLang="zh-CN" dirty="0"/>
              <a:t>JVET-AG0064</a:t>
            </a:r>
          </a:p>
        </p:txBody>
      </p:sp>
    </p:spTree>
    <p:extLst>
      <p:ext uri="{BB962C8B-B14F-4D97-AF65-F5344CB8AC3E}">
        <p14:creationId xmlns:p14="http://schemas.microsoft.com/office/powerpoint/2010/main" val="23291655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49468</TotalTime>
  <Words>319</Words>
  <Application>Microsoft Office PowerPoint</Application>
  <PresentationFormat>自定义</PresentationFormat>
  <Paragraphs>21</Paragraphs>
  <Slides>6</Slides>
  <Notes>1</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6</vt:i4>
      </vt:variant>
    </vt:vector>
  </HeadingPairs>
  <TitlesOfParts>
    <vt:vector size="20" baseType="lpstr">
      <vt:lpstr>Helvetica Neue</vt:lpstr>
      <vt:lpstr>Helvetica Neue Light</vt:lpstr>
      <vt:lpstr>Helvetica Neue Medium</vt:lpstr>
      <vt:lpstr>OPPOSans B</vt:lpstr>
      <vt:lpstr>OPPOSans M</vt:lpstr>
      <vt:lpstr>OPPOSans R</vt:lpstr>
      <vt:lpstr>Yu Mincho</vt:lpstr>
      <vt:lpstr>SimSun</vt:lpstr>
      <vt:lpstr>Arial</vt:lpstr>
      <vt:lpstr>Helvetica</vt:lpstr>
      <vt:lpstr>Times New Roman</vt:lpstr>
      <vt:lpstr>Wingdings</vt:lpstr>
      <vt:lpstr>White 白底</vt:lpstr>
      <vt:lpstr>Black 黑底</vt:lpstr>
      <vt:lpstr>AHG12: On context modeling in chroma coefficient coding  JVET-AG0064</vt:lpstr>
      <vt:lpstr>Introduction</vt:lpstr>
      <vt:lpstr>Proposal</vt:lpstr>
      <vt:lpstr>Simulation results</vt:lpstr>
      <vt:lpstr>Conclusions</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杨宁</dc:creator>
  <cp:lastModifiedBy>徐陆航(LuhangXu)</cp:lastModifiedBy>
  <cp:revision>523</cp:revision>
  <dcterms:modified xsi:type="dcterms:W3CDTF">2024-01-18T21:00:56Z</dcterms:modified>
</cp:coreProperties>
</file>