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29"/>
  </p:notesMasterIdLst>
  <p:sldIdLst>
    <p:sldId id="256" r:id="rId5"/>
    <p:sldId id="291" r:id="rId6"/>
    <p:sldId id="315" r:id="rId7"/>
    <p:sldId id="325" r:id="rId8"/>
    <p:sldId id="300" r:id="rId9"/>
    <p:sldId id="316" r:id="rId10"/>
    <p:sldId id="301" r:id="rId11"/>
    <p:sldId id="319" r:id="rId12"/>
    <p:sldId id="317" r:id="rId13"/>
    <p:sldId id="322" r:id="rId14"/>
    <p:sldId id="320" r:id="rId15"/>
    <p:sldId id="326" r:id="rId16"/>
    <p:sldId id="308" r:id="rId17"/>
    <p:sldId id="310" r:id="rId18"/>
    <p:sldId id="309" r:id="rId19"/>
    <p:sldId id="311" r:id="rId20"/>
    <p:sldId id="314" r:id="rId21"/>
    <p:sldId id="318" r:id="rId22"/>
    <p:sldId id="321" r:id="rId23"/>
    <p:sldId id="323" r:id="rId24"/>
    <p:sldId id="299" r:id="rId25"/>
    <p:sldId id="302" r:id="rId26"/>
    <p:sldId id="306" r:id="rId27"/>
    <p:sldId id="305" r:id="rId28"/>
  </p:sldIdLst>
  <p:sldSz cx="12192000" cy="6858000"/>
  <p:notesSz cx="6858000" cy="9144000"/>
  <p:embeddedFontLst>
    <p:embeddedFont>
      <p:font typeface="Calibri" panose="020F0502020204030204" pitchFamily="34" charset="0"/>
      <p:regular r:id="rId30"/>
      <p:bold r:id="rId31"/>
      <p:italic r:id="rId32"/>
      <p:boldItalic r:id="rId33"/>
    </p:embeddedFont>
    <p:embeddedFont>
      <p:font typeface="Century Gothic" panose="020B0502020202020204" pitchFamily="34" charset="0"/>
      <p:regular r:id="rId34"/>
      <p:bold r:id="rId35"/>
      <p:italic r:id="rId36"/>
      <p:boldItalic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3680E2-90C5-999D-D496-A72156C68DBC}" name="Guendalina Cobianchi" initials="GC" userId="S::guendalina.cobianchi@v-nova.com::f475fe1c-0194-461c-8dfd-e835fa7d697e" providerId="AD"/>
  <p188:author id="{4C1592E3-E7C9-0ECD-1012-0C8F795CEFDA}" name="Simone Ferrara" initials="SF" userId="S::simone.ferrara@v-nova.com::2bf54528-3ded-4e8c-afad-352c0815096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3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51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font" Target="fonts/font5.fntdata"/><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7.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1.fntdata"/><Relationship Id="rId35" Type="http://schemas.openxmlformats.org/officeDocument/2006/relationships/font" Target="fonts/font6.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4.fntdata"/><Relationship Id="rId38"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7T17:20:03.736"/>
    </inkml:context>
    <inkml:brush xml:id="br0">
      <inkml:brushProperty name="width" value="0.05" units="cm"/>
      <inkml:brushProperty name="height" value="0.05" units="cm"/>
      <inkml:brushProperty name="color" value="#00B050"/>
    </inkml:brush>
  </inkml:definitions>
  <inkml:trace contextRef="#ctx0" brushRef="#br0">2979 86 24575,'-42'1'0,"26"0"0,1 0 0,0-1 0,0-1 0,0-1 0,0 0 0,0 0 0,-23-8 0,25 6 0,1 1 0,0 0 0,-1 1 0,1 0 0,-26 0 0,20 1 0,-36-5 0,31 2 0,-1 1 0,-35 1 0,35 2 0,1-1 0,-44-8 0,39 4 0,0 1 0,1 2 0,-31 0 0,-12 0 0,9-5 0,-24 0 0,-31 14 0,-1 1 0,-63 2 0,3 22 0,104-16 0,27-6 0,18-4 0,-36 5 0,-28 2 0,-133 36 0,163-34 0,-23 7 0,-101 41 0,28-3 0,139-52 0,4-2 0,0 0 0,1 1 0,-1 1 0,1 0 0,1 1 0,-19 16 0,1 3 0,2 1 0,1 2 0,1 1 0,1 1 0,3 1 0,-31 56 0,36-52 0,-19 60 0,30-69 0,1 0 0,1 1 0,2 0 0,1 0 0,1 0 0,4 36 0,0-46 0,0 0 0,2-1 0,8 22 0,-3-6 0,-1-9 0,23 47 0,-19-48 0,14 44 0,-23-56 0,0 0 0,2 0 0,0-1 0,12 21 0,-10-18 0,0 0 0,-1 0 0,9 32 0,-9-26 0,14 29 0,-11-26 0,2-2 0,1 1 0,0-2 0,2 0 0,0 0 0,31 30 0,1-4 0,-2 3 0,-2 2 0,48 75 0,-28-17 0,-6-8 0,-20-46 0,-11-19 0,-1 2 0,-2 1 0,24 58 0,-33-63 0,-2 1 0,-2 0 0,-1 0 0,-2 1 0,-1 0 0,1 74 0,-19 73 0,10-164 0,1 1 0,2 0 0,0 0 0,0-1 0,10 39 0,-2-24 0,1-1 0,24 52 0,-28-71 0,1-1 0,0 0 0,2-1 0,-1 1 0,2-1 0,20 23 0,55 50 0,79 74 0,12-26 0,-124-96 0,-36-27 0,0-1 0,0-1 0,2 0 0,30 10 0,77 17 0,-71-21 0,-15-6 0,1-2 0,0-2 0,0-1 0,0-3 0,0 0 0,0-3 0,0-2 0,-1-1 0,45-11 0,-60 8 0,-1-2 0,0 0 0,-1-1 0,0-1 0,24-17 0,-27 17 0,115-64 0,-100 57 0,3 1 0,59-20 0,-17 9 0,116-62 0,-167 75 0,0-2 0,-1 0 0,-1-2 0,38-37 0,-11 1 0,-1-2 0,-4-3 0,-2-2 0,49-88 0,-77 115 0,-1-1 0,-2-1 0,-2-1 0,12-54 0,17-166 0,-5 25 0,-12 121 0,24-129 0,-40 186 0,-4-1 0,-1-77 0,-3-25 0,-6-80 0,-14 134 0,12 78 0,2 0 0,0-1 0,0-30 0,2 3 0,-3 0 0,-2 0 0,-2 0 0,-20-59 0,21 87 0,0 0 0,-2 0 0,0 1 0,-24-38 0,-5-17 0,5 9 0,29 62 0,-25-47 0,-49-66 0,70 111 0,-12-18 0,-27-27 0,27 35 0,13 11 0,-1 0 0,-1 2 0,-15-13 0,13 13-114,0 1 1,0 1-1,-1 0 0,0 1 0,0 0 1,0 1-1,-1 1 0,0 0 0,0 1 1,0 0-1,-18 0 0,20 3-6712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5ADA8D-6063-6B43-B185-A1989CD8F881}" type="datetimeFigureOut">
              <a:rPr lang="en-US" smtClean="0"/>
              <a:t>10/18/2023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CCCB66-C58B-8944-A06D-1586B8ECFF3E}" type="slidenum">
              <a:rPr lang="en-US" smtClean="0"/>
              <a:t>‹#›</a:t>
            </a:fld>
            <a:endParaRPr lang="en-US"/>
          </a:p>
        </p:txBody>
      </p:sp>
    </p:spTree>
    <p:extLst>
      <p:ext uri="{BB962C8B-B14F-4D97-AF65-F5344CB8AC3E}">
        <p14:creationId xmlns:p14="http://schemas.microsoft.com/office/powerpoint/2010/main" val="889352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LCEVC luma/chroma residuals are a setting, you can place enhancement in the chroma planes.</a:t>
            </a:r>
          </a:p>
          <a:p>
            <a:r>
              <a:rPr lang="en-GB"/>
              <a:t>If adding residuals to chroma, U- and V- metrics improve</a:t>
            </a:r>
          </a:p>
        </p:txBody>
      </p:sp>
      <p:sp>
        <p:nvSpPr>
          <p:cNvPr id="4" name="Slide Number Placeholder 3"/>
          <p:cNvSpPr>
            <a:spLocks noGrp="1"/>
          </p:cNvSpPr>
          <p:nvPr>
            <p:ph type="sldNum" sz="quarter" idx="5"/>
          </p:nvPr>
        </p:nvSpPr>
        <p:spPr/>
        <p:txBody>
          <a:bodyPr/>
          <a:lstStyle/>
          <a:p>
            <a:fld id="{E5CCCB66-C58B-8944-A06D-1586B8ECFF3E}" type="slidenum">
              <a:rPr lang="en-US" smtClean="0"/>
              <a:t>13</a:t>
            </a:fld>
            <a:endParaRPr lang="en-US"/>
          </a:p>
        </p:txBody>
      </p:sp>
    </p:spTree>
    <p:extLst>
      <p:ext uri="{BB962C8B-B14F-4D97-AF65-F5344CB8AC3E}">
        <p14:creationId xmlns:p14="http://schemas.microsoft.com/office/powerpoint/2010/main" val="38810690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ue Opening Slide">
    <p:bg>
      <p:bgPr>
        <a:gradFill flip="none" rotWithShape="1">
          <a:gsLst>
            <a:gs pos="0">
              <a:schemeClr val="accent2"/>
            </a:gs>
            <a:gs pos="100000">
              <a:schemeClr val="accent3"/>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0E3ED7A-428D-0542-A7CD-7EE7B5ED522D}"/>
              </a:ext>
            </a:extLst>
          </p:cNvPr>
          <p:cNvSpPr/>
          <p:nvPr userDrawn="1"/>
        </p:nvSpPr>
        <p:spPr>
          <a:xfrm>
            <a:off x="0" y="0"/>
            <a:ext cx="12192000" cy="6858000"/>
          </a:xfrm>
          <a:prstGeom prst="rect">
            <a:avLst/>
          </a:prstGeom>
          <a:gradFill flip="none" rotWithShape="1">
            <a:gsLst>
              <a:gs pos="0">
                <a:schemeClr val="accent1"/>
              </a:gs>
              <a:gs pos="100000">
                <a:schemeClr val="accent4"/>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27451C9-CD6D-BD42-B62D-490A4098A65F}"/>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01F1AF7F-5225-F348-977D-83A72A9DB49F}"/>
              </a:ext>
            </a:extLst>
          </p:cNvPr>
          <p:cNvPicPr>
            <a:picLocks noChangeAspect="1"/>
          </p:cNvPicPr>
          <p:nvPr userDrawn="1"/>
        </p:nvPicPr>
        <p:blipFill>
          <a:blip r:embed="rId3"/>
          <a:stretch>
            <a:fillRect/>
          </a:stretch>
        </p:blipFill>
        <p:spPr>
          <a:xfrm>
            <a:off x="3809999" y="841270"/>
            <a:ext cx="4820803" cy="5178530"/>
          </a:xfrm>
          <a:prstGeom prst="rect">
            <a:avLst/>
          </a:prstGeom>
        </p:spPr>
      </p:pic>
    </p:spTree>
    <p:extLst>
      <p:ext uri="{BB962C8B-B14F-4D97-AF65-F5344CB8AC3E}">
        <p14:creationId xmlns:p14="http://schemas.microsoft.com/office/powerpoint/2010/main" val="4040259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Grey Divider Slide">
    <p:bg>
      <p:bgPr>
        <a:solidFill>
          <a:schemeClr val="accent3"/>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5112C6-877D-F04D-B7C2-40137529AF44}"/>
              </a:ext>
            </a:extLst>
          </p:cNvPr>
          <p:cNvPicPr>
            <a:picLocks noChangeAspect="1"/>
          </p:cNvPicPr>
          <p:nvPr userDrawn="1"/>
        </p:nvPicPr>
        <p:blipFill>
          <a:blip r:embed="rId2"/>
          <a:stretch>
            <a:fillRect/>
          </a:stretch>
        </p:blipFill>
        <p:spPr>
          <a:xfrm>
            <a:off x="0" y="7136"/>
            <a:ext cx="12179313" cy="6850863"/>
          </a:xfrm>
          <a:prstGeom prst="rect">
            <a:avLst/>
          </a:prstGeom>
        </p:spPr>
      </p:pic>
      <p:sp>
        <p:nvSpPr>
          <p:cNvPr id="11" name="Oval 10">
            <a:extLst>
              <a:ext uri="{FF2B5EF4-FFF2-40B4-BE49-F238E27FC236}">
                <a16:creationId xmlns:a16="http://schemas.microsoft.com/office/drawing/2014/main" id="{7874C9FD-B404-1C42-94FF-865A601E0FF9}"/>
              </a:ext>
            </a:extLst>
          </p:cNvPr>
          <p:cNvSpPr/>
          <p:nvPr userDrawn="1"/>
        </p:nvSpPr>
        <p:spPr>
          <a:xfrm>
            <a:off x="11123659" y="6217610"/>
            <a:ext cx="435549" cy="435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p:txBody>
          <a:bodyPr/>
          <a:lstStyle>
            <a:lvl1pPr>
              <a:defRPr>
                <a:solidFill>
                  <a:schemeClr val="accent3"/>
                </a:solidFill>
              </a:defRPr>
            </a:lvl1pPr>
          </a:lstStyle>
          <a:p>
            <a:fld id="{DF25482F-E00C-414C-8696-4B228FE7092B}" type="slidenum">
              <a:rPr lang="en-US" smtClean="0"/>
              <a:pPr/>
              <a:t>‹#›</a:t>
            </a:fld>
            <a:endParaRPr lang="en-US"/>
          </a:p>
        </p:txBody>
      </p:sp>
      <p:pic>
        <p:nvPicPr>
          <p:cNvPr id="15" name="Picture 14">
            <a:extLst>
              <a:ext uri="{FF2B5EF4-FFF2-40B4-BE49-F238E27FC236}">
                <a16:creationId xmlns:a16="http://schemas.microsoft.com/office/drawing/2014/main" id="{3EA02246-F4DA-3246-8B0F-AA51BCF0D2FC}"/>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0" name="Title 1">
            <a:extLst>
              <a:ext uri="{FF2B5EF4-FFF2-40B4-BE49-F238E27FC236}">
                <a16:creationId xmlns:a16="http://schemas.microsoft.com/office/drawing/2014/main" id="{D5E499FD-660D-AC47-A05E-41A058CA8542}"/>
              </a:ext>
            </a:extLst>
          </p:cNvPr>
          <p:cNvSpPr>
            <a:spLocks noGrp="1"/>
          </p:cNvSpPr>
          <p:nvPr>
            <p:ph type="ctrTitle" hasCustomPrompt="1"/>
          </p:nvPr>
        </p:nvSpPr>
        <p:spPr>
          <a:xfrm>
            <a:off x="1524000" y="1122363"/>
            <a:ext cx="9144000" cy="2387600"/>
          </a:xfrm>
        </p:spPr>
        <p:txBody>
          <a:bodyPr anchor="b">
            <a:normAutofit/>
          </a:bodyPr>
          <a:lstStyle>
            <a:lvl1pPr algn="ctr">
              <a:defRPr sz="4300">
                <a:solidFill>
                  <a:schemeClr val="bg2"/>
                </a:solidFill>
              </a:defRPr>
            </a:lvl1pPr>
          </a:lstStyle>
          <a:p>
            <a:r>
              <a:rPr lang="en-US"/>
              <a:t>Click to add divider title</a:t>
            </a:r>
          </a:p>
        </p:txBody>
      </p:sp>
      <p:sp>
        <p:nvSpPr>
          <p:cNvPr id="14" name="Subtitle 2">
            <a:extLst>
              <a:ext uri="{FF2B5EF4-FFF2-40B4-BE49-F238E27FC236}">
                <a16:creationId xmlns:a16="http://schemas.microsoft.com/office/drawing/2014/main" id="{3A7F826A-BF6C-2F40-A1F0-6CD6F38F9AA4}"/>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bg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divider subtitle</a:t>
            </a:r>
          </a:p>
        </p:txBody>
      </p:sp>
    </p:spTree>
    <p:extLst>
      <p:ext uri="{BB962C8B-B14F-4D97-AF65-F5344CB8AC3E}">
        <p14:creationId xmlns:p14="http://schemas.microsoft.com/office/powerpoint/2010/main" val="19807838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ark Blue Divider Slide">
    <p:bg>
      <p:bgPr>
        <a:gradFill flip="none" rotWithShape="1">
          <a:gsLst>
            <a:gs pos="0">
              <a:schemeClr val="accent1"/>
            </a:gs>
            <a:gs pos="99000">
              <a:schemeClr val="accent4"/>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5112C6-877D-F04D-B7C2-40137529AF44}"/>
              </a:ext>
            </a:extLst>
          </p:cNvPr>
          <p:cNvPicPr>
            <a:picLocks noChangeAspect="1"/>
          </p:cNvPicPr>
          <p:nvPr userDrawn="1"/>
        </p:nvPicPr>
        <p:blipFill>
          <a:blip r:embed="rId2"/>
          <a:stretch>
            <a:fillRect/>
          </a:stretch>
        </p:blipFill>
        <p:spPr>
          <a:xfrm>
            <a:off x="0" y="7136"/>
            <a:ext cx="12179313" cy="6850863"/>
          </a:xfrm>
          <a:prstGeom prst="rect">
            <a:avLst/>
          </a:prstGeom>
        </p:spPr>
      </p:pic>
      <p:sp>
        <p:nvSpPr>
          <p:cNvPr id="12" name="Oval 11">
            <a:extLst>
              <a:ext uri="{FF2B5EF4-FFF2-40B4-BE49-F238E27FC236}">
                <a16:creationId xmlns:a16="http://schemas.microsoft.com/office/drawing/2014/main" id="{1E8B141C-529D-EF41-8903-2312D3C385A2}"/>
              </a:ext>
            </a:extLst>
          </p:cNvPr>
          <p:cNvSpPr/>
          <p:nvPr userDrawn="1"/>
        </p:nvSpPr>
        <p:spPr>
          <a:xfrm>
            <a:off x="11123659" y="6217610"/>
            <a:ext cx="435549" cy="435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p:txBody>
          <a:bodyPr/>
          <a:lstStyle>
            <a:lvl1pPr>
              <a:defRPr>
                <a:solidFill>
                  <a:schemeClr val="accent4"/>
                </a:solidFill>
              </a:defRPr>
            </a:lvl1pPr>
          </a:lstStyle>
          <a:p>
            <a:fld id="{DF25482F-E00C-414C-8696-4B228FE7092B}" type="slidenum">
              <a:rPr lang="en-US" smtClean="0"/>
              <a:pPr/>
              <a:t>‹#›</a:t>
            </a:fld>
            <a:endParaRPr lang="en-US"/>
          </a:p>
        </p:txBody>
      </p:sp>
      <p:pic>
        <p:nvPicPr>
          <p:cNvPr id="16" name="Picture 15">
            <a:extLst>
              <a:ext uri="{FF2B5EF4-FFF2-40B4-BE49-F238E27FC236}">
                <a16:creationId xmlns:a16="http://schemas.microsoft.com/office/drawing/2014/main" id="{5053AF29-B445-4A4C-AEFC-239B26964512}"/>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0" name="Title 1">
            <a:extLst>
              <a:ext uri="{FF2B5EF4-FFF2-40B4-BE49-F238E27FC236}">
                <a16:creationId xmlns:a16="http://schemas.microsoft.com/office/drawing/2014/main" id="{457BB4DE-DD9C-2F42-B608-A5B971F84B3E}"/>
              </a:ext>
            </a:extLst>
          </p:cNvPr>
          <p:cNvSpPr>
            <a:spLocks noGrp="1"/>
          </p:cNvSpPr>
          <p:nvPr>
            <p:ph type="ctrTitle" hasCustomPrompt="1"/>
          </p:nvPr>
        </p:nvSpPr>
        <p:spPr>
          <a:xfrm>
            <a:off x="1524000" y="1122363"/>
            <a:ext cx="9144000" cy="2387600"/>
          </a:xfrm>
        </p:spPr>
        <p:txBody>
          <a:bodyPr anchor="b">
            <a:normAutofit/>
          </a:bodyPr>
          <a:lstStyle>
            <a:lvl1pPr algn="ctr">
              <a:defRPr sz="4300">
                <a:solidFill>
                  <a:schemeClr val="bg1"/>
                </a:solidFill>
              </a:defRPr>
            </a:lvl1pPr>
          </a:lstStyle>
          <a:p>
            <a:r>
              <a:rPr lang="en-US"/>
              <a:t>Click to add divider title</a:t>
            </a:r>
          </a:p>
        </p:txBody>
      </p:sp>
      <p:sp>
        <p:nvSpPr>
          <p:cNvPr id="11" name="Subtitle 2">
            <a:extLst>
              <a:ext uri="{FF2B5EF4-FFF2-40B4-BE49-F238E27FC236}">
                <a16:creationId xmlns:a16="http://schemas.microsoft.com/office/drawing/2014/main" id="{C622C80B-8997-7C4C-A47E-37342DD1D328}"/>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divider subtitle</a:t>
            </a:r>
          </a:p>
        </p:txBody>
      </p:sp>
    </p:spTree>
    <p:extLst>
      <p:ext uri="{BB962C8B-B14F-4D97-AF65-F5344CB8AC3E}">
        <p14:creationId xmlns:p14="http://schemas.microsoft.com/office/powerpoint/2010/main" val="3477767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urple Divider Slide">
    <p:bg>
      <p:bgPr>
        <a:solidFill>
          <a:schemeClr val="accent5"/>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5112C6-877D-F04D-B7C2-40137529AF44}"/>
              </a:ext>
            </a:extLst>
          </p:cNvPr>
          <p:cNvPicPr>
            <a:picLocks noChangeAspect="1"/>
          </p:cNvPicPr>
          <p:nvPr userDrawn="1"/>
        </p:nvPicPr>
        <p:blipFill>
          <a:blip r:embed="rId2"/>
          <a:stretch>
            <a:fillRect/>
          </a:stretch>
        </p:blipFill>
        <p:spPr>
          <a:xfrm>
            <a:off x="0" y="7136"/>
            <a:ext cx="12179313" cy="6850863"/>
          </a:xfrm>
          <a:prstGeom prst="rect">
            <a:avLst/>
          </a:prstGeom>
        </p:spPr>
      </p:pic>
      <p:sp>
        <p:nvSpPr>
          <p:cNvPr id="12" name="Oval 11">
            <a:extLst>
              <a:ext uri="{FF2B5EF4-FFF2-40B4-BE49-F238E27FC236}">
                <a16:creationId xmlns:a16="http://schemas.microsoft.com/office/drawing/2014/main" id="{1E8B141C-529D-EF41-8903-2312D3C385A2}"/>
              </a:ext>
            </a:extLst>
          </p:cNvPr>
          <p:cNvSpPr/>
          <p:nvPr userDrawn="1"/>
        </p:nvSpPr>
        <p:spPr>
          <a:xfrm>
            <a:off x="11123659" y="6217610"/>
            <a:ext cx="435549" cy="435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p:txBody>
          <a:bodyPr/>
          <a:lstStyle>
            <a:lvl1pPr>
              <a:defRPr>
                <a:solidFill>
                  <a:schemeClr val="accent5"/>
                </a:solidFill>
              </a:defRPr>
            </a:lvl1pPr>
          </a:lstStyle>
          <a:p>
            <a:fld id="{DF25482F-E00C-414C-8696-4B228FE7092B}" type="slidenum">
              <a:rPr lang="en-US" smtClean="0"/>
              <a:pPr/>
              <a:t>‹#›</a:t>
            </a:fld>
            <a:endParaRPr lang="en-US"/>
          </a:p>
        </p:txBody>
      </p:sp>
      <p:pic>
        <p:nvPicPr>
          <p:cNvPr id="16" name="Picture 15">
            <a:extLst>
              <a:ext uri="{FF2B5EF4-FFF2-40B4-BE49-F238E27FC236}">
                <a16:creationId xmlns:a16="http://schemas.microsoft.com/office/drawing/2014/main" id="{5053AF29-B445-4A4C-AEFC-239B26964512}"/>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0" name="Title 1">
            <a:extLst>
              <a:ext uri="{FF2B5EF4-FFF2-40B4-BE49-F238E27FC236}">
                <a16:creationId xmlns:a16="http://schemas.microsoft.com/office/drawing/2014/main" id="{E128FBDC-EADC-E64E-829F-7A22C8028F1F}"/>
              </a:ext>
            </a:extLst>
          </p:cNvPr>
          <p:cNvSpPr>
            <a:spLocks noGrp="1"/>
          </p:cNvSpPr>
          <p:nvPr>
            <p:ph type="ctrTitle" hasCustomPrompt="1"/>
          </p:nvPr>
        </p:nvSpPr>
        <p:spPr>
          <a:xfrm>
            <a:off x="1524000" y="1122363"/>
            <a:ext cx="9144000" cy="2387600"/>
          </a:xfrm>
        </p:spPr>
        <p:txBody>
          <a:bodyPr anchor="b">
            <a:normAutofit/>
          </a:bodyPr>
          <a:lstStyle>
            <a:lvl1pPr algn="ctr">
              <a:defRPr sz="4300">
                <a:solidFill>
                  <a:schemeClr val="bg2"/>
                </a:solidFill>
              </a:defRPr>
            </a:lvl1pPr>
          </a:lstStyle>
          <a:p>
            <a:r>
              <a:rPr lang="en-US"/>
              <a:t>Click to add divider title</a:t>
            </a:r>
          </a:p>
        </p:txBody>
      </p:sp>
      <p:sp>
        <p:nvSpPr>
          <p:cNvPr id="11" name="Subtitle 2">
            <a:extLst>
              <a:ext uri="{FF2B5EF4-FFF2-40B4-BE49-F238E27FC236}">
                <a16:creationId xmlns:a16="http://schemas.microsoft.com/office/drawing/2014/main" id="{2BC164AB-D544-6E4D-A7CB-6942CC98AEC9}"/>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bg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divider subtitle</a:t>
            </a:r>
          </a:p>
        </p:txBody>
      </p:sp>
    </p:spTree>
    <p:extLst>
      <p:ext uri="{BB962C8B-B14F-4D97-AF65-F5344CB8AC3E}">
        <p14:creationId xmlns:p14="http://schemas.microsoft.com/office/powerpoint/2010/main" val="41665357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ain Copy Bullets Slid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9ED18387-15B5-0341-A472-057A5B043379}"/>
              </a:ext>
            </a:extLst>
          </p:cNvPr>
          <p:cNvSpPr/>
          <p:nvPr userDrawn="1"/>
        </p:nvSpPr>
        <p:spPr>
          <a:xfrm>
            <a:off x="11119576" y="6231503"/>
            <a:ext cx="435549" cy="4355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3C8DE289-3E63-2C47-8817-EC0D5D09AA78}"/>
              </a:ext>
            </a:extLst>
          </p:cNvPr>
          <p:cNvPicPr>
            <a:picLocks noChangeAspect="1"/>
          </p:cNvPicPr>
          <p:nvPr userDrawn="1"/>
        </p:nvPicPr>
        <p:blipFill>
          <a:blip r:embed="rId2"/>
          <a:stretch>
            <a:fillRect/>
          </a:stretch>
        </p:blipFill>
        <p:spPr>
          <a:xfrm>
            <a:off x="10948080" y="377371"/>
            <a:ext cx="743412" cy="743412"/>
          </a:xfrm>
          <a:prstGeom prst="rect">
            <a:avLst/>
          </a:prstGeom>
        </p:spPr>
      </p:pic>
      <p:sp>
        <p:nvSpPr>
          <p:cNvPr id="16" name="Slide Number Placeholder 5">
            <a:extLst>
              <a:ext uri="{FF2B5EF4-FFF2-40B4-BE49-F238E27FC236}">
                <a16:creationId xmlns:a16="http://schemas.microsoft.com/office/drawing/2014/main" id="{DE543904-2DF2-6F43-A9E2-7C6C35873A27}"/>
              </a:ext>
            </a:extLst>
          </p:cNvPr>
          <p:cNvSpPr>
            <a:spLocks noGrp="1"/>
          </p:cNvSpPr>
          <p:nvPr>
            <p:ph type="sldNum" sz="quarter" idx="12"/>
          </p:nvPr>
        </p:nvSpPr>
        <p:spPr>
          <a:xfrm>
            <a:off x="11131151" y="6247590"/>
            <a:ext cx="408248" cy="365125"/>
          </a:xfrm>
        </p:spPr>
        <p:txBody>
          <a:bodyPr/>
          <a:lstStyle>
            <a:lvl1pPr>
              <a:defRPr>
                <a:solidFill>
                  <a:schemeClr val="bg2"/>
                </a:solidFill>
              </a:defRPr>
            </a:lvl1pPr>
          </a:lstStyle>
          <a:p>
            <a:fld id="{DF25482F-E00C-414C-8696-4B228FE7092B}" type="slidenum">
              <a:rPr lang="en-US" smtClean="0"/>
              <a:pPr/>
              <a:t>‹#›</a:t>
            </a:fld>
            <a:endParaRPr lang="en-US"/>
          </a:p>
        </p:txBody>
      </p:sp>
      <p:sp>
        <p:nvSpPr>
          <p:cNvPr id="14" name="Title Placeholder 1">
            <a:extLst>
              <a:ext uri="{FF2B5EF4-FFF2-40B4-BE49-F238E27FC236}">
                <a16:creationId xmlns:a16="http://schemas.microsoft.com/office/drawing/2014/main" id="{EA2B8C3D-6799-D94C-B4CF-D916948DBAF3}"/>
              </a:ext>
            </a:extLst>
          </p:cNvPr>
          <p:cNvSpPr>
            <a:spLocks noGrp="1"/>
          </p:cNvSpPr>
          <p:nvPr>
            <p:ph type="title"/>
          </p:nvPr>
        </p:nvSpPr>
        <p:spPr>
          <a:xfrm>
            <a:off x="481636" y="84258"/>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17" name="TextBox 16">
            <a:extLst>
              <a:ext uri="{FF2B5EF4-FFF2-40B4-BE49-F238E27FC236}">
                <a16:creationId xmlns:a16="http://schemas.microsoft.com/office/drawing/2014/main" id="{635E9191-BC35-324D-87F7-E1E458E6C0E2}"/>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a:solidFill>
                  <a:schemeClr val="accent1"/>
                </a:solidFill>
                <a:latin typeface="Century Gothic" panose="020B0502020202020204" pitchFamily="34" charset="0"/>
              </a:rPr>
              <a:t>© Copyright V-Nova 2023</a:t>
            </a:r>
          </a:p>
        </p:txBody>
      </p:sp>
      <p:sp>
        <p:nvSpPr>
          <p:cNvPr id="10" name="Text Placeholder 2">
            <a:extLst>
              <a:ext uri="{FF2B5EF4-FFF2-40B4-BE49-F238E27FC236}">
                <a16:creationId xmlns:a16="http://schemas.microsoft.com/office/drawing/2014/main" id="{72C31A16-920E-834D-98F7-0C8106B4DC2A}"/>
              </a:ext>
            </a:extLst>
          </p:cNvPr>
          <p:cNvSpPr>
            <a:spLocks noGrp="1"/>
          </p:cNvSpPr>
          <p:nvPr>
            <p:ph idx="1"/>
          </p:nvPr>
        </p:nvSpPr>
        <p:spPr>
          <a:xfrm>
            <a:off x="481636" y="1204774"/>
            <a:ext cx="10515600" cy="4762016"/>
          </a:xfrm>
          <a:prstGeom prst="rect">
            <a:avLst/>
          </a:prstGeom>
        </p:spPr>
        <p:txBody>
          <a:bodyPr vert="horz" lIns="90000" tIns="45720" rIns="9000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646860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Main Copy Tex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2C2C1-03D1-5344-87C1-D08506B0157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046D97-2B1C-8A4A-8289-9B048173EBE7}"/>
              </a:ext>
            </a:extLst>
          </p:cNvPr>
          <p:cNvSpPr>
            <a:spLocks noGrp="1"/>
          </p:cNvSpPr>
          <p:nvPr>
            <p:ph idx="1"/>
          </p:nvPr>
        </p:nvSpPr>
        <p:spPr/>
        <p:txBody>
          <a:bodyPr>
            <a:normAutofit/>
          </a:bodyPr>
          <a:lstStyle>
            <a:lvl1pPr marL="0" indent="0">
              <a:buFontTx/>
              <a:buNone/>
              <a:defRPr sz="1800">
                <a:solidFill>
                  <a:schemeClr val="accent3"/>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A635CCF2-95F8-BB4C-BC92-C4C0E9EA94EE}"/>
              </a:ext>
            </a:extLst>
          </p:cNvPr>
          <p:cNvSpPr>
            <a:spLocks noGrp="1"/>
          </p:cNvSpPr>
          <p:nvPr>
            <p:ph type="sldNum" sz="quarter" idx="12"/>
          </p:nvPr>
        </p:nvSpPr>
        <p:spPr/>
        <p:txBody>
          <a:bodyPr/>
          <a:lstStyle/>
          <a:p>
            <a:fld id="{DF25482F-E00C-414C-8696-4B228FE7092B}" type="slidenum">
              <a:rPr lang="en-US" smtClean="0"/>
              <a:t>‹#›</a:t>
            </a:fld>
            <a:endParaRPr lang="en-US"/>
          </a:p>
        </p:txBody>
      </p:sp>
      <p:pic>
        <p:nvPicPr>
          <p:cNvPr id="8" name="Picture 7">
            <a:extLst>
              <a:ext uri="{FF2B5EF4-FFF2-40B4-BE49-F238E27FC236}">
                <a16:creationId xmlns:a16="http://schemas.microsoft.com/office/drawing/2014/main" id="{5718E39F-E424-E04E-95A4-B840351FEB34}"/>
              </a:ext>
            </a:extLst>
          </p:cNvPr>
          <p:cNvPicPr>
            <a:picLocks noChangeAspect="1"/>
          </p:cNvPicPr>
          <p:nvPr userDrawn="1"/>
        </p:nvPicPr>
        <p:blipFill>
          <a:blip r:embed="rId2"/>
          <a:stretch>
            <a:fillRect/>
          </a:stretch>
        </p:blipFill>
        <p:spPr>
          <a:xfrm>
            <a:off x="10948080" y="377371"/>
            <a:ext cx="743412" cy="743412"/>
          </a:xfrm>
          <a:prstGeom prst="rect">
            <a:avLst/>
          </a:prstGeom>
        </p:spPr>
      </p:pic>
      <p:sp>
        <p:nvSpPr>
          <p:cNvPr id="9" name="TextBox 8">
            <a:extLst>
              <a:ext uri="{FF2B5EF4-FFF2-40B4-BE49-F238E27FC236}">
                <a16:creationId xmlns:a16="http://schemas.microsoft.com/office/drawing/2014/main" id="{1A306D03-0871-A346-AE44-F370F74061B3}"/>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a:solidFill>
                  <a:schemeClr val="accent1"/>
                </a:solidFill>
                <a:latin typeface="Century Gothic" panose="020B0502020202020204" pitchFamily="34" charset="0"/>
              </a:rPr>
              <a:t>© Copyright V-Nova 2023</a:t>
            </a:r>
          </a:p>
        </p:txBody>
      </p:sp>
    </p:spTree>
    <p:extLst>
      <p:ext uri="{BB962C8B-B14F-4D97-AF65-F5344CB8AC3E}">
        <p14:creationId xmlns:p14="http://schemas.microsoft.com/office/powerpoint/2010/main" val="31917056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ain Copy 2 Column Bullets Tex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2C2C1-03D1-5344-87C1-D08506B0157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046D97-2B1C-8A4A-8289-9B048173EBE7}"/>
              </a:ext>
            </a:extLst>
          </p:cNvPr>
          <p:cNvSpPr>
            <a:spLocks noGrp="1"/>
          </p:cNvSpPr>
          <p:nvPr>
            <p:ph idx="1"/>
          </p:nvPr>
        </p:nvSpPr>
        <p:spPr>
          <a:xfrm>
            <a:off x="481635" y="1204774"/>
            <a:ext cx="5374879" cy="4749923"/>
          </a:xfrm>
        </p:spPr>
        <p:txBody>
          <a:bodyPr>
            <a:normAutofit/>
          </a:bodyPr>
          <a:lstStyle>
            <a:lvl1pPr marL="271463" indent="-271463">
              <a:buFontTx/>
              <a:buBlip>
                <a:blip r:embed="rId2"/>
              </a:buBlip>
              <a:defRPr sz="1800">
                <a:solidFill>
                  <a:schemeClr val="accent3"/>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A635CCF2-95F8-BB4C-BC92-C4C0E9EA94EE}"/>
              </a:ext>
            </a:extLst>
          </p:cNvPr>
          <p:cNvSpPr>
            <a:spLocks noGrp="1"/>
          </p:cNvSpPr>
          <p:nvPr>
            <p:ph type="sldNum" sz="quarter" idx="12"/>
          </p:nvPr>
        </p:nvSpPr>
        <p:spPr/>
        <p:txBody>
          <a:bodyPr/>
          <a:lstStyle/>
          <a:p>
            <a:fld id="{DF25482F-E00C-414C-8696-4B228FE7092B}" type="slidenum">
              <a:rPr lang="en-US" smtClean="0"/>
              <a:t>‹#›</a:t>
            </a:fld>
            <a:endParaRPr lang="en-US"/>
          </a:p>
        </p:txBody>
      </p:sp>
      <p:pic>
        <p:nvPicPr>
          <p:cNvPr id="8" name="Picture 7">
            <a:extLst>
              <a:ext uri="{FF2B5EF4-FFF2-40B4-BE49-F238E27FC236}">
                <a16:creationId xmlns:a16="http://schemas.microsoft.com/office/drawing/2014/main" id="{5718E39F-E424-E04E-95A4-B840351FEB34}"/>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0" name="Content Placeholder 2">
            <a:extLst>
              <a:ext uri="{FF2B5EF4-FFF2-40B4-BE49-F238E27FC236}">
                <a16:creationId xmlns:a16="http://schemas.microsoft.com/office/drawing/2014/main" id="{4078E044-E68D-AD43-830B-BE8FFC478925}"/>
              </a:ext>
            </a:extLst>
          </p:cNvPr>
          <p:cNvSpPr>
            <a:spLocks noGrp="1"/>
          </p:cNvSpPr>
          <p:nvPr>
            <p:ph idx="13"/>
          </p:nvPr>
        </p:nvSpPr>
        <p:spPr>
          <a:xfrm>
            <a:off x="6316613" y="1204774"/>
            <a:ext cx="5374879" cy="4749923"/>
          </a:xfrm>
        </p:spPr>
        <p:txBody>
          <a:bodyPr>
            <a:normAutofit/>
          </a:bodyPr>
          <a:lstStyle>
            <a:lvl1pPr marL="271463" indent="-271463">
              <a:buFontTx/>
              <a:buBlip>
                <a:blip r:embed="rId2"/>
              </a:buBlip>
              <a:defRPr sz="1800">
                <a:solidFill>
                  <a:schemeClr val="accent3"/>
                </a:solidFill>
              </a:defRPr>
            </a:lvl1pPr>
          </a:lstStyle>
          <a:p>
            <a:pPr lvl="0"/>
            <a:r>
              <a:rPr lang="en-US"/>
              <a:t>Click to edit Master text styles</a:t>
            </a:r>
          </a:p>
        </p:txBody>
      </p:sp>
      <p:sp>
        <p:nvSpPr>
          <p:cNvPr id="12" name="TextBox 11">
            <a:extLst>
              <a:ext uri="{FF2B5EF4-FFF2-40B4-BE49-F238E27FC236}">
                <a16:creationId xmlns:a16="http://schemas.microsoft.com/office/drawing/2014/main" id="{3CF5D1EC-7BC1-D84E-BC77-77FC2D364B7A}"/>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a:solidFill>
                  <a:schemeClr val="accent1"/>
                </a:solidFill>
                <a:latin typeface="Century Gothic" panose="020B0502020202020204" pitchFamily="34" charset="0"/>
              </a:rPr>
              <a:t>© Copyright V-Nova 2023</a:t>
            </a:r>
          </a:p>
        </p:txBody>
      </p:sp>
    </p:spTree>
    <p:extLst>
      <p:ext uri="{BB962C8B-B14F-4D97-AF65-F5344CB8AC3E}">
        <p14:creationId xmlns:p14="http://schemas.microsoft.com/office/powerpoint/2010/main" val="13909841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Main Copy 2 Column Tex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2C2C1-03D1-5344-87C1-D08506B0157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A635CCF2-95F8-BB4C-BC92-C4C0E9EA94EE}"/>
              </a:ext>
            </a:extLst>
          </p:cNvPr>
          <p:cNvSpPr>
            <a:spLocks noGrp="1"/>
          </p:cNvSpPr>
          <p:nvPr>
            <p:ph type="sldNum" sz="quarter" idx="12"/>
          </p:nvPr>
        </p:nvSpPr>
        <p:spPr/>
        <p:txBody>
          <a:bodyPr/>
          <a:lstStyle/>
          <a:p>
            <a:fld id="{DF25482F-E00C-414C-8696-4B228FE7092B}" type="slidenum">
              <a:rPr lang="en-US" smtClean="0"/>
              <a:t>‹#›</a:t>
            </a:fld>
            <a:endParaRPr lang="en-US"/>
          </a:p>
        </p:txBody>
      </p:sp>
      <p:pic>
        <p:nvPicPr>
          <p:cNvPr id="8" name="Picture 7">
            <a:extLst>
              <a:ext uri="{FF2B5EF4-FFF2-40B4-BE49-F238E27FC236}">
                <a16:creationId xmlns:a16="http://schemas.microsoft.com/office/drawing/2014/main" id="{5718E39F-E424-E04E-95A4-B840351FEB34}"/>
              </a:ext>
            </a:extLst>
          </p:cNvPr>
          <p:cNvPicPr>
            <a:picLocks noChangeAspect="1"/>
          </p:cNvPicPr>
          <p:nvPr userDrawn="1"/>
        </p:nvPicPr>
        <p:blipFill>
          <a:blip r:embed="rId2"/>
          <a:stretch>
            <a:fillRect/>
          </a:stretch>
        </p:blipFill>
        <p:spPr>
          <a:xfrm>
            <a:off x="10948080" y="377371"/>
            <a:ext cx="743412" cy="743412"/>
          </a:xfrm>
          <a:prstGeom prst="rect">
            <a:avLst/>
          </a:prstGeom>
        </p:spPr>
      </p:pic>
      <p:sp>
        <p:nvSpPr>
          <p:cNvPr id="9" name="TextBox 8">
            <a:extLst>
              <a:ext uri="{FF2B5EF4-FFF2-40B4-BE49-F238E27FC236}">
                <a16:creationId xmlns:a16="http://schemas.microsoft.com/office/drawing/2014/main" id="{69657737-B41E-F74E-85C5-5A6FA698F1C9}"/>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a:solidFill>
                  <a:schemeClr val="accent1"/>
                </a:solidFill>
                <a:latin typeface="Century Gothic" panose="020B0502020202020204" pitchFamily="34" charset="0"/>
              </a:rPr>
              <a:t>© Copyright V-Nova </a:t>
            </a:r>
            <a:fld id="{FF447C0B-94BB-4AB6-86EC-158B05036379}" type="datetimeyyyy">
              <a:rPr lang="en-US" sz="1100" b="0" i="0" smtClean="0">
                <a:solidFill>
                  <a:schemeClr val="accent1"/>
                </a:solidFill>
                <a:latin typeface="Century Gothic" panose="020B0502020202020204" pitchFamily="34" charset="0"/>
              </a:rPr>
              <a:t>2023</a:t>
            </a:fld>
            <a:endParaRPr lang="en-US" sz="1100" b="0" i="0">
              <a:solidFill>
                <a:schemeClr val="accent1"/>
              </a:solidFill>
              <a:latin typeface="Century Gothic" panose="020B0502020202020204" pitchFamily="34" charset="0"/>
            </a:endParaRPr>
          </a:p>
        </p:txBody>
      </p:sp>
      <p:sp>
        <p:nvSpPr>
          <p:cNvPr id="12" name="Content Placeholder 2">
            <a:extLst>
              <a:ext uri="{FF2B5EF4-FFF2-40B4-BE49-F238E27FC236}">
                <a16:creationId xmlns:a16="http://schemas.microsoft.com/office/drawing/2014/main" id="{12FB68DD-CE66-BD48-9B8C-E7D3C0BFBD01}"/>
              </a:ext>
            </a:extLst>
          </p:cNvPr>
          <p:cNvSpPr>
            <a:spLocks noGrp="1"/>
          </p:cNvSpPr>
          <p:nvPr>
            <p:ph idx="1"/>
          </p:nvPr>
        </p:nvSpPr>
        <p:spPr>
          <a:xfrm>
            <a:off x="481635" y="1204774"/>
            <a:ext cx="5374879" cy="4749923"/>
          </a:xfrm>
        </p:spPr>
        <p:txBody>
          <a:bodyPr>
            <a:normAutofit/>
          </a:bodyPr>
          <a:lstStyle>
            <a:lvl1pPr marL="0" indent="0">
              <a:buFontTx/>
              <a:buNone/>
              <a:defRPr sz="1800">
                <a:solidFill>
                  <a:schemeClr val="accent3"/>
                </a:solidFill>
              </a:defRPr>
            </a:lvl1pPr>
          </a:lstStyle>
          <a:p>
            <a:pPr lvl="0"/>
            <a:r>
              <a:rPr lang="en-US"/>
              <a:t>Click to edit Master text styles</a:t>
            </a:r>
          </a:p>
        </p:txBody>
      </p:sp>
      <p:sp>
        <p:nvSpPr>
          <p:cNvPr id="13" name="Content Placeholder 2">
            <a:extLst>
              <a:ext uri="{FF2B5EF4-FFF2-40B4-BE49-F238E27FC236}">
                <a16:creationId xmlns:a16="http://schemas.microsoft.com/office/drawing/2014/main" id="{6A41BB88-B113-2B46-8B28-6A8A07DD4157}"/>
              </a:ext>
            </a:extLst>
          </p:cNvPr>
          <p:cNvSpPr>
            <a:spLocks noGrp="1"/>
          </p:cNvSpPr>
          <p:nvPr>
            <p:ph idx="13"/>
          </p:nvPr>
        </p:nvSpPr>
        <p:spPr>
          <a:xfrm>
            <a:off x="6316613" y="1204774"/>
            <a:ext cx="5374879" cy="4749923"/>
          </a:xfrm>
        </p:spPr>
        <p:txBody>
          <a:bodyPr>
            <a:normAutofit/>
          </a:bodyPr>
          <a:lstStyle>
            <a:lvl1pPr marL="0" indent="0">
              <a:buFontTx/>
              <a:buNone/>
              <a:defRPr sz="1800">
                <a:solidFill>
                  <a:schemeClr val="accent3"/>
                </a:solidFill>
              </a:defRPr>
            </a:lvl1pPr>
          </a:lstStyle>
          <a:p>
            <a:pPr lvl="0"/>
            <a:r>
              <a:rPr lang="en-US"/>
              <a:t>Click to edit Master text styles</a:t>
            </a:r>
          </a:p>
        </p:txBody>
      </p:sp>
    </p:spTree>
    <p:extLst>
      <p:ext uri="{BB962C8B-B14F-4D97-AF65-F5344CB8AC3E}">
        <p14:creationId xmlns:p14="http://schemas.microsoft.com/office/powerpoint/2010/main" val="26943391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Main Copy Tex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2C2C1-03D1-5344-87C1-D08506B0157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046D97-2B1C-8A4A-8289-9B048173EBE7}"/>
              </a:ext>
            </a:extLst>
          </p:cNvPr>
          <p:cNvSpPr>
            <a:spLocks noGrp="1"/>
          </p:cNvSpPr>
          <p:nvPr>
            <p:ph idx="1"/>
          </p:nvPr>
        </p:nvSpPr>
        <p:spPr>
          <a:xfrm>
            <a:off x="481636" y="1754471"/>
            <a:ext cx="10515600" cy="4200226"/>
          </a:xfrm>
        </p:spPr>
        <p:txBody>
          <a:bodyPr>
            <a:normAutofit/>
          </a:bodyPr>
          <a:lstStyle>
            <a:lvl1pPr marL="271463" indent="-271463">
              <a:buFontTx/>
              <a:buBlip>
                <a:blip r:embed="rId2"/>
              </a:buBlip>
              <a:defRPr sz="1800">
                <a:solidFill>
                  <a:schemeClr val="accent3"/>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A635CCF2-95F8-BB4C-BC92-C4C0E9EA94EE}"/>
              </a:ext>
            </a:extLst>
          </p:cNvPr>
          <p:cNvSpPr>
            <a:spLocks noGrp="1"/>
          </p:cNvSpPr>
          <p:nvPr>
            <p:ph type="sldNum" sz="quarter" idx="12"/>
          </p:nvPr>
        </p:nvSpPr>
        <p:spPr/>
        <p:txBody>
          <a:bodyPr/>
          <a:lstStyle/>
          <a:p>
            <a:fld id="{DF25482F-E00C-414C-8696-4B228FE7092B}" type="slidenum">
              <a:rPr lang="en-US" smtClean="0"/>
              <a:t>‹#›</a:t>
            </a:fld>
            <a:endParaRPr lang="en-US"/>
          </a:p>
        </p:txBody>
      </p:sp>
      <p:pic>
        <p:nvPicPr>
          <p:cNvPr id="8" name="Picture 7">
            <a:extLst>
              <a:ext uri="{FF2B5EF4-FFF2-40B4-BE49-F238E27FC236}">
                <a16:creationId xmlns:a16="http://schemas.microsoft.com/office/drawing/2014/main" id="{5718E39F-E424-E04E-95A4-B840351FEB34}"/>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9" name="Text Placeholder 20">
            <a:extLst>
              <a:ext uri="{FF2B5EF4-FFF2-40B4-BE49-F238E27FC236}">
                <a16:creationId xmlns:a16="http://schemas.microsoft.com/office/drawing/2014/main" id="{02C77880-BF2B-A948-8392-AD29C2C97293}"/>
              </a:ext>
            </a:extLst>
          </p:cNvPr>
          <p:cNvSpPr>
            <a:spLocks noGrp="1"/>
          </p:cNvSpPr>
          <p:nvPr>
            <p:ph type="body" sz="quarter" idx="14" hasCustomPrompt="1"/>
          </p:nvPr>
        </p:nvSpPr>
        <p:spPr>
          <a:xfrm>
            <a:off x="504786" y="1204547"/>
            <a:ext cx="3182937" cy="332062"/>
          </a:xfrm>
        </p:spPr>
        <p:txBody>
          <a:bodyPr>
            <a:noAutofit/>
          </a:bodyPr>
          <a:lstStyle>
            <a:lvl1pPr marL="0" indent="0">
              <a:buNone/>
              <a:defRPr sz="2000"/>
            </a:lvl1pPr>
          </a:lstStyle>
          <a:p>
            <a:pPr lvl="0"/>
            <a:r>
              <a:rPr lang="en-US"/>
              <a:t>Click to edit subtitle</a:t>
            </a:r>
          </a:p>
        </p:txBody>
      </p:sp>
      <p:sp>
        <p:nvSpPr>
          <p:cNvPr id="10" name="TextBox 9">
            <a:extLst>
              <a:ext uri="{FF2B5EF4-FFF2-40B4-BE49-F238E27FC236}">
                <a16:creationId xmlns:a16="http://schemas.microsoft.com/office/drawing/2014/main" id="{D6560C8D-AF84-F843-9034-427789CF6DD6}"/>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a:solidFill>
                  <a:schemeClr val="accent1"/>
                </a:solidFill>
                <a:latin typeface="Century Gothic" panose="020B0502020202020204" pitchFamily="34" charset="0"/>
              </a:rPr>
              <a:t>© Copyright V-Nova </a:t>
            </a:r>
            <a:fld id="{B00CBEAF-B678-457D-8B3A-79069828410C}" type="datetimeyyyy">
              <a:rPr lang="en-US" sz="1100" b="0" i="0" smtClean="0">
                <a:solidFill>
                  <a:schemeClr val="accent1"/>
                </a:solidFill>
                <a:latin typeface="Century Gothic" panose="020B0502020202020204" pitchFamily="34" charset="0"/>
              </a:rPr>
              <a:t>2023</a:t>
            </a:fld>
            <a:endParaRPr lang="en-US" sz="1100" b="0" i="0">
              <a:solidFill>
                <a:schemeClr val="accent1"/>
              </a:solidFill>
              <a:latin typeface="Century Gothic" panose="020B0502020202020204" pitchFamily="34" charset="0"/>
            </a:endParaRPr>
          </a:p>
        </p:txBody>
      </p:sp>
    </p:spTree>
    <p:extLst>
      <p:ext uri="{BB962C8B-B14F-4D97-AF65-F5344CB8AC3E}">
        <p14:creationId xmlns:p14="http://schemas.microsoft.com/office/powerpoint/2010/main" val="41316148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ain Copy Double Pictures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54DDF-5D2B-6944-9B4D-B6CA2B019714}"/>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CB278AAA-D1AB-C44B-AD7F-811AC17898B7}"/>
              </a:ext>
            </a:extLst>
          </p:cNvPr>
          <p:cNvSpPr>
            <a:spLocks noGrp="1"/>
          </p:cNvSpPr>
          <p:nvPr>
            <p:ph type="sldNum" sz="quarter" idx="12"/>
          </p:nvPr>
        </p:nvSpPr>
        <p:spPr/>
        <p:txBody>
          <a:bodyPr/>
          <a:lstStyle/>
          <a:p>
            <a:fld id="{DF25482F-E00C-414C-8696-4B228FE7092B}" type="slidenum">
              <a:rPr lang="en-US" smtClean="0"/>
              <a:t>‹#›</a:t>
            </a:fld>
            <a:endParaRPr lang="en-US"/>
          </a:p>
        </p:txBody>
      </p:sp>
      <p:sp>
        <p:nvSpPr>
          <p:cNvPr id="14" name="Content Placeholder 3">
            <a:extLst>
              <a:ext uri="{FF2B5EF4-FFF2-40B4-BE49-F238E27FC236}">
                <a16:creationId xmlns:a16="http://schemas.microsoft.com/office/drawing/2014/main" id="{CBA2D52C-7928-D04B-B957-E38841AD7EC1}"/>
              </a:ext>
            </a:extLst>
          </p:cNvPr>
          <p:cNvSpPr>
            <a:spLocks noGrp="1"/>
          </p:cNvSpPr>
          <p:nvPr>
            <p:ph sz="half" idx="2" hasCustomPrompt="1"/>
          </p:nvPr>
        </p:nvSpPr>
        <p:spPr>
          <a:xfrm>
            <a:off x="481636" y="2120859"/>
            <a:ext cx="5379312" cy="3833838"/>
          </a:xfrm>
        </p:spPr>
        <p:txBody>
          <a:bodyPr/>
          <a:lstStyle>
            <a:lvl1pPr marL="0" indent="0">
              <a:buNone/>
              <a:defRPr/>
            </a:lvl1pPr>
          </a:lstStyle>
          <a:p>
            <a:pPr lvl="0"/>
            <a:r>
              <a:rPr lang="en-US"/>
              <a:t>Picture</a:t>
            </a:r>
          </a:p>
        </p:txBody>
      </p:sp>
      <p:sp>
        <p:nvSpPr>
          <p:cNvPr id="15" name="Content Placeholder 3">
            <a:extLst>
              <a:ext uri="{FF2B5EF4-FFF2-40B4-BE49-F238E27FC236}">
                <a16:creationId xmlns:a16="http://schemas.microsoft.com/office/drawing/2014/main" id="{7D825002-6925-5F4D-ABC9-F8712E3F1F24}"/>
              </a:ext>
            </a:extLst>
          </p:cNvPr>
          <p:cNvSpPr>
            <a:spLocks noGrp="1"/>
          </p:cNvSpPr>
          <p:nvPr>
            <p:ph sz="half" idx="13" hasCustomPrompt="1"/>
          </p:nvPr>
        </p:nvSpPr>
        <p:spPr>
          <a:xfrm>
            <a:off x="6149072" y="2120859"/>
            <a:ext cx="5379312" cy="3833838"/>
          </a:xfrm>
        </p:spPr>
        <p:txBody>
          <a:bodyPr/>
          <a:lstStyle>
            <a:lvl1pPr marL="0" indent="0">
              <a:buNone/>
              <a:defRPr/>
            </a:lvl1pPr>
          </a:lstStyle>
          <a:p>
            <a:pPr lvl="0"/>
            <a:r>
              <a:rPr lang="en-US"/>
              <a:t>Picture</a:t>
            </a:r>
          </a:p>
        </p:txBody>
      </p:sp>
      <p:pic>
        <p:nvPicPr>
          <p:cNvPr id="16" name="Picture 15">
            <a:extLst>
              <a:ext uri="{FF2B5EF4-FFF2-40B4-BE49-F238E27FC236}">
                <a16:creationId xmlns:a16="http://schemas.microsoft.com/office/drawing/2014/main" id="{4447A2B7-36A1-1E40-AE6C-8FFB21756CE1}"/>
              </a:ext>
            </a:extLst>
          </p:cNvPr>
          <p:cNvPicPr>
            <a:picLocks noChangeAspect="1"/>
          </p:cNvPicPr>
          <p:nvPr userDrawn="1"/>
        </p:nvPicPr>
        <p:blipFill>
          <a:blip r:embed="rId2"/>
          <a:stretch>
            <a:fillRect/>
          </a:stretch>
        </p:blipFill>
        <p:spPr>
          <a:xfrm>
            <a:off x="10948080" y="377371"/>
            <a:ext cx="743412" cy="743412"/>
          </a:xfrm>
          <a:prstGeom prst="rect">
            <a:avLst/>
          </a:prstGeom>
        </p:spPr>
      </p:pic>
      <p:sp>
        <p:nvSpPr>
          <p:cNvPr id="21" name="Text Placeholder 20">
            <a:extLst>
              <a:ext uri="{FF2B5EF4-FFF2-40B4-BE49-F238E27FC236}">
                <a16:creationId xmlns:a16="http://schemas.microsoft.com/office/drawing/2014/main" id="{EF49FC62-83A5-0149-9071-123DD759BB15}"/>
              </a:ext>
            </a:extLst>
          </p:cNvPr>
          <p:cNvSpPr>
            <a:spLocks noGrp="1"/>
          </p:cNvSpPr>
          <p:nvPr>
            <p:ph type="body" sz="quarter" idx="14" hasCustomPrompt="1"/>
          </p:nvPr>
        </p:nvSpPr>
        <p:spPr>
          <a:xfrm>
            <a:off x="481636" y="1204547"/>
            <a:ext cx="3182937" cy="332062"/>
          </a:xfrm>
        </p:spPr>
        <p:txBody>
          <a:bodyPr>
            <a:noAutofit/>
          </a:bodyPr>
          <a:lstStyle>
            <a:lvl1pPr marL="0" indent="0">
              <a:buNone/>
              <a:defRPr sz="2000">
                <a:solidFill>
                  <a:schemeClr val="accent4"/>
                </a:solidFill>
              </a:defRPr>
            </a:lvl1pPr>
          </a:lstStyle>
          <a:p>
            <a:pPr lvl="0"/>
            <a:r>
              <a:rPr lang="en-US"/>
              <a:t>Click to edit subtitle</a:t>
            </a:r>
          </a:p>
        </p:txBody>
      </p:sp>
      <p:sp>
        <p:nvSpPr>
          <p:cNvPr id="22" name="Text Placeholder 20">
            <a:extLst>
              <a:ext uri="{FF2B5EF4-FFF2-40B4-BE49-F238E27FC236}">
                <a16:creationId xmlns:a16="http://schemas.microsoft.com/office/drawing/2014/main" id="{9CBFF1D5-13D9-1C4D-958A-914EC00C15BC}"/>
              </a:ext>
            </a:extLst>
          </p:cNvPr>
          <p:cNvSpPr>
            <a:spLocks noGrp="1"/>
          </p:cNvSpPr>
          <p:nvPr>
            <p:ph type="body" sz="quarter" idx="15" hasCustomPrompt="1"/>
          </p:nvPr>
        </p:nvSpPr>
        <p:spPr>
          <a:xfrm>
            <a:off x="481636" y="1796558"/>
            <a:ext cx="2180541" cy="266711"/>
          </a:xfrm>
        </p:spPr>
        <p:txBody>
          <a:bodyPr>
            <a:noAutofit/>
          </a:bodyPr>
          <a:lstStyle>
            <a:lvl1pPr marL="0" indent="0">
              <a:buNone/>
              <a:defRPr sz="1500">
                <a:solidFill>
                  <a:schemeClr val="accent3"/>
                </a:solidFill>
              </a:defRPr>
            </a:lvl1pPr>
          </a:lstStyle>
          <a:p>
            <a:pPr lvl="0"/>
            <a:r>
              <a:rPr lang="en-US"/>
              <a:t>Click to edit header</a:t>
            </a:r>
          </a:p>
        </p:txBody>
      </p:sp>
      <p:sp>
        <p:nvSpPr>
          <p:cNvPr id="23" name="Text Placeholder 20">
            <a:extLst>
              <a:ext uri="{FF2B5EF4-FFF2-40B4-BE49-F238E27FC236}">
                <a16:creationId xmlns:a16="http://schemas.microsoft.com/office/drawing/2014/main" id="{4A71D161-7D2B-F947-9888-722F263ACE6D}"/>
              </a:ext>
            </a:extLst>
          </p:cNvPr>
          <p:cNvSpPr>
            <a:spLocks noGrp="1"/>
          </p:cNvSpPr>
          <p:nvPr>
            <p:ph type="body" sz="quarter" idx="16" hasCustomPrompt="1"/>
          </p:nvPr>
        </p:nvSpPr>
        <p:spPr>
          <a:xfrm>
            <a:off x="6149072" y="1796558"/>
            <a:ext cx="2180541" cy="266711"/>
          </a:xfrm>
        </p:spPr>
        <p:txBody>
          <a:bodyPr>
            <a:noAutofit/>
          </a:bodyPr>
          <a:lstStyle>
            <a:lvl1pPr marL="0" indent="0">
              <a:buNone/>
              <a:defRPr sz="1500">
                <a:solidFill>
                  <a:schemeClr val="accent3"/>
                </a:solidFill>
              </a:defRPr>
            </a:lvl1pPr>
          </a:lstStyle>
          <a:p>
            <a:pPr lvl="0"/>
            <a:r>
              <a:rPr lang="en-US"/>
              <a:t>Click to edit header</a:t>
            </a:r>
          </a:p>
        </p:txBody>
      </p:sp>
      <p:sp>
        <p:nvSpPr>
          <p:cNvPr id="13" name="TextBox 12">
            <a:extLst>
              <a:ext uri="{FF2B5EF4-FFF2-40B4-BE49-F238E27FC236}">
                <a16:creationId xmlns:a16="http://schemas.microsoft.com/office/drawing/2014/main" id="{E9D83CB7-92A9-ED4C-A681-741D7F39C592}"/>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a:solidFill>
                  <a:schemeClr val="accent1"/>
                </a:solidFill>
                <a:latin typeface="Century Gothic" panose="020B0502020202020204" pitchFamily="34" charset="0"/>
              </a:rPr>
              <a:t>© Copyright V-Nova 2022</a:t>
            </a:r>
          </a:p>
        </p:txBody>
      </p:sp>
    </p:spTree>
    <p:extLst>
      <p:ext uri="{BB962C8B-B14F-4D97-AF65-F5344CB8AC3E}">
        <p14:creationId xmlns:p14="http://schemas.microsoft.com/office/powerpoint/2010/main" val="27009560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Main Copy Title Only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BFE1C-59DA-AE4D-95C8-FF86B861F08C}"/>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24AB1E5D-5CE3-814D-84A3-935AA4843B63}"/>
              </a:ext>
            </a:extLst>
          </p:cNvPr>
          <p:cNvSpPr>
            <a:spLocks noGrp="1"/>
          </p:cNvSpPr>
          <p:nvPr>
            <p:ph type="sldNum" sz="quarter" idx="12"/>
          </p:nvPr>
        </p:nvSpPr>
        <p:spPr/>
        <p:txBody>
          <a:bodyPr/>
          <a:lstStyle/>
          <a:p>
            <a:fld id="{DF25482F-E00C-414C-8696-4B228FE7092B}" type="slidenum">
              <a:rPr lang="en-US" smtClean="0"/>
              <a:t>‹#›</a:t>
            </a:fld>
            <a:endParaRPr lang="en-US"/>
          </a:p>
        </p:txBody>
      </p:sp>
      <p:pic>
        <p:nvPicPr>
          <p:cNvPr id="6" name="Picture 5">
            <a:extLst>
              <a:ext uri="{FF2B5EF4-FFF2-40B4-BE49-F238E27FC236}">
                <a16:creationId xmlns:a16="http://schemas.microsoft.com/office/drawing/2014/main" id="{088FBD54-EBCC-DF4A-BBDF-3C85ADD592A7}"/>
              </a:ext>
            </a:extLst>
          </p:cNvPr>
          <p:cNvPicPr>
            <a:picLocks noChangeAspect="1"/>
          </p:cNvPicPr>
          <p:nvPr userDrawn="1"/>
        </p:nvPicPr>
        <p:blipFill>
          <a:blip r:embed="rId2"/>
          <a:stretch>
            <a:fillRect/>
          </a:stretch>
        </p:blipFill>
        <p:spPr>
          <a:xfrm>
            <a:off x="10948080" y="377371"/>
            <a:ext cx="743412" cy="743412"/>
          </a:xfrm>
          <a:prstGeom prst="rect">
            <a:avLst/>
          </a:prstGeom>
        </p:spPr>
      </p:pic>
      <p:sp>
        <p:nvSpPr>
          <p:cNvPr id="8" name="TextBox 7">
            <a:extLst>
              <a:ext uri="{FF2B5EF4-FFF2-40B4-BE49-F238E27FC236}">
                <a16:creationId xmlns:a16="http://schemas.microsoft.com/office/drawing/2014/main" id="{4FFD0431-F028-D244-BBCB-030DD9412B4C}"/>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a:solidFill>
                  <a:schemeClr val="accent1"/>
                </a:solidFill>
                <a:latin typeface="Century Gothic" panose="020B0502020202020204" pitchFamily="34" charset="0"/>
              </a:rPr>
              <a:t>© Copyright V-Nova </a:t>
            </a:r>
            <a:fld id="{42CD6F0F-51EA-485B-9241-C98966619B33}" type="datetimeyyyy">
              <a:rPr lang="en-US" sz="1100" b="0" i="0" smtClean="0">
                <a:solidFill>
                  <a:schemeClr val="accent1"/>
                </a:solidFill>
                <a:latin typeface="Century Gothic" panose="020B0502020202020204" pitchFamily="34" charset="0"/>
              </a:rPr>
              <a:t>2023</a:t>
            </a:fld>
            <a:endParaRPr lang="en-US" sz="1100" b="0" i="0">
              <a:solidFill>
                <a:schemeClr val="accent1"/>
              </a:solidFill>
              <a:latin typeface="Century Gothic" panose="020B0502020202020204" pitchFamily="34" charset="0"/>
            </a:endParaRPr>
          </a:p>
        </p:txBody>
      </p:sp>
    </p:spTree>
    <p:extLst>
      <p:ext uri="{BB962C8B-B14F-4D97-AF65-F5344CB8AC3E}">
        <p14:creationId xmlns:p14="http://schemas.microsoft.com/office/powerpoint/2010/main" val="4217281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hite Opening Slide">
    <p:bg>
      <p:bgPr>
        <a:gradFill flip="none" rotWithShape="1">
          <a:gsLst>
            <a:gs pos="0">
              <a:schemeClr val="accent2"/>
            </a:gs>
            <a:gs pos="100000">
              <a:schemeClr val="accent3"/>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0E3ED7A-428D-0542-A7CD-7EE7B5ED522D}"/>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FF606718-36DB-514E-925B-6ABF3D3DA16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01F1AF7F-5225-F348-977D-83A72A9DB49F}"/>
              </a:ext>
            </a:extLst>
          </p:cNvPr>
          <p:cNvPicPr>
            <a:picLocks noChangeAspect="1"/>
          </p:cNvPicPr>
          <p:nvPr userDrawn="1"/>
        </p:nvPicPr>
        <p:blipFill>
          <a:blip r:embed="rId3"/>
          <a:stretch>
            <a:fillRect/>
          </a:stretch>
        </p:blipFill>
        <p:spPr>
          <a:xfrm>
            <a:off x="3809999" y="841270"/>
            <a:ext cx="4820802" cy="5178530"/>
          </a:xfrm>
          <a:prstGeom prst="rect">
            <a:avLst/>
          </a:prstGeom>
        </p:spPr>
      </p:pic>
    </p:spTree>
    <p:extLst>
      <p:ext uri="{BB962C8B-B14F-4D97-AF65-F5344CB8AC3E}">
        <p14:creationId xmlns:p14="http://schemas.microsoft.com/office/powerpoint/2010/main" val="5492116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Main Copy Blank Slid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2D6309B-CA43-C24A-90E6-FADF25744DD0}"/>
              </a:ext>
            </a:extLst>
          </p:cNvPr>
          <p:cNvSpPr>
            <a:spLocks noGrp="1"/>
          </p:cNvSpPr>
          <p:nvPr>
            <p:ph type="sldNum" sz="quarter" idx="12"/>
          </p:nvPr>
        </p:nvSpPr>
        <p:spPr/>
        <p:txBody>
          <a:bodyPr/>
          <a:lstStyle/>
          <a:p>
            <a:fld id="{DF25482F-E00C-414C-8696-4B228FE7092B}" type="slidenum">
              <a:rPr lang="en-US" smtClean="0"/>
              <a:t>‹#›</a:t>
            </a:fld>
            <a:endParaRPr lang="en-US"/>
          </a:p>
        </p:txBody>
      </p:sp>
      <p:pic>
        <p:nvPicPr>
          <p:cNvPr id="5" name="Picture 4">
            <a:extLst>
              <a:ext uri="{FF2B5EF4-FFF2-40B4-BE49-F238E27FC236}">
                <a16:creationId xmlns:a16="http://schemas.microsoft.com/office/drawing/2014/main" id="{D7C31F94-A8F6-6C49-BD2C-827E53B185CF}"/>
              </a:ext>
            </a:extLst>
          </p:cNvPr>
          <p:cNvPicPr>
            <a:picLocks noChangeAspect="1"/>
          </p:cNvPicPr>
          <p:nvPr userDrawn="1"/>
        </p:nvPicPr>
        <p:blipFill>
          <a:blip r:embed="rId2"/>
          <a:stretch>
            <a:fillRect/>
          </a:stretch>
        </p:blipFill>
        <p:spPr>
          <a:xfrm>
            <a:off x="10948080" y="377371"/>
            <a:ext cx="743412" cy="743412"/>
          </a:xfrm>
          <a:prstGeom prst="rect">
            <a:avLst/>
          </a:prstGeom>
        </p:spPr>
      </p:pic>
      <p:sp>
        <p:nvSpPr>
          <p:cNvPr id="7" name="TextBox 6">
            <a:extLst>
              <a:ext uri="{FF2B5EF4-FFF2-40B4-BE49-F238E27FC236}">
                <a16:creationId xmlns:a16="http://schemas.microsoft.com/office/drawing/2014/main" id="{0560D66B-CBB2-C841-810E-2A5B16FEA847}"/>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a:solidFill>
                  <a:schemeClr val="accent1"/>
                </a:solidFill>
                <a:latin typeface="Century Gothic" panose="020B0502020202020204" pitchFamily="34" charset="0"/>
              </a:rPr>
              <a:t>© Copyright V-Nova </a:t>
            </a:r>
            <a:fld id="{34C138AA-07B9-43CF-BB98-9668C8D4FF25}" type="datetimeyyyy">
              <a:rPr lang="en-US" sz="1100" b="0" i="0" smtClean="0">
                <a:solidFill>
                  <a:schemeClr val="accent1"/>
                </a:solidFill>
                <a:latin typeface="Century Gothic" panose="020B0502020202020204" pitchFamily="34" charset="0"/>
              </a:rPr>
              <a:t>2023</a:t>
            </a:fld>
            <a:endParaRPr lang="en-US" sz="1100" b="0" i="0">
              <a:solidFill>
                <a:schemeClr val="accent1"/>
              </a:solidFill>
              <a:latin typeface="Century Gothic" panose="020B0502020202020204" pitchFamily="34" charset="0"/>
            </a:endParaRPr>
          </a:p>
        </p:txBody>
      </p:sp>
    </p:spTree>
    <p:extLst>
      <p:ext uri="{BB962C8B-B14F-4D97-AF65-F5344CB8AC3E}">
        <p14:creationId xmlns:p14="http://schemas.microsoft.com/office/powerpoint/2010/main" val="4885919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ain Copy Bullets Right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9AD7E2-D759-1648-9812-D6FC220FE4B9}"/>
              </a:ext>
            </a:extLst>
          </p:cNvPr>
          <p:cNvSpPr>
            <a:spLocks noGrp="1"/>
          </p:cNvSpPr>
          <p:nvPr>
            <p:ph idx="1"/>
          </p:nvPr>
        </p:nvSpPr>
        <p:spPr>
          <a:xfrm>
            <a:off x="5183188" y="1204774"/>
            <a:ext cx="5814048" cy="4762015"/>
          </a:xfrm>
        </p:spPr>
        <p:txBody>
          <a:bodyPr/>
          <a:lstStyle>
            <a:lvl1pPr>
              <a:defRPr sz="1800"/>
            </a:lvl1pPr>
            <a:lvl2pPr>
              <a:defRPr sz="1700"/>
            </a:lvl2pPr>
            <a:lvl3pPr>
              <a:defRPr sz="1600">
                <a:solidFill>
                  <a:schemeClr val="accent3"/>
                </a:solidFill>
              </a:defRPr>
            </a:lvl3pPr>
            <a:lvl4pPr marL="1619250" indent="-273050">
              <a:defRPr sz="1500">
                <a:solidFill>
                  <a:schemeClr val="accent3"/>
                </a:solidFill>
              </a:defRPr>
            </a:lvl4pPr>
            <a:lvl5pPr>
              <a:defRPr sz="1500">
                <a:solidFill>
                  <a:schemeClr val="accent3"/>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3A96F9D-A91C-9543-9A3C-D42A53719C70}"/>
              </a:ext>
            </a:extLst>
          </p:cNvPr>
          <p:cNvSpPr>
            <a:spLocks noGrp="1"/>
          </p:cNvSpPr>
          <p:nvPr>
            <p:ph type="body" sz="half" idx="2"/>
          </p:nvPr>
        </p:nvSpPr>
        <p:spPr>
          <a:xfrm>
            <a:off x="481636" y="1204419"/>
            <a:ext cx="4290389" cy="477049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9822B915-973A-F142-980F-1DBDA60E6A32}"/>
              </a:ext>
            </a:extLst>
          </p:cNvPr>
          <p:cNvSpPr>
            <a:spLocks noGrp="1"/>
          </p:cNvSpPr>
          <p:nvPr>
            <p:ph type="sldNum" sz="quarter" idx="12"/>
          </p:nvPr>
        </p:nvSpPr>
        <p:spPr/>
        <p:txBody>
          <a:bodyPr/>
          <a:lstStyle/>
          <a:p>
            <a:fld id="{DF25482F-E00C-414C-8696-4B228FE7092B}" type="slidenum">
              <a:rPr lang="en-US" smtClean="0"/>
              <a:t>‹#›</a:t>
            </a:fld>
            <a:endParaRPr lang="en-US"/>
          </a:p>
        </p:txBody>
      </p:sp>
      <p:pic>
        <p:nvPicPr>
          <p:cNvPr id="8" name="Picture 7">
            <a:extLst>
              <a:ext uri="{FF2B5EF4-FFF2-40B4-BE49-F238E27FC236}">
                <a16:creationId xmlns:a16="http://schemas.microsoft.com/office/drawing/2014/main" id="{5D69F984-9A08-ED46-A684-EFBE0D402FBD}"/>
              </a:ext>
            </a:extLst>
          </p:cNvPr>
          <p:cNvPicPr>
            <a:picLocks noChangeAspect="1"/>
          </p:cNvPicPr>
          <p:nvPr userDrawn="1"/>
        </p:nvPicPr>
        <p:blipFill>
          <a:blip r:embed="rId2"/>
          <a:stretch>
            <a:fillRect/>
          </a:stretch>
        </p:blipFill>
        <p:spPr>
          <a:xfrm>
            <a:off x="10948080" y="377371"/>
            <a:ext cx="743412" cy="743412"/>
          </a:xfrm>
          <a:prstGeom prst="rect">
            <a:avLst/>
          </a:prstGeom>
        </p:spPr>
      </p:pic>
      <p:sp>
        <p:nvSpPr>
          <p:cNvPr id="10" name="TextBox 9">
            <a:extLst>
              <a:ext uri="{FF2B5EF4-FFF2-40B4-BE49-F238E27FC236}">
                <a16:creationId xmlns:a16="http://schemas.microsoft.com/office/drawing/2014/main" id="{D747BD7B-9651-7E45-992F-691CF76425F8}"/>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a:solidFill>
                  <a:schemeClr val="accent1"/>
                </a:solidFill>
                <a:latin typeface="Century Gothic" panose="020B0502020202020204" pitchFamily="34" charset="0"/>
              </a:rPr>
              <a:t>© Copyright V-Nova </a:t>
            </a:r>
            <a:fld id="{C698F28F-8076-4FE9-B512-F89E61E9B7C2}" type="datetimeyyyy">
              <a:rPr lang="en-US" sz="1100" b="0" i="0" smtClean="0">
                <a:solidFill>
                  <a:schemeClr val="accent1"/>
                </a:solidFill>
                <a:latin typeface="Century Gothic" panose="020B0502020202020204" pitchFamily="34" charset="0"/>
              </a:rPr>
              <a:t>2023</a:t>
            </a:fld>
            <a:endParaRPr lang="en-US" sz="1100" b="0" i="0">
              <a:solidFill>
                <a:schemeClr val="accent1"/>
              </a:solidFill>
              <a:latin typeface="Century Gothic" panose="020B0502020202020204" pitchFamily="34" charset="0"/>
            </a:endParaRPr>
          </a:p>
        </p:txBody>
      </p:sp>
      <p:sp>
        <p:nvSpPr>
          <p:cNvPr id="12" name="Title 1">
            <a:extLst>
              <a:ext uri="{FF2B5EF4-FFF2-40B4-BE49-F238E27FC236}">
                <a16:creationId xmlns:a16="http://schemas.microsoft.com/office/drawing/2014/main" id="{C2D6D309-24A6-F446-B398-84FAE95EF194}"/>
              </a:ext>
            </a:extLst>
          </p:cNvPr>
          <p:cNvSpPr>
            <a:spLocks noGrp="1"/>
          </p:cNvSpPr>
          <p:nvPr>
            <p:ph type="title"/>
          </p:nvPr>
        </p:nvSpPr>
        <p:spPr>
          <a:xfrm>
            <a:off x="481636" y="84258"/>
            <a:ext cx="10515600" cy="1325563"/>
          </a:xfrm>
        </p:spPr>
        <p:txBody>
          <a:bodyPr/>
          <a:lstStyle/>
          <a:p>
            <a:r>
              <a:rPr lang="en-US"/>
              <a:t>Click to edit Master title style</a:t>
            </a:r>
          </a:p>
        </p:txBody>
      </p:sp>
    </p:spTree>
    <p:extLst>
      <p:ext uri="{BB962C8B-B14F-4D97-AF65-F5344CB8AC3E}">
        <p14:creationId xmlns:p14="http://schemas.microsoft.com/office/powerpoint/2010/main" val="1555838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ain Copy Picture Right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FDDE30F-C6C8-634A-ACFB-95E2EB46589F}"/>
              </a:ext>
            </a:extLst>
          </p:cNvPr>
          <p:cNvSpPr>
            <a:spLocks noGrp="1"/>
          </p:cNvSpPr>
          <p:nvPr>
            <p:ph type="pic" idx="1"/>
          </p:nvPr>
        </p:nvSpPr>
        <p:spPr>
          <a:xfrm>
            <a:off x="5183188" y="1204419"/>
            <a:ext cx="5814048" cy="476237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4" name="Text Placeholder 3">
            <a:extLst>
              <a:ext uri="{FF2B5EF4-FFF2-40B4-BE49-F238E27FC236}">
                <a16:creationId xmlns:a16="http://schemas.microsoft.com/office/drawing/2014/main" id="{678CFE76-C1C0-3344-BA44-0C10A5E99BD8}"/>
              </a:ext>
            </a:extLst>
          </p:cNvPr>
          <p:cNvSpPr>
            <a:spLocks noGrp="1"/>
          </p:cNvSpPr>
          <p:nvPr>
            <p:ph type="body" sz="half" idx="14"/>
          </p:nvPr>
        </p:nvSpPr>
        <p:spPr>
          <a:xfrm>
            <a:off x="481636" y="1204419"/>
            <a:ext cx="4290389" cy="477049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F4F556CC-D1C2-8049-B4B2-3D6168C9F341}"/>
              </a:ext>
            </a:extLst>
          </p:cNvPr>
          <p:cNvSpPr>
            <a:spLocks noGrp="1"/>
          </p:cNvSpPr>
          <p:nvPr>
            <p:ph type="sldNum" sz="quarter" idx="12"/>
          </p:nvPr>
        </p:nvSpPr>
        <p:spPr/>
        <p:txBody>
          <a:bodyPr/>
          <a:lstStyle/>
          <a:p>
            <a:fld id="{DF25482F-E00C-414C-8696-4B228FE7092B}" type="slidenum">
              <a:rPr lang="en-US" smtClean="0"/>
              <a:t>‹#›</a:t>
            </a:fld>
            <a:endParaRPr lang="en-US"/>
          </a:p>
        </p:txBody>
      </p:sp>
      <p:pic>
        <p:nvPicPr>
          <p:cNvPr id="8" name="Picture 7">
            <a:extLst>
              <a:ext uri="{FF2B5EF4-FFF2-40B4-BE49-F238E27FC236}">
                <a16:creationId xmlns:a16="http://schemas.microsoft.com/office/drawing/2014/main" id="{D63B7F03-D80D-7141-8D24-1A9EB5DE1CD5}"/>
              </a:ext>
            </a:extLst>
          </p:cNvPr>
          <p:cNvPicPr>
            <a:picLocks noChangeAspect="1"/>
          </p:cNvPicPr>
          <p:nvPr userDrawn="1"/>
        </p:nvPicPr>
        <p:blipFill>
          <a:blip r:embed="rId2"/>
          <a:stretch>
            <a:fillRect/>
          </a:stretch>
        </p:blipFill>
        <p:spPr>
          <a:xfrm>
            <a:off x="10948080" y="377371"/>
            <a:ext cx="743412" cy="743412"/>
          </a:xfrm>
          <a:prstGeom prst="rect">
            <a:avLst/>
          </a:prstGeom>
        </p:spPr>
      </p:pic>
      <p:sp>
        <p:nvSpPr>
          <p:cNvPr id="10" name="TextBox 9">
            <a:extLst>
              <a:ext uri="{FF2B5EF4-FFF2-40B4-BE49-F238E27FC236}">
                <a16:creationId xmlns:a16="http://schemas.microsoft.com/office/drawing/2014/main" id="{8C3F334B-7618-2F4E-8064-F48E6FF21E06}"/>
              </a:ext>
            </a:extLst>
          </p:cNvPr>
          <p:cNvSpPr txBox="1"/>
          <p:nvPr userDrawn="1"/>
        </p:nvSpPr>
        <p:spPr>
          <a:xfrm>
            <a:off x="4191000" y="6299347"/>
            <a:ext cx="3810000" cy="261610"/>
          </a:xfrm>
          <a:prstGeom prst="rect">
            <a:avLst/>
          </a:prstGeom>
          <a:noFill/>
        </p:spPr>
        <p:txBody>
          <a:bodyPr wrap="square" rtlCol="0">
            <a:spAutoFit/>
          </a:bodyPr>
          <a:lstStyle/>
          <a:p>
            <a:pPr algn="ctr"/>
            <a:r>
              <a:rPr lang="en-US" sz="1100" b="0" i="0">
                <a:solidFill>
                  <a:schemeClr val="accent1"/>
                </a:solidFill>
                <a:latin typeface="Century Gothic" panose="020B0502020202020204" pitchFamily="34" charset="0"/>
              </a:rPr>
              <a:t>© Copyright V-Nova </a:t>
            </a:r>
            <a:fld id="{8C5A61CD-036C-4B5F-8773-376769726260}" type="datetimeyyyy">
              <a:rPr lang="en-US" sz="1100" b="0" i="0" smtClean="0">
                <a:solidFill>
                  <a:schemeClr val="accent1"/>
                </a:solidFill>
                <a:latin typeface="Century Gothic" panose="020B0502020202020204" pitchFamily="34" charset="0"/>
              </a:rPr>
              <a:t>2023</a:t>
            </a:fld>
            <a:endParaRPr lang="en-US" sz="1100" b="0" i="0">
              <a:solidFill>
                <a:schemeClr val="accent1"/>
              </a:solidFill>
              <a:latin typeface="Century Gothic" panose="020B0502020202020204" pitchFamily="34" charset="0"/>
            </a:endParaRPr>
          </a:p>
        </p:txBody>
      </p:sp>
      <p:sp>
        <p:nvSpPr>
          <p:cNvPr id="12" name="Title 1">
            <a:extLst>
              <a:ext uri="{FF2B5EF4-FFF2-40B4-BE49-F238E27FC236}">
                <a16:creationId xmlns:a16="http://schemas.microsoft.com/office/drawing/2014/main" id="{75E8CB31-32A9-564E-B9B2-33A9AF093827}"/>
              </a:ext>
            </a:extLst>
          </p:cNvPr>
          <p:cNvSpPr>
            <a:spLocks noGrp="1"/>
          </p:cNvSpPr>
          <p:nvPr>
            <p:ph type="title"/>
          </p:nvPr>
        </p:nvSpPr>
        <p:spPr>
          <a:xfrm>
            <a:off x="481636" y="84258"/>
            <a:ext cx="10515600" cy="1325563"/>
          </a:xfrm>
        </p:spPr>
        <p:txBody>
          <a:bodyPr/>
          <a:lstStyle/>
          <a:p>
            <a:r>
              <a:rPr lang="en-US"/>
              <a:t>Click to edit Master title style</a:t>
            </a:r>
          </a:p>
        </p:txBody>
      </p:sp>
    </p:spTree>
    <p:extLst>
      <p:ext uri="{BB962C8B-B14F-4D97-AF65-F5344CB8AC3E}">
        <p14:creationId xmlns:p14="http://schemas.microsoft.com/office/powerpoint/2010/main" val="24425547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bg>
      <p:bgPr>
        <a:gradFill flip="none" rotWithShape="1">
          <a:gsLst>
            <a:gs pos="0">
              <a:schemeClr val="accent1"/>
            </a:gs>
            <a:gs pos="100000">
              <a:schemeClr val="accent4"/>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0E3ED7A-428D-0542-A7CD-7EE7B5ED522D}"/>
              </a:ext>
            </a:extLst>
          </p:cNvPr>
          <p:cNvSpPr/>
          <p:nvPr userDrawn="1"/>
        </p:nvSpPr>
        <p:spPr>
          <a:xfrm>
            <a:off x="0" y="0"/>
            <a:ext cx="12192000" cy="6858000"/>
          </a:xfrm>
          <a:prstGeom prst="rect">
            <a:avLst/>
          </a:prstGeom>
          <a:gradFill flip="none" rotWithShape="1">
            <a:gsLst>
              <a:gs pos="0">
                <a:schemeClr val="accent1"/>
              </a:gs>
              <a:gs pos="100000">
                <a:schemeClr val="accent4"/>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27451C9-CD6D-BD42-B62D-490A4098A65F}"/>
              </a:ext>
            </a:extLst>
          </p:cNvPr>
          <p:cNvPicPr>
            <a:picLocks noChangeAspect="1"/>
          </p:cNvPicPr>
          <p:nvPr userDrawn="1"/>
        </p:nvPicPr>
        <p:blipFill>
          <a:blip r:embed="rId2"/>
          <a:stretch>
            <a:fillRect/>
          </a:stretch>
        </p:blipFill>
        <p:spPr>
          <a:xfrm>
            <a:off x="-1" y="0"/>
            <a:ext cx="12192000" cy="6858000"/>
          </a:xfrm>
          <a:prstGeom prst="rect">
            <a:avLst/>
          </a:prstGeom>
        </p:spPr>
      </p:pic>
      <p:pic>
        <p:nvPicPr>
          <p:cNvPr id="9" name="Picture 8">
            <a:extLst>
              <a:ext uri="{FF2B5EF4-FFF2-40B4-BE49-F238E27FC236}">
                <a16:creationId xmlns:a16="http://schemas.microsoft.com/office/drawing/2014/main" id="{01F1AF7F-5225-F348-977D-83A72A9DB49F}"/>
              </a:ext>
            </a:extLst>
          </p:cNvPr>
          <p:cNvPicPr>
            <a:picLocks noChangeAspect="1"/>
          </p:cNvPicPr>
          <p:nvPr userDrawn="1"/>
        </p:nvPicPr>
        <p:blipFill>
          <a:blip r:embed="rId3"/>
          <a:stretch>
            <a:fillRect/>
          </a:stretch>
        </p:blipFill>
        <p:spPr>
          <a:xfrm>
            <a:off x="4711883" y="584887"/>
            <a:ext cx="2898797" cy="3113902"/>
          </a:xfrm>
          <a:prstGeom prst="rect">
            <a:avLst/>
          </a:prstGeom>
        </p:spPr>
      </p:pic>
      <p:sp>
        <p:nvSpPr>
          <p:cNvPr id="2" name="TextBox 1">
            <a:extLst>
              <a:ext uri="{FF2B5EF4-FFF2-40B4-BE49-F238E27FC236}">
                <a16:creationId xmlns:a16="http://schemas.microsoft.com/office/drawing/2014/main" id="{9649759B-607B-E14F-A36C-56CF4AA625C8}"/>
              </a:ext>
            </a:extLst>
          </p:cNvPr>
          <p:cNvSpPr txBox="1"/>
          <p:nvPr userDrawn="1"/>
        </p:nvSpPr>
        <p:spPr>
          <a:xfrm>
            <a:off x="3423725" y="4405122"/>
            <a:ext cx="5475111" cy="707886"/>
          </a:xfrm>
          <a:prstGeom prst="rect">
            <a:avLst/>
          </a:prstGeom>
          <a:noFill/>
        </p:spPr>
        <p:txBody>
          <a:bodyPr wrap="square" rtlCol="0">
            <a:spAutoFit/>
          </a:bodyPr>
          <a:lstStyle/>
          <a:p>
            <a:pPr algn="ctr"/>
            <a:r>
              <a:rPr lang="en-US" sz="4000">
                <a:solidFill>
                  <a:schemeClr val="bg2"/>
                </a:solidFill>
                <a:latin typeface="Century Gothic" panose="020B0502020202020204" pitchFamily="34" charset="0"/>
              </a:rPr>
              <a:t>Thank you</a:t>
            </a:r>
          </a:p>
        </p:txBody>
      </p:sp>
      <p:sp>
        <p:nvSpPr>
          <p:cNvPr id="11" name="TextBox 10">
            <a:extLst>
              <a:ext uri="{FF2B5EF4-FFF2-40B4-BE49-F238E27FC236}">
                <a16:creationId xmlns:a16="http://schemas.microsoft.com/office/drawing/2014/main" id="{EA4EFBB7-1C65-BC41-B902-41C7718BA333}"/>
              </a:ext>
            </a:extLst>
          </p:cNvPr>
          <p:cNvSpPr txBox="1"/>
          <p:nvPr userDrawn="1"/>
        </p:nvSpPr>
        <p:spPr>
          <a:xfrm>
            <a:off x="3358444" y="6233923"/>
            <a:ext cx="5475111" cy="323165"/>
          </a:xfrm>
          <a:prstGeom prst="rect">
            <a:avLst/>
          </a:prstGeom>
          <a:noFill/>
        </p:spPr>
        <p:txBody>
          <a:bodyPr wrap="square" rtlCol="0">
            <a:spAutoFit/>
          </a:bodyPr>
          <a:lstStyle/>
          <a:p>
            <a:pPr algn="ctr"/>
            <a:r>
              <a:rPr lang="en-US" sz="1500">
                <a:solidFill>
                  <a:schemeClr val="bg2"/>
                </a:solidFill>
                <a:latin typeface="Century Gothic" panose="020B0502020202020204" pitchFamily="34" charset="0"/>
              </a:rPr>
              <a:t>v-</a:t>
            </a:r>
            <a:r>
              <a:rPr lang="en-US" sz="1500" err="1">
                <a:solidFill>
                  <a:schemeClr val="bg2"/>
                </a:solidFill>
                <a:latin typeface="Century Gothic" panose="020B0502020202020204" pitchFamily="34" charset="0"/>
              </a:rPr>
              <a:t>nova.com</a:t>
            </a:r>
            <a:endParaRPr lang="en-US" sz="1500">
              <a:solidFill>
                <a:schemeClr val="bg2"/>
              </a:solidFill>
              <a:latin typeface="Century Gothic" panose="020B0502020202020204" pitchFamily="34" charset="0"/>
            </a:endParaRPr>
          </a:p>
        </p:txBody>
      </p:sp>
    </p:spTree>
    <p:extLst>
      <p:ext uri="{BB962C8B-B14F-4D97-AF65-F5344CB8AC3E}">
        <p14:creationId xmlns:p14="http://schemas.microsoft.com/office/powerpoint/2010/main" val="1235701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hite Title Slide">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BE413E7E-6DE8-1440-9A57-1681971626D4}"/>
              </a:ext>
            </a:extLst>
          </p:cNvPr>
          <p:cNvSpPr/>
          <p:nvPr userDrawn="1"/>
        </p:nvSpPr>
        <p:spPr>
          <a:xfrm>
            <a:off x="11119371" y="6219872"/>
            <a:ext cx="435549" cy="4355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01E86250-45B8-3042-ABC0-47C9CD886C9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3B9BDBD-B315-6344-BDD8-6F1846773351}"/>
              </a:ext>
            </a:extLst>
          </p:cNvPr>
          <p:cNvSpPr>
            <a:spLocks noGrp="1"/>
          </p:cNvSpPr>
          <p:nvPr>
            <p:ph type="ctrTitle" hasCustomPrompt="1"/>
          </p:nvPr>
        </p:nvSpPr>
        <p:spPr>
          <a:xfrm>
            <a:off x="1524000" y="1122363"/>
            <a:ext cx="9144000" cy="2387600"/>
          </a:xfrm>
        </p:spPr>
        <p:txBody>
          <a:bodyPr anchor="b">
            <a:normAutofit/>
          </a:bodyPr>
          <a:lstStyle>
            <a:lvl1pPr algn="ctr">
              <a:defRPr sz="4300"/>
            </a:lvl1pPr>
          </a:lstStyle>
          <a:p>
            <a:r>
              <a:rPr lang="en-US"/>
              <a:t>Click to add presentation title</a:t>
            </a:r>
          </a:p>
        </p:txBody>
      </p:sp>
      <p:pic>
        <p:nvPicPr>
          <p:cNvPr id="14" name="Picture 13">
            <a:extLst>
              <a:ext uri="{FF2B5EF4-FFF2-40B4-BE49-F238E27FC236}">
                <a16:creationId xmlns:a16="http://schemas.microsoft.com/office/drawing/2014/main" id="{F990D39F-3CEC-4644-BDB0-2F408F8F4DC0}"/>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6" name="Subtitle 2">
            <a:extLst>
              <a:ext uri="{FF2B5EF4-FFF2-40B4-BE49-F238E27FC236}">
                <a16:creationId xmlns:a16="http://schemas.microsoft.com/office/drawing/2014/main" id="{ABFF88AB-97C0-6C49-8DDF-1E9CB449397D}"/>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accent4"/>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a:t>
            </a:r>
          </a:p>
        </p:txBody>
      </p:sp>
      <p:sp>
        <p:nvSpPr>
          <p:cNvPr id="20" name="Date Placeholder 3">
            <a:extLst>
              <a:ext uri="{FF2B5EF4-FFF2-40B4-BE49-F238E27FC236}">
                <a16:creationId xmlns:a16="http://schemas.microsoft.com/office/drawing/2014/main" id="{E10DA54F-CE8E-EB48-87BC-1F2523DDD286}"/>
              </a:ext>
            </a:extLst>
          </p:cNvPr>
          <p:cNvSpPr>
            <a:spLocks noGrp="1"/>
          </p:cNvSpPr>
          <p:nvPr>
            <p:ph type="dt" sz="half" idx="2"/>
          </p:nvPr>
        </p:nvSpPr>
        <p:spPr>
          <a:xfrm>
            <a:off x="4724400" y="5223787"/>
            <a:ext cx="2743200" cy="365125"/>
          </a:xfrm>
          <a:prstGeom prst="rect">
            <a:avLst/>
          </a:prstGeom>
        </p:spPr>
        <p:txBody>
          <a:bodyPr vert="horz" lIns="91440" tIns="45720" rIns="91440" bIns="45720" rtlCol="0" anchor="ctr"/>
          <a:lstStyle>
            <a:lvl1pPr algn="ctr">
              <a:defRPr sz="1800" b="0" i="0">
                <a:solidFill>
                  <a:schemeClr val="accent1"/>
                </a:solidFill>
                <a:latin typeface="Century Gothic" panose="020B0502020202020204" pitchFamily="34" charset="0"/>
              </a:defRPr>
            </a:lvl1pPr>
          </a:lstStyle>
          <a:p>
            <a:fld id="{58BB3625-9875-454D-B8F5-F0CF1DA7863B}" type="datetime1">
              <a:rPr lang="en-GB" smtClean="0"/>
              <a:pPr/>
              <a:t>18/10/2023</a:t>
            </a:fld>
            <a:endParaRPr lang="en-US"/>
          </a:p>
        </p:txBody>
      </p:sp>
      <p:sp>
        <p:nvSpPr>
          <p:cNvPr id="19" name="Slide Number Placeholder 5">
            <a:extLst>
              <a:ext uri="{FF2B5EF4-FFF2-40B4-BE49-F238E27FC236}">
                <a16:creationId xmlns:a16="http://schemas.microsoft.com/office/drawing/2014/main" id="{41C12FF2-DEBD-0B4F-9C0E-C3B16F9B4B7D}"/>
              </a:ext>
            </a:extLst>
          </p:cNvPr>
          <p:cNvSpPr>
            <a:spLocks noGrp="1"/>
          </p:cNvSpPr>
          <p:nvPr>
            <p:ph type="sldNum" sz="quarter" idx="12"/>
          </p:nvPr>
        </p:nvSpPr>
        <p:spPr>
          <a:xfrm>
            <a:off x="11131151" y="6247590"/>
            <a:ext cx="408248" cy="365125"/>
          </a:xfrm>
        </p:spPr>
        <p:txBody>
          <a:bodyPr/>
          <a:lstStyle>
            <a:lvl1pPr>
              <a:defRPr>
                <a:solidFill>
                  <a:schemeClr val="bg1"/>
                </a:solidFill>
              </a:defRPr>
            </a:lvl1pPr>
          </a:lstStyle>
          <a:p>
            <a:fld id="{DF25482F-E00C-414C-8696-4B228FE7092B}" type="slidenum">
              <a:rPr lang="en-US" smtClean="0"/>
              <a:pPr/>
              <a:t>‹#›</a:t>
            </a:fld>
            <a:endParaRPr lang="en-US"/>
          </a:p>
        </p:txBody>
      </p:sp>
    </p:spTree>
    <p:extLst>
      <p:ext uri="{BB962C8B-B14F-4D97-AF65-F5344CB8AC3E}">
        <p14:creationId xmlns:p14="http://schemas.microsoft.com/office/powerpoint/2010/main" val="627413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 Title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6DB2E32-DB12-104C-9D85-E4DC17E3F468}"/>
              </a:ext>
            </a:extLst>
          </p:cNvPr>
          <p:cNvPicPr>
            <a:picLocks noChangeAspect="1"/>
          </p:cNvPicPr>
          <p:nvPr userDrawn="1"/>
        </p:nvPicPr>
        <p:blipFill>
          <a:blip r:embed="rId2"/>
          <a:stretch>
            <a:fillRect/>
          </a:stretch>
        </p:blipFill>
        <p:spPr>
          <a:xfrm>
            <a:off x="0" y="7136"/>
            <a:ext cx="12179313" cy="6850863"/>
          </a:xfrm>
          <a:prstGeom prst="rect">
            <a:avLst/>
          </a:prstGeom>
        </p:spPr>
      </p:pic>
      <p:sp>
        <p:nvSpPr>
          <p:cNvPr id="11" name="Oval 10">
            <a:extLst>
              <a:ext uri="{FF2B5EF4-FFF2-40B4-BE49-F238E27FC236}">
                <a16:creationId xmlns:a16="http://schemas.microsoft.com/office/drawing/2014/main" id="{7874C9FD-B404-1C42-94FF-865A601E0FF9}"/>
              </a:ext>
            </a:extLst>
          </p:cNvPr>
          <p:cNvSpPr/>
          <p:nvPr userDrawn="1"/>
        </p:nvSpPr>
        <p:spPr>
          <a:xfrm>
            <a:off x="11118751" y="6219252"/>
            <a:ext cx="435549" cy="435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p:txBody>
          <a:bodyPr/>
          <a:lstStyle>
            <a:lvl1pPr>
              <a:defRPr>
                <a:solidFill>
                  <a:schemeClr val="accent2"/>
                </a:solidFill>
              </a:defRPr>
            </a:lvl1pPr>
          </a:lstStyle>
          <a:p>
            <a:fld id="{DF25482F-E00C-414C-8696-4B228FE7092B}" type="slidenum">
              <a:rPr lang="en-US" smtClean="0"/>
              <a:pPr/>
              <a:t>‹#›</a:t>
            </a:fld>
            <a:endParaRPr lang="en-US"/>
          </a:p>
        </p:txBody>
      </p:sp>
      <p:sp>
        <p:nvSpPr>
          <p:cNvPr id="12" name="Title 1">
            <a:extLst>
              <a:ext uri="{FF2B5EF4-FFF2-40B4-BE49-F238E27FC236}">
                <a16:creationId xmlns:a16="http://schemas.microsoft.com/office/drawing/2014/main" id="{F50D723A-330C-EB48-909E-2B387E3F57D7}"/>
              </a:ext>
            </a:extLst>
          </p:cNvPr>
          <p:cNvSpPr>
            <a:spLocks noGrp="1"/>
          </p:cNvSpPr>
          <p:nvPr>
            <p:ph type="ctrTitle" hasCustomPrompt="1"/>
          </p:nvPr>
        </p:nvSpPr>
        <p:spPr>
          <a:xfrm>
            <a:off x="1524000" y="1122363"/>
            <a:ext cx="9144000" cy="2387600"/>
          </a:xfrm>
        </p:spPr>
        <p:txBody>
          <a:bodyPr anchor="b">
            <a:normAutofit/>
          </a:bodyPr>
          <a:lstStyle>
            <a:lvl1pPr algn="ctr">
              <a:defRPr sz="4300">
                <a:solidFill>
                  <a:schemeClr val="bg1"/>
                </a:solidFill>
              </a:defRPr>
            </a:lvl1pPr>
          </a:lstStyle>
          <a:p>
            <a:r>
              <a:rPr lang="en-US"/>
              <a:t>Click to add presentation title</a:t>
            </a:r>
          </a:p>
        </p:txBody>
      </p:sp>
      <p:sp>
        <p:nvSpPr>
          <p:cNvPr id="13" name="Subtitle 2">
            <a:extLst>
              <a:ext uri="{FF2B5EF4-FFF2-40B4-BE49-F238E27FC236}">
                <a16:creationId xmlns:a16="http://schemas.microsoft.com/office/drawing/2014/main" id="{2B225784-0E8B-984F-9AAA-AE93A8304089}"/>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a:t>
            </a:r>
          </a:p>
        </p:txBody>
      </p:sp>
      <p:pic>
        <p:nvPicPr>
          <p:cNvPr id="15" name="Picture 14">
            <a:extLst>
              <a:ext uri="{FF2B5EF4-FFF2-40B4-BE49-F238E27FC236}">
                <a16:creationId xmlns:a16="http://schemas.microsoft.com/office/drawing/2014/main" id="{6B72C940-C45B-814F-AECE-6F8819DDF624}"/>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7" name="Date Placeholder 3">
            <a:extLst>
              <a:ext uri="{FF2B5EF4-FFF2-40B4-BE49-F238E27FC236}">
                <a16:creationId xmlns:a16="http://schemas.microsoft.com/office/drawing/2014/main" id="{49CA833A-1810-244C-A0C4-890462B8C184}"/>
              </a:ext>
            </a:extLst>
          </p:cNvPr>
          <p:cNvSpPr>
            <a:spLocks noGrp="1"/>
          </p:cNvSpPr>
          <p:nvPr>
            <p:ph type="dt" sz="half" idx="2"/>
          </p:nvPr>
        </p:nvSpPr>
        <p:spPr>
          <a:xfrm>
            <a:off x="4724400" y="5223787"/>
            <a:ext cx="2743200" cy="365125"/>
          </a:xfrm>
          <a:prstGeom prst="rect">
            <a:avLst/>
          </a:prstGeom>
        </p:spPr>
        <p:txBody>
          <a:bodyPr vert="horz" lIns="91440" tIns="45720" rIns="91440" bIns="45720" rtlCol="0" anchor="ctr"/>
          <a:lstStyle>
            <a:lvl1pPr algn="ctr">
              <a:defRPr sz="1800" b="0" i="0">
                <a:solidFill>
                  <a:schemeClr val="bg1"/>
                </a:solidFill>
                <a:latin typeface="Century Gothic" panose="020B0502020202020204" pitchFamily="34" charset="0"/>
              </a:defRPr>
            </a:lvl1pPr>
          </a:lstStyle>
          <a:p>
            <a:fld id="{8D7DF38C-5A58-1F44-A14D-E9586723B30D}" type="datetime1">
              <a:rPr lang="en-GB" smtClean="0"/>
              <a:pPr/>
              <a:t>18/10/2023</a:t>
            </a:fld>
            <a:endParaRPr lang="en-US"/>
          </a:p>
        </p:txBody>
      </p:sp>
    </p:spTree>
    <p:extLst>
      <p:ext uri="{BB962C8B-B14F-4D97-AF65-F5344CB8AC3E}">
        <p14:creationId xmlns:p14="http://schemas.microsoft.com/office/powerpoint/2010/main" val="756162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ey Title Slide">
    <p:bg>
      <p:bgPr>
        <a:solidFill>
          <a:schemeClr val="accent3"/>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5112C6-877D-F04D-B7C2-40137529AF44}"/>
              </a:ext>
            </a:extLst>
          </p:cNvPr>
          <p:cNvPicPr>
            <a:picLocks noChangeAspect="1"/>
          </p:cNvPicPr>
          <p:nvPr userDrawn="1"/>
        </p:nvPicPr>
        <p:blipFill>
          <a:blip r:embed="rId2"/>
          <a:stretch>
            <a:fillRect/>
          </a:stretch>
        </p:blipFill>
        <p:spPr>
          <a:xfrm>
            <a:off x="0" y="7136"/>
            <a:ext cx="12179313" cy="6850863"/>
          </a:xfrm>
          <a:prstGeom prst="rect">
            <a:avLst/>
          </a:prstGeom>
        </p:spPr>
      </p:pic>
      <p:sp>
        <p:nvSpPr>
          <p:cNvPr id="11" name="Oval 10">
            <a:extLst>
              <a:ext uri="{FF2B5EF4-FFF2-40B4-BE49-F238E27FC236}">
                <a16:creationId xmlns:a16="http://schemas.microsoft.com/office/drawing/2014/main" id="{7874C9FD-B404-1C42-94FF-865A601E0FF9}"/>
              </a:ext>
            </a:extLst>
          </p:cNvPr>
          <p:cNvSpPr/>
          <p:nvPr userDrawn="1"/>
        </p:nvSpPr>
        <p:spPr>
          <a:xfrm>
            <a:off x="11123659" y="6217610"/>
            <a:ext cx="435549" cy="435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p:txBody>
          <a:bodyPr/>
          <a:lstStyle>
            <a:lvl1pPr>
              <a:defRPr>
                <a:solidFill>
                  <a:schemeClr val="accent3"/>
                </a:solidFill>
              </a:defRPr>
            </a:lvl1pPr>
          </a:lstStyle>
          <a:p>
            <a:fld id="{DF25482F-E00C-414C-8696-4B228FE7092B}" type="slidenum">
              <a:rPr lang="en-US" smtClean="0"/>
              <a:pPr/>
              <a:t>‹#›</a:t>
            </a:fld>
            <a:endParaRPr lang="en-US"/>
          </a:p>
        </p:txBody>
      </p:sp>
      <p:sp>
        <p:nvSpPr>
          <p:cNvPr id="12" name="Title 1">
            <a:extLst>
              <a:ext uri="{FF2B5EF4-FFF2-40B4-BE49-F238E27FC236}">
                <a16:creationId xmlns:a16="http://schemas.microsoft.com/office/drawing/2014/main" id="{B5939070-A4DB-0D40-A74B-26D5F78EB385}"/>
              </a:ext>
            </a:extLst>
          </p:cNvPr>
          <p:cNvSpPr>
            <a:spLocks noGrp="1"/>
          </p:cNvSpPr>
          <p:nvPr>
            <p:ph type="ctrTitle" hasCustomPrompt="1"/>
          </p:nvPr>
        </p:nvSpPr>
        <p:spPr>
          <a:xfrm>
            <a:off x="1524000" y="1122363"/>
            <a:ext cx="9144000" cy="2387600"/>
          </a:xfrm>
        </p:spPr>
        <p:txBody>
          <a:bodyPr anchor="b">
            <a:normAutofit/>
          </a:bodyPr>
          <a:lstStyle>
            <a:lvl1pPr algn="ctr">
              <a:defRPr sz="4300">
                <a:solidFill>
                  <a:schemeClr val="bg2"/>
                </a:solidFill>
              </a:defRPr>
            </a:lvl1pPr>
          </a:lstStyle>
          <a:p>
            <a:r>
              <a:rPr lang="en-US"/>
              <a:t>Click to add presentation title</a:t>
            </a:r>
          </a:p>
        </p:txBody>
      </p:sp>
      <p:pic>
        <p:nvPicPr>
          <p:cNvPr id="15" name="Picture 14">
            <a:extLst>
              <a:ext uri="{FF2B5EF4-FFF2-40B4-BE49-F238E27FC236}">
                <a16:creationId xmlns:a16="http://schemas.microsoft.com/office/drawing/2014/main" id="{3EA02246-F4DA-3246-8B0F-AA51BCF0D2FC}"/>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7" name="Subtitle 2">
            <a:extLst>
              <a:ext uri="{FF2B5EF4-FFF2-40B4-BE49-F238E27FC236}">
                <a16:creationId xmlns:a16="http://schemas.microsoft.com/office/drawing/2014/main" id="{29EC4F83-BD86-C443-B849-7BAC419D4194}"/>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a:t>
            </a:r>
          </a:p>
        </p:txBody>
      </p:sp>
      <p:sp>
        <p:nvSpPr>
          <p:cNvPr id="18" name="Date Placeholder 3">
            <a:extLst>
              <a:ext uri="{FF2B5EF4-FFF2-40B4-BE49-F238E27FC236}">
                <a16:creationId xmlns:a16="http://schemas.microsoft.com/office/drawing/2014/main" id="{7DF4CED0-F681-5142-A799-E7DA7963E09B}"/>
              </a:ext>
            </a:extLst>
          </p:cNvPr>
          <p:cNvSpPr>
            <a:spLocks noGrp="1"/>
          </p:cNvSpPr>
          <p:nvPr>
            <p:ph type="dt" sz="half" idx="2"/>
          </p:nvPr>
        </p:nvSpPr>
        <p:spPr>
          <a:xfrm>
            <a:off x="4724400" y="5223787"/>
            <a:ext cx="2743200" cy="365125"/>
          </a:xfrm>
          <a:prstGeom prst="rect">
            <a:avLst/>
          </a:prstGeom>
        </p:spPr>
        <p:txBody>
          <a:bodyPr vert="horz" lIns="91440" tIns="45720" rIns="91440" bIns="45720" rtlCol="0" anchor="ctr"/>
          <a:lstStyle>
            <a:lvl1pPr algn="ctr">
              <a:defRPr sz="1800" b="0" i="0">
                <a:solidFill>
                  <a:schemeClr val="bg2"/>
                </a:solidFill>
                <a:latin typeface="Century Gothic" panose="020B0502020202020204" pitchFamily="34" charset="0"/>
              </a:defRPr>
            </a:lvl1pPr>
          </a:lstStyle>
          <a:p>
            <a:fld id="{0A9F5D6F-7580-9A48-A840-FA58FD58B541}" type="datetime1">
              <a:rPr lang="en-GB" smtClean="0"/>
              <a:pPr/>
              <a:t>18/10/2023</a:t>
            </a:fld>
            <a:endParaRPr lang="en-US"/>
          </a:p>
        </p:txBody>
      </p:sp>
    </p:spTree>
    <p:extLst>
      <p:ext uri="{BB962C8B-B14F-4D97-AF65-F5344CB8AC3E}">
        <p14:creationId xmlns:p14="http://schemas.microsoft.com/office/powerpoint/2010/main" val="757018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ark Blue Title Slide">
    <p:bg>
      <p:bgPr>
        <a:gradFill flip="none" rotWithShape="1">
          <a:gsLst>
            <a:gs pos="0">
              <a:schemeClr val="accent1"/>
            </a:gs>
            <a:gs pos="100000">
              <a:schemeClr val="accent4"/>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5112C6-877D-F04D-B7C2-40137529AF44}"/>
              </a:ext>
            </a:extLst>
          </p:cNvPr>
          <p:cNvPicPr>
            <a:picLocks noChangeAspect="1"/>
          </p:cNvPicPr>
          <p:nvPr userDrawn="1"/>
        </p:nvPicPr>
        <p:blipFill>
          <a:blip r:embed="rId2"/>
          <a:stretch>
            <a:fillRect/>
          </a:stretch>
        </p:blipFill>
        <p:spPr>
          <a:xfrm>
            <a:off x="0" y="7136"/>
            <a:ext cx="12179313" cy="6850863"/>
          </a:xfrm>
          <a:prstGeom prst="rect">
            <a:avLst/>
          </a:prstGeom>
        </p:spPr>
      </p:pic>
      <p:sp>
        <p:nvSpPr>
          <p:cNvPr id="12" name="Oval 11">
            <a:extLst>
              <a:ext uri="{FF2B5EF4-FFF2-40B4-BE49-F238E27FC236}">
                <a16:creationId xmlns:a16="http://schemas.microsoft.com/office/drawing/2014/main" id="{1E8B141C-529D-EF41-8903-2312D3C385A2}"/>
              </a:ext>
            </a:extLst>
          </p:cNvPr>
          <p:cNvSpPr/>
          <p:nvPr userDrawn="1"/>
        </p:nvSpPr>
        <p:spPr>
          <a:xfrm>
            <a:off x="11123659" y="6217610"/>
            <a:ext cx="435549" cy="435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p:txBody>
          <a:bodyPr/>
          <a:lstStyle>
            <a:lvl1pPr>
              <a:defRPr>
                <a:solidFill>
                  <a:schemeClr val="accent4"/>
                </a:solidFill>
              </a:defRPr>
            </a:lvl1pPr>
          </a:lstStyle>
          <a:p>
            <a:fld id="{DF25482F-E00C-414C-8696-4B228FE7092B}" type="slidenum">
              <a:rPr lang="en-US" smtClean="0"/>
              <a:pPr/>
              <a:t>‹#›</a:t>
            </a:fld>
            <a:endParaRPr lang="en-US"/>
          </a:p>
        </p:txBody>
      </p:sp>
      <p:sp>
        <p:nvSpPr>
          <p:cNvPr id="13" name="Title 1">
            <a:extLst>
              <a:ext uri="{FF2B5EF4-FFF2-40B4-BE49-F238E27FC236}">
                <a16:creationId xmlns:a16="http://schemas.microsoft.com/office/drawing/2014/main" id="{EDAB2C94-DE7A-E047-87B6-969A69F8A349}"/>
              </a:ext>
            </a:extLst>
          </p:cNvPr>
          <p:cNvSpPr>
            <a:spLocks noGrp="1"/>
          </p:cNvSpPr>
          <p:nvPr>
            <p:ph type="ctrTitle" hasCustomPrompt="1"/>
          </p:nvPr>
        </p:nvSpPr>
        <p:spPr>
          <a:xfrm>
            <a:off x="1524000" y="1122363"/>
            <a:ext cx="9144000" cy="2387600"/>
          </a:xfrm>
        </p:spPr>
        <p:txBody>
          <a:bodyPr anchor="b">
            <a:normAutofit/>
          </a:bodyPr>
          <a:lstStyle>
            <a:lvl1pPr algn="ctr">
              <a:defRPr sz="4300">
                <a:solidFill>
                  <a:schemeClr val="bg1"/>
                </a:solidFill>
              </a:defRPr>
            </a:lvl1pPr>
          </a:lstStyle>
          <a:p>
            <a:r>
              <a:rPr lang="en-US"/>
              <a:t>Click to add presentation title</a:t>
            </a:r>
          </a:p>
        </p:txBody>
      </p:sp>
      <p:pic>
        <p:nvPicPr>
          <p:cNvPr id="16" name="Picture 15">
            <a:extLst>
              <a:ext uri="{FF2B5EF4-FFF2-40B4-BE49-F238E27FC236}">
                <a16:creationId xmlns:a16="http://schemas.microsoft.com/office/drawing/2014/main" id="{5053AF29-B445-4A4C-AEFC-239B26964512}"/>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8" name="Subtitle 2">
            <a:extLst>
              <a:ext uri="{FF2B5EF4-FFF2-40B4-BE49-F238E27FC236}">
                <a16:creationId xmlns:a16="http://schemas.microsoft.com/office/drawing/2014/main" id="{9F8A2551-E93F-9B4D-BEB5-F0FE9CA9A631}"/>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a:t>
            </a:r>
          </a:p>
        </p:txBody>
      </p:sp>
      <p:sp>
        <p:nvSpPr>
          <p:cNvPr id="19" name="Date Placeholder 3">
            <a:extLst>
              <a:ext uri="{FF2B5EF4-FFF2-40B4-BE49-F238E27FC236}">
                <a16:creationId xmlns:a16="http://schemas.microsoft.com/office/drawing/2014/main" id="{220383D8-ABC7-2747-B1A1-B17B9733DC6D}"/>
              </a:ext>
            </a:extLst>
          </p:cNvPr>
          <p:cNvSpPr>
            <a:spLocks noGrp="1"/>
          </p:cNvSpPr>
          <p:nvPr>
            <p:ph type="dt" sz="half" idx="2"/>
          </p:nvPr>
        </p:nvSpPr>
        <p:spPr>
          <a:xfrm>
            <a:off x="4724400" y="5223787"/>
            <a:ext cx="2743200" cy="365125"/>
          </a:xfrm>
          <a:prstGeom prst="rect">
            <a:avLst/>
          </a:prstGeom>
        </p:spPr>
        <p:txBody>
          <a:bodyPr vert="horz" lIns="91440" tIns="45720" rIns="91440" bIns="45720" rtlCol="0" anchor="ctr"/>
          <a:lstStyle>
            <a:lvl1pPr algn="ctr">
              <a:defRPr sz="1800" b="0" i="0">
                <a:solidFill>
                  <a:schemeClr val="bg1"/>
                </a:solidFill>
                <a:latin typeface="Century Gothic" panose="020B0502020202020204" pitchFamily="34" charset="0"/>
              </a:defRPr>
            </a:lvl1pPr>
          </a:lstStyle>
          <a:p>
            <a:fld id="{F7AEB015-11F5-BA49-B231-2B8C433217CC}" type="datetime1">
              <a:rPr lang="en-GB" smtClean="0"/>
              <a:pPr/>
              <a:t>18/10/2023</a:t>
            </a:fld>
            <a:endParaRPr lang="en-US"/>
          </a:p>
        </p:txBody>
      </p:sp>
    </p:spTree>
    <p:extLst>
      <p:ext uri="{BB962C8B-B14F-4D97-AF65-F5344CB8AC3E}">
        <p14:creationId xmlns:p14="http://schemas.microsoft.com/office/powerpoint/2010/main" val="1873864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urple Title Slide">
    <p:bg>
      <p:bgPr>
        <a:solidFill>
          <a:schemeClr val="accent5"/>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5112C6-877D-F04D-B7C2-40137529AF44}"/>
              </a:ext>
            </a:extLst>
          </p:cNvPr>
          <p:cNvPicPr>
            <a:picLocks noChangeAspect="1"/>
          </p:cNvPicPr>
          <p:nvPr userDrawn="1"/>
        </p:nvPicPr>
        <p:blipFill>
          <a:blip r:embed="rId2"/>
          <a:stretch>
            <a:fillRect/>
          </a:stretch>
        </p:blipFill>
        <p:spPr>
          <a:xfrm>
            <a:off x="0" y="7136"/>
            <a:ext cx="12179313" cy="6850863"/>
          </a:xfrm>
          <a:prstGeom prst="rect">
            <a:avLst/>
          </a:prstGeom>
        </p:spPr>
      </p:pic>
      <p:sp>
        <p:nvSpPr>
          <p:cNvPr id="12" name="Oval 11">
            <a:extLst>
              <a:ext uri="{FF2B5EF4-FFF2-40B4-BE49-F238E27FC236}">
                <a16:creationId xmlns:a16="http://schemas.microsoft.com/office/drawing/2014/main" id="{1E8B141C-529D-EF41-8903-2312D3C385A2}"/>
              </a:ext>
            </a:extLst>
          </p:cNvPr>
          <p:cNvSpPr/>
          <p:nvPr userDrawn="1"/>
        </p:nvSpPr>
        <p:spPr>
          <a:xfrm>
            <a:off x="11123659" y="6217610"/>
            <a:ext cx="435549" cy="435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p:txBody>
          <a:bodyPr/>
          <a:lstStyle>
            <a:lvl1pPr>
              <a:defRPr>
                <a:solidFill>
                  <a:schemeClr val="accent5"/>
                </a:solidFill>
              </a:defRPr>
            </a:lvl1pPr>
          </a:lstStyle>
          <a:p>
            <a:fld id="{DF25482F-E00C-414C-8696-4B228FE7092B}" type="slidenum">
              <a:rPr lang="en-US" smtClean="0"/>
              <a:pPr/>
              <a:t>‹#›</a:t>
            </a:fld>
            <a:endParaRPr lang="en-US"/>
          </a:p>
        </p:txBody>
      </p:sp>
      <p:sp>
        <p:nvSpPr>
          <p:cNvPr id="13" name="Title 1">
            <a:extLst>
              <a:ext uri="{FF2B5EF4-FFF2-40B4-BE49-F238E27FC236}">
                <a16:creationId xmlns:a16="http://schemas.microsoft.com/office/drawing/2014/main" id="{EDAB2C94-DE7A-E047-87B6-969A69F8A349}"/>
              </a:ext>
            </a:extLst>
          </p:cNvPr>
          <p:cNvSpPr>
            <a:spLocks noGrp="1"/>
          </p:cNvSpPr>
          <p:nvPr>
            <p:ph type="ctrTitle" hasCustomPrompt="1"/>
          </p:nvPr>
        </p:nvSpPr>
        <p:spPr>
          <a:xfrm>
            <a:off x="1524000" y="1122363"/>
            <a:ext cx="9144000" cy="2387600"/>
          </a:xfrm>
        </p:spPr>
        <p:txBody>
          <a:bodyPr anchor="b">
            <a:normAutofit/>
          </a:bodyPr>
          <a:lstStyle>
            <a:lvl1pPr algn="ctr">
              <a:defRPr sz="4300">
                <a:solidFill>
                  <a:schemeClr val="bg1"/>
                </a:solidFill>
              </a:defRPr>
            </a:lvl1pPr>
          </a:lstStyle>
          <a:p>
            <a:r>
              <a:rPr lang="en-US"/>
              <a:t>Click to add presentation title</a:t>
            </a:r>
          </a:p>
        </p:txBody>
      </p:sp>
      <p:pic>
        <p:nvPicPr>
          <p:cNvPr id="16" name="Picture 15">
            <a:extLst>
              <a:ext uri="{FF2B5EF4-FFF2-40B4-BE49-F238E27FC236}">
                <a16:creationId xmlns:a16="http://schemas.microsoft.com/office/drawing/2014/main" id="{5053AF29-B445-4A4C-AEFC-239B26964512}"/>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1" name="Subtitle 2">
            <a:extLst>
              <a:ext uri="{FF2B5EF4-FFF2-40B4-BE49-F238E27FC236}">
                <a16:creationId xmlns:a16="http://schemas.microsoft.com/office/drawing/2014/main" id="{9FC7688A-BB16-6745-83AA-A0426DA991D9}"/>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a:t>
            </a:r>
          </a:p>
        </p:txBody>
      </p:sp>
      <p:sp>
        <p:nvSpPr>
          <p:cNvPr id="17" name="Date Placeholder 3">
            <a:extLst>
              <a:ext uri="{FF2B5EF4-FFF2-40B4-BE49-F238E27FC236}">
                <a16:creationId xmlns:a16="http://schemas.microsoft.com/office/drawing/2014/main" id="{7FD2F13B-B507-3540-B3BF-6F92275FA60E}"/>
              </a:ext>
            </a:extLst>
          </p:cNvPr>
          <p:cNvSpPr>
            <a:spLocks noGrp="1"/>
          </p:cNvSpPr>
          <p:nvPr>
            <p:ph type="dt" sz="half" idx="2"/>
          </p:nvPr>
        </p:nvSpPr>
        <p:spPr>
          <a:xfrm>
            <a:off x="4724400" y="5223787"/>
            <a:ext cx="2743200" cy="365125"/>
          </a:xfrm>
          <a:prstGeom prst="rect">
            <a:avLst/>
          </a:prstGeom>
        </p:spPr>
        <p:txBody>
          <a:bodyPr vert="horz" lIns="91440" tIns="45720" rIns="91440" bIns="45720" rtlCol="0" anchor="ctr"/>
          <a:lstStyle>
            <a:lvl1pPr algn="ctr">
              <a:defRPr sz="1800" b="0" i="0">
                <a:solidFill>
                  <a:schemeClr val="bg1"/>
                </a:solidFill>
                <a:latin typeface="Century Gothic" panose="020B0502020202020204" pitchFamily="34" charset="0"/>
              </a:defRPr>
            </a:lvl1pPr>
          </a:lstStyle>
          <a:p>
            <a:fld id="{6320D5F8-958B-7448-B798-75BD112ECD6D}" type="datetime1">
              <a:rPr lang="en-GB" smtClean="0"/>
              <a:pPr/>
              <a:t>18/10/2023</a:t>
            </a:fld>
            <a:endParaRPr lang="en-US"/>
          </a:p>
        </p:txBody>
      </p:sp>
    </p:spTree>
    <p:extLst>
      <p:ext uri="{BB962C8B-B14F-4D97-AF65-F5344CB8AC3E}">
        <p14:creationId xmlns:p14="http://schemas.microsoft.com/office/powerpoint/2010/main" val="1231261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White Divider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1E86250-45B8-3042-ABC0-47C9CD886C9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3B9BDBD-B315-6344-BDD8-6F1846773351}"/>
              </a:ext>
            </a:extLst>
          </p:cNvPr>
          <p:cNvSpPr>
            <a:spLocks noGrp="1"/>
          </p:cNvSpPr>
          <p:nvPr>
            <p:ph type="ctrTitle" hasCustomPrompt="1"/>
          </p:nvPr>
        </p:nvSpPr>
        <p:spPr>
          <a:xfrm>
            <a:off x="1524000" y="1122363"/>
            <a:ext cx="9144000" cy="2387600"/>
          </a:xfrm>
        </p:spPr>
        <p:txBody>
          <a:bodyPr anchor="b">
            <a:normAutofit/>
          </a:bodyPr>
          <a:lstStyle>
            <a:lvl1pPr algn="ctr">
              <a:defRPr sz="4300"/>
            </a:lvl1pPr>
          </a:lstStyle>
          <a:p>
            <a:r>
              <a:rPr lang="en-US"/>
              <a:t>Click to add divider title</a:t>
            </a:r>
          </a:p>
        </p:txBody>
      </p:sp>
      <p:sp>
        <p:nvSpPr>
          <p:cNvPr id="3" name="Subtitle 2">
            <a:extLst>
              <a:ext uri="{FF2B5EF4-FFF2-40B4-BE49-F238E27FC236}">
                <a16:creationId xmlns:a16="http://schemas.microsoft.com/office/drawing/2014/main" id="{F613D953-BD77-AF47-8A5F-ABE64E598784}"/>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accent4"/>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divider subtitle</a:t>
            </a:r>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a:xfrm>
            <a:off x="11131151" y="6247590"/>
            <a:ext cx="408248" cy="365125"/>
          </a:xfrm>
        </p:spPr>
        <p:txBody>
          <a:bodyPr/>
          <a:lstStyle/>
          <a:p>
            <a:fld id="{DF25482F-E00C-414C-8696-4B228FE7092B}" type="slidenum">
              <a:rPr lang="en-US" smtClean="0"/>
              <a:t>‹#›</a:t>
            </a:fld>
            <a:endParaRPr lang="en-US"/>
          </a:p>
        </p:txBody>
      </p:sp>
      <p:pic>
        <p:nvPicPr>
          <p:cNvPr id="14" name="Picture 13">
            <a:extLst>
              <a:ext uri="{FF2B5EF4-FFF2-40B4-BE49-F238E27FC236}">
                <a16:creationId xmlns:a16="http://schemas.microsoft.com/office/drawing/2014/main" id="{F990D39F-3CEC-4644-BDB0-2F408F8F4DC0}"/>
              </a:ext>
            </a:extLst>
          </p:cNvPr>
          <p:cNvPicPr>
            <a:picLocks noChangeAspect="1"/>
          </p:cNvPicPr>
          <p:nvPr userDrawn="1"/>
        </p:nvPicPr>
        <p:blipFill>
          <a:blip r:embed="rId3"/>
          <a:stretch>
            <a:fillRect/>
          </a:stretch>
        </p:blipFill>
        <p:spPr>
          <a:xfrm>
            <a:off x="10948080" y="377371"/>
            <a:ext cx="743412" cy="743412"/>
          </a:xfrm>
          <a:prstGeom prst="rect">
            <a:avLst/>
          </a:prstGeom>
        </p:spPr>
      </p:pic>
    </p:spTree>
    <p:extLst>
      <p:ext uri="{BB962C8B-B14F-4D97-AF65-F5344CB8AC3E}">
        <p14:creationId xmlns:p14="http://schemas.microsoft.com/office/powerpoint/2010/main" val="351429069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 Divider Slide">
    <p:bg>
      <p:bgPr>
        <a:solidFill>
          <a:schemeClr val="accent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5112C6-877D-F04D-B7C2-40137529AF44}"/>
              </a:ext>
            </a:extLst>
          </p:cNvPr>
          <p:cNvPicPr>
            <a:picLocks noChangeAspect="1"/>
          </p:cNvPicPr>
          <p:nvPr userDrawn="1"/>
        </p:nvPicPr>
        <p:blipFill>
          <a:blip r:embed="rId2"/>
          <a:stretch>
            <a:fillRect/>
          </a:stretch>
        </p:blipFill>
        <p:spPr>
          <a:xfrm>
            <a:off x="0" y="7136"/>
            <a:ext cx="12179313" cy="6850863"/>
          </a:xfrm>
          <a:prstGeom prst="rect">
            <a:avLst/>
          </a:prstGeom>
        </p:spPr>
      </p:pic>
      <p:sp>
        <p:nvSpPr>
          <p:cNvPr id="11" name="Oval 10">
            <a:extLst>
              <a:ext uri="{FF2B5EF4-FFF2-40B4-BE49-F238E27FC236}">
                <a16:creationId xmlns:a16="http://schemas.microsoft.com/office/drawing/2014/main" id="{7874C9FD-B404-1C42-94FF-865A601E0FF9}"/>
              </a:ext>
            </a:extLst>
          </p:cNvPr>
          <p:cNvSpPr/>
          <p:nvPr userDrawn="1"/>
        </p:nvSpPr>
        <p:spPr>
          <a:xfrm>
            <a:off x="11118751" y="6219252"/>
            <a:ext cx="435549" cy="435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54B207A-C066-1345-AF11-C138746CB615}"/>
              </a:ext>
            </a:extLst>
          </p:cNvPr>
          <p:cNvSpPr>
            <a:spLocks noGrp="1"/>
          </p:cNvSpPr>
          <p:nvPr>
            <p:ph type="sldNum" sz="quarter" idx="12"/>
          </p:nvPr>
        </p:nvSpPr>
        <p:spPr/>
        <p:txBody>
          <a:bodyPr/>
          <a:lstStyle>
            <a:lvl1pPr>
              <a:defRPr>
                <a:solidFill>
                  <a:schemeClr val="accent2"/>
                </a:solidFill>
              </a:defRPr>
            </a:lvl1pPr>
          </a:lstStyle>
          <a:p>
            <a:fld id="{DF25482F-E00C-414C-8696-4B228FE7092B}" type="slidenum">
              <a:rPr lang="en-US" smtClean="0"/>
              <a:pPr/>
              <a:t>‹#›</a:t>
            </a:fld>
            <a:endParaRPr lang="en-US"/>
          </a:p>
        </p:txBody>
      </p:sp>
      <p:pic>
        <p:nvPicPr>
          <p:cNvPr id="15" name="Picture 14">
            <a:extLst>
              <a:ext uri="{FF2B5EF4-FFF2-40B4-BE49-F238E27FC236}">
                <a16:creationId xmlns:a16="http://schemas.microsoft.com/office/drawing/2014/main" id="{6B72C940-C45B-814F-AECE-6F8819DDF624}"/>
              </a:ext>
            </a:extLst>
          </p:cNvPr>
          <p:cNvPicPr>
            <a:picLocks noChangeAspect="1"/>
          </p:cNvPicPr>
          <p:nvPr userDrawn="1"/>
        </p:nvPicPr>
        <p:blipFill>
          <a:blip r:embed="rId3"/>
          <a:stretch>
            <a:fillRect/>
          </a:stretch>
        </p:blipFill>
        <p:spPr>
          <a:xfrm>
            <a:off x="10948080" y="377371"/>
            <a:ext cx="743412" cy="743412"/>
          </a:xfrm>
          <a:prstGeom prst="rect">
            <a:avLst/>
          </a:prstGeom>
        </p:spPr>
      </p:pic>
      <p:sp>
        <p:nvSpPr>
          <p:cNvPr id="10" name="Title 1">
            <a:extLst>
              <a:ext uri="{FF2B5EF4-FFF2-40B4-BE49-F238E27FC236}">
                <a16:creationId xmlns:a16="http://schemas.microsoft.com/office/drawing/2014/main" id="{EED31FEE-C2B7-4348-AFE9-569F88F8BAA4}"/>
              </a:ext>
            </a:extLst>
          </p:cNvPr>
          <p:cNvSpPr>
            <a:spLocks noGrp="1"/>
          </p:cNvSpPr>
          <p:nvPr>
            <p:ph type="ctrTitle" hasCustomPrompt="1"/>
          </p:nvPr>
        </p:nvSpPr>
        <p:spPr>
          <a:xfrm>
            <a:off x="1524000" y="1122363"/>
            <a:ext cx="9144000" cy="2387600"/>
          </a:xfrm>
        </p:spPr>
        <p:txBody>
          <a:bodyPr anchor="b">
            <a:normAutofit/>
          </a:bodyPr>
          <a:lstStyle>
            <a:lvl1pPr algn="ctr">
              <a:defRPr sz="4300">
                <a:solidFill>
                  <a:schemeClr val="bg1"/>
                </a:solidFill>
              </a:defRPr>
            </a:lvl1pPr>
          </a:lstStyle>
          <a:p>
            <a:r>
              <a:rPr lang="en-US"/>
              <a:t>Click to add divider title</a:t>
            </a:r>
          </a:p>
        </p:txBody>
      </p:sp>
      <p:sp>
        <p:nvSpPr>
          <p:cNvPr id="14" name="Subtitle 2">
            <a:extLst>
              <a:ext uri="{FF2B5EF4-FFF2-40B4-BE49-F238E27FC236}">
                <a16:creationId xmlns:a16="http://schemas.microsoft.com/office/drawing/2014/main" id="{C87C94B0-28D7-5947-A465-77B35982B0EC}"/>
              </a:ext>
            </a:extLst>
          </p:cNvPr>
          <p:cNvSpPr>
            <a:spLocks noGrp="1"/>
          </p:cNvSpPr>
          <p:nvPr>
            <p:ph type="subTitle" idx="1" hasCustomPrompt="1"/>
          </p:nvPr>
        </p:nvSpPr>
        <p:spPr>
          <a:xfrm>
            <a:off x="1524000" y="3645581"/>
            <a:ext cx="9144000" cy="284162"/>
          </a:xfrm>
        </p:spPr>
        <p:txBody>
          <a:bodyPr>
            <a:normAutofit/>
          </a:bodyPr>
          <a:lstStyle>
            <a:lvl1pPr marL="0" indent="0" algn="ctr">
              <a:buNone/>
              <a:defRPr sz="2200" b="0"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divider subtitle</a:t>
            </a:r>
          </a:p>
        </p:txBody>
      </p:sp>
    </p:spTree>
    <p:extLst>
      <p:ext uri="{BB962C8B-B14F-4D97-AF65-F5344CB8AC3E}">
        <p14:creationId xmlns:p14="http://schemas.microsoft.com/office/powerpoint/2010/main" val="3724865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B930BEA5-F729-D54C-89F8-5F01B90E4A49}"/>
              </a:ext>
            </a:extLst>
          </p:cNvPr>
          <p:cNvSpPr/>
          <p:nvPr userDrawn="1"/>
        </p:nvSpPr>
        <p:spPr>
          <a:xfrm>
            <a:off x="11119576" y="6220617"/>
            <a:ext cx="435549" cy="4355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F0A4A707-A68A-A144-BA03-491CC5D8BFEC}"/>
              </a:ext>
            </a:extLst>
          </p:cNvPr>
          <p:cNvSpPr>
            <a:spLocks noGrp="1"/>
          </p:cNvSpPr>
          <p:nvPr>
            <p:ph type="sldNum" sz="quarter" idx="4"/>
          </p:nvPr>
        </p:nvSpPr>
        <p:spPr>
          <a:xfrm>
            <a:off x="11131151" y="6247590"/>
            <a:ext cx="408248" cy="365125"/>
          </a:xfrm>
          <a:prstGeom prst="rect">
            <a:avLst/>
          </a:prstGeom>
          <a:noFill/>
        </p:spPr>
        <p:txBody>
          <a:bodyPr vert="horz" lIns="91440" tIns="45720" rIns="91440" bIns="45720" rtlCol="0" anchor="ctr"/>
          <a:lstStyle>
            <a:lvl1pPr algn="ctr">
              <a:defRPr sz="1200">
                <a:solidFill>
                  <a:schemeClr val="bg1"/>
                </a:solidFill>
                <a:latin typeface="Century Gothic" panose="020B0502020202020204" pitchFamily="34" charset="0"/>
              </a:defRPr>
            </a:lvl1pPr>
          </a:lstStyle>
          <a:p>
            <a:r>
              <a:rPr lang="en-US"/>
              <a:t>3</a:t>
            </a:r>
          </a:p>
        </p:txBody>
      </p:sp>
      <p:sp>
        <p:nvSpPr>
          <p:cNvPr id="2" name="Title Placeholder 1">
            <a:extLst>
              <a:ext uri="{FF2B5EF4-FFF2-40B4-BE49-F238E27FC236}">
                <a16:creationId xmlns:a16="http://schemas.microsoft.com/office/drawing/2014/main" id="{709E89FF-0F3D-6D41-BDAD-4F9AAAA20502}"/>
              </a:ext>
            </a:extLst>
          </p:cNvPr>
          <p:cNvSpPr>
            <a:spLocks noGrp="1"/>
          </p:cNvSpPr>
          <p:nvPr>
            <p:ph type="title"/>
          </p:nvPr>
        </p:nvSpPr>
        <p:spPr>
          <a:xfrm>
            <a:off x="481636" y="84258"/>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0616A3-1CD3-0541-8DC9-8E0D201FDC3C}"/>
              </a:ext>
            </a:extLst>
          </p:cNvPr>
          <p:cNvSpPr>
            <a:spLocks noGrp="1"/>
          </p:cNvSpPr>
          <p:nvPr>
            <p:ph type="body" idx="1"/>
          </p:nvPr>
        </p:nvSpPr>
        <p:spPr>
          <a:xfrm>
            <a:off x="481636" y="1204774"/>
            <a:ext cx="10515600" cy="4762016"/>
          </a:xfrm>
          <a:prstGeom prst="rect">
            <a:avLst/>
          </a:prstGeom>
        </p:spPr>
        <p:txBody>
          <a:bodyPr vert="horz" lIns="90000" tIns="45720" rIns="9000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0DB78DE9-59D2-C841-A6F0-2A417EDD704D}"/>
              </a:ext>
            </a:extLst>
          </p:cNvPr>
          <p:cNvPicPr>
            <a:picLocks noChangeAspect="1"/>
          </p:cNvPicPr>
          <p:nvPr userDrawn="1"/>
        </p:nvPicPr>
        <p:blipFill>
          <a:blip r:embed="rId25"/>
          <a:stretch>
            <a:fillRect/>
          </a:stretch>
        </p:blipFill>
        <p:spPr>
          <a:xfrm>
            <a:off x="10948080" y="377371"/>
            <a:ext cx="743412" cy="743412"/>
          </a:xfrm>
          <a:prstGeom prst="rect">
            <a:avLst/>
          </a:prstGeom>
        </p:spPr>
      </p:pic>
    </p:spTree>
    <p:extLst>
      <p:ext uri="{BB962C8B-B14F-4D97-AF65-F5344CB8AC3E}">
        <p14:creationId xmlns:p14="http://schemas.microsoft.com/office/powerpoint/2010/main" val="273631861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63" r:id="rId4"/>
    <p:sldLayoutId id="2147483664" r:id="rId5"/>
    <p:sldLayoutId id="2147483665" r:id="rId6"/>
    <p:sldLayoutId id="2147483668" r:id="rId7"/>
    <p:sldLayoutId id="2147483669" r:id="rId8"/>
    <p:sldLayoutId id="2147483671" r:id="rId9"/>
    <p:sldLayoutId id="2147483672" r:id="rId10"/>
    <p:sldLayoutId id="2147483673" r:id="rId11"/>
    <p:sldLayoutId id="2147483674" r:id="rId12"/>
    <p:sldLayoutId id="2147483650" r:id="rId13"/>
    <p:sldLayoutId id="2147483675" r:id="rId14"/>
    <p:sldLayoutId id="2147483679" r:id="rId15"/>
    <p:sldLayoutId id="2147483680" r:id="rId16"/>
    <p:sldLayoutId id="2147483678" r:id="rId17"/>
    <p:sldLayoutId id="2147483652" r:id="rId18"/>
    <p:sldLayoutId id="2147483654" r:id="rId19"/>
    <p:sldLayoutId id="2147483655" r:id="rId20"/>
    <p:sldLayoutId id="2147483656" r:id="rId21"/>
    <p:sldLayoutId id="2147483657" r:id="rId22"/>
    <p:sldLayoutId id="2147483666" r:id="rId23"/>
  </p:sldLayoutIdLst>
  <p:hf hdr="0" ftr="0"/>
  <p:txStyles>
    <p:titleStyle>
      <a:lvl1pPr algn="l" defTabSz="914400" rtl="0" eaLnBrk="1" latinLnBrk="0" hangingPunct="1">
        <a:lnSpc>
          <a:spcPct val="90000"/>
        </a:lnSpc>
        <a:spcBef>
          <a:spcPct val="0"/>
        </a:spcBef>
        <a:buNone/>
        <a:defRPr sz="2900" kern="1200">
          <a:solidFill>
            <a:schemeClr val="accent1"/>
          </a:solidFill>
          <a:latin typeface="Century Gothic" panose="020B0502020202020204" pitchFamily="34" charset="0"/>
          <a:ea typeface="+mj-ea"/>
          <a:cs typeface="+mj-cs"/>
        </a:defRPr>
      </a:lvl1pPr>
    </p:titleStyle>
    <p:bodyStyle>
      <a:lvl1pPr marL="271463" indent="-271463" algn="l" defTabSz="914400" rtl="0" eaLnBrk="1" latinLnBrk="0" hangingPunct="1">
        <a:lnSpc>
          <a:spcPct val="90000"/>
        </a:lnSpc>
        <a:spcBef>
          <a:spcPts val="1000"/>
        </a:spcBef>
        <a:buClr>
          <a:schemeClr val="accent6"/>
        </a:buClr>
        <a:buSzPct val="80000"/>
        <a:buFontTx/>
        <a:buBlip>
          <a:blip r:embed="rId26"/>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6"/>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6"/>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6"/>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6"/>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customXml" Target="../ink/ink1.xml"/><Relationship Id="rId2" Type="http://schemas.openxmlformats.org/officeDocument/2006/relationships/image" Target="../media/image1.png"/><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22.png"/></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06735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10</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lstStyle/>
          <a:p>
            <a:r>
              <a:rPr lang="en-GB"/>
              <a:t>… especially with multi-layer coding approaches </a:t>
            </a:r>
          </a:p>
        </p:txBody>
      </p:sp>
      <p:sp>
        <p:nvSpPr>
          <p:cNvPr id="5" name="Content Placeholder 3">
            <a:extLst>
              <a:ext uri="{FF2B5EF4-FFF2-40B4-BE49-F238E27FC236}">
                <a16:creationId xmlns:a16="http://schemas.microsoft.com/office/drawing/2014/main" id="{FAF9B51C-D698-4B73-4704-08F7927FAB05}"/>
              </a:ext>
            </a:extLst>
          </p:cNvPr>
          <p:cNvSpPr txBox="1">
            <a:spLocks/>
          </p:cNvSpPr>
          <p:nvPr/>
        </p:nvSpPr>
        <p:spPr>
          <a:xfrm>
            <a:off x="198024" y="1371028"/>
            <a:ext cx="11638375" cy="4921706"/>
          </a:xfrm>
          <a:prstGeom prst="rect">
            <a:avLst/>
          </a:prstGeom>
        </p:spPr>
        <p:txBody>
          <a:bodyPr vert="horz" lIns="90000" tIns="45720" rIns="90000" bIns="45720" rtlCol="0">
            <a:norm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VMAF was developed by Netflix also to deal with lack of correlation between traditional metrics like PSNR and visual quality in Adaptive Bit Rate delivery contexts including scaling operations</a:t>
            </a:r>
          </a:p>
          <a:p>
            <a:r>
              <a:rPr lang="en-GB"/>
              <a:t>WG4 output document </a:t>
            </a:r>
            <a:r>
              <a:rPr lang="en-GB" b="1"/>
              <a:t>N19160</a:t>
            </a:r>
            <a:r>
              <a:rPr lang="en-GB"/>
              <a:t> [8] provides an important clarification on how to interpret results for layered coding structures such as LCEVC, namely </a:t>
            </a:r>
          </a:p>
          <a:p>
            <a:pPr marL="444500" lvl="1" indent="0">
              <a:buNone/>
            </a:pPr>
            <a:r>
              <a:rPr lang="en-GB" i="1"/>
              <a:t>“LCEVC requires to compare a traditional coding structure with a “layered” coding structure leveraging non-overlapping transform sizes as well as scaling operations, which is known to decrease the reliability of objective metrics […]. Comparing different video codecs with simple objective metrics implicitly assumes that the tested codecs treat pixels in a similar way: this is not the case for LCEVC, and not all pixels are created equal.</a:t>
            </a:r>
          </a:p>
          <a:p>
            <a:pPr marL="444500" lvl="1" indent="0">
              <a:buNone/>
            </a:pPr>
            <a:r>
              <a:rPr lang="en-GB" i="1"/>
              <a:t>In fact, LCEVC does not necessarily perform badly with metrics.  Simply, objective metric BD-rates often diverge materially across different metrics (e.g., PSNR vs. VMAF), and subjective assessments often diverge from conclusions that can be drawn by just looking at metrics.  For all tests conducted so far by the proponents and/or the BOG, formal subjective assessments double-checked with expert viewing have shown materially higher BD-rate benefits than it was suggested by objective metrics.”</a:t>
            </a:r>
          </a:p>
          <a:p>
            <a:r>
              <a:rPr lang="en-GB"/>
              <a:t>Even a recent JVET input document JVET-AD0288-v2 [25] observed with regards to multilayer VVC</a:t>
            </a:r>
          </a:p>
          <a:p>
            <a:pPr marL="444500" lvl="1" indent="0">
              <a:buNone/>
            </a:pPr>
            <a:r>
              <a:rPr lang="en-GB" i="1"/>
              <a:t>“Remarkably, the relation of PSNR-over-rate curves diverges significantly from the relation of the corresponding MOS-over-rate curves.”</a:t>
            </a:r>
            <a:endParaRPr lang="en-US" i="1"/>
          </a:p>
        </p:txBody>
      </p:sp>
    </p:spTree>
    <p:extLst>
      <p:ext uri="{BB962C8B-B14F-4D97-AF65-F5344CB8AC3E}">
        <p14:creationId xmlns:p14="http://schemas.microsoft.com/office/powerpoint/2010/main" val="31621416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11</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lstStyle/>
          <a:p>
            <a:r>
              <a:rPr lang="en-US"/>
              <a:t>Conclusions relative to PSNR results</a:t>
            </a:r>
            <a:endParaRPr lang="en-GB"/>
          </a:p>
        </p:txBody>
      </p:sp>
      <p:sp>
        <p:nvSpPr>
          <p:cNvPr id="13" name="Content Placeholder 3">
            <a:extLst>
              <a:ext uri="{FF2B5EF4-FFF2-40B4-BE49-F238E27FC236}">
                <a16:creationId xmlns:a16="http://schemas.microsoft.com/office/drawing/2014/main" id="{226B8181-7E2B-4D61-06DF-4D44A6A62A85}"/>
              </a:ext>
            </a:extLst>
          </p:cNvPr>
          <p:cNvSpPr txBox="1">
            <a:spLocks/>
          </p:cNvSpPr>
          <p:nvPr/>
        </p:nvSpPr>
        <p:spPr>
          <a:xfrm>
            <a:off x="515140" y="1850699"/>
            <a:ext cx="10781509" cy="4073851"/>
          </a:xfrm>
          <a:prstGeom prst="rect">
            <a:avLst/>
          </a:prstGeom>
        </p:spPr>
        <p:txBody>
          <a:bodyPr vert="horz" lIns="90000" tIns="45720" rIns="90000" bIns="45720" rtlCol="0" anchor="t">
            <a:norm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t>In summary, we conclude that the results presented in JVET-AF0075 should be considered with </a:t>
            </a:r>
            <a:r>
              <a:rPr lang="en-GB" b="1"/>
              <a:t>caution</a:t>
            </a:r>
            <a:r>
              <a:rPr lang="en-GB"/>
              <a:t> because:</a:t>
            </a:r>
          </a:p>
          <a:p>
            <a:r>
              <a:rPr lang="en-GB"/>
              <a:t>the PSNR results presented in JVET-AF0075 were already </a:t>
            </a:r>
            <a:r>
              <a:rPr lang="en-GB" b="1"/>
              <a:t>known, reviewed and discussed </a:t>
            </a:r>
            <a:r>
              <a:rPr lang="en-GB"/>
              <a:t>within MPEG in combination with </a:t>
            </a:r>
            <a:r>
              <a:rPr lang="en-GB" b="1"/>
              <a:t>other</a:t>
            </a:r>
            <a:r>
              <a:rPr lang="en-GB"/>
              <a:t> performance metrics, and it was concluded that those results only provide a </a:t>
            </a:r>
            <a:r>
              <a:rPr lang="en-GB" b="1"/>
              <a:t>very partial (and negatively biased) view </a:t>
            </a:r>
            <a:r>
              <a:rPr lang="en-GB"/>
              <a:t>for evaluation of LCEVC </a:t>
            </a:r>
          </a:p>
          <a:p>
            <a:r>
              <a:rPr lang="en-GB"/>
              <a:t>even though the configurations used for both LCEVC and the base codecs are </a:t>
            </a:r>
            <a:r>
              <a:rPr lang="en-GB" err="1"/>
              <a:t>i</a:t>
            </a:r>
            <a:r>
              <a:rPr lang="en-GB"/>
              <a:t>) </a:t>
            </a:r>
            <a:r>
              <a:rPr lang="en-GB" b="1"/>
              <a:t>suboptimal</a:t>
            </a:r>
            <a:r>
              <a:rPr lang="en-GB"/>
              <a:t> for the higher bitrate operating points and ii) most likely suboptimal also at the lower bitrate operating points, the direction of objective metric results in JVET-AF0075 is broadly in line with past LCEVC evaluations and thus </a:t>
            </a:r>
            <a:r>
              <a:rPr lang="en-GB" b="1"/>
              <a:t>already studied and addressed at length</a:t>
            </a:r>
            <a:r>
              <a:rPr lang="en-GB"/>
              <a:t> during the LCEVC standardization phase.</a:t>
            </a:r>
          </a:p>
          <a:p>
            <a:pPr marL="0" indent="0">
              <a:buNone/>
            </a:pPr>
            <a:endParaRPr lang="en-GB"/>
          </a:p>
        </p:txBody>
      </p:sp>
    </p:spTree>
    <p:extLst>
      <p:ext uri="{BB962C8B-B14F-4D97-AF65-F5344CB8AC3E}">
        <p14:creationId xmlns:p14="http://schemas.microsoft.com/office/powerpoint/2010/main" val="38537742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12</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a:xfrm>
            <a:off x="199753" y="84258"/>
            <a:ext cx="11211037" cy="1325563"/>
          </a:xfrm>
        </p:spPr>
        <p:txBody>
          <a:bodyPr>
            <a:normAutofit/>
          </a:bodyPr>
          <a:lstStyle/>
          <a:p>
            <a:r>
              <a:rPr lang="en-GB" sz="2800">
                <a:solidFill>
                  <a:schemeClr val="accent1"/>
                </a:solidFill>
              </a:rPr>
              <a:t>JVET-AF0075 statements on</a:t>
            </a:r>
            <a:r>
              <a:rPr lang="en-US" sz="2800"/>
              <a:t> Chroma-Luma bitrate allocation</a:t>
            </a:r>
            <a:endParaRPr lang="en-GB" sz="2800"/>
          </a:p>
        </p:txBody>
      </p:sp>
      <p:sp>
        <p:nvSpPr>
          <p:cNvPr id="4" name="Content Placeholder 3">
            <a:extLst>
              <a:ext uri="{FF2B5EF4-FFF2-40B4-BE49-F238E27FC236}">
                <a16:creationId xmlns:a16="http://schemas.microsoft.com/office/drawing/2014/main" id="{A6D6E76C-2BD3-4412-90FF-F25AE1A061FA}"/>
              </a:ext>
            </a:extLst>
          </p:cNvPr>
          <p:cNvSpPr>
            <a:spLocks noGrp="1"/>
          </p:cNvSpPr>
          <p:nvPr>
            <p:ph idx="1"/>
          </p:nvPr>
        </p:nvSpPr>
        <p:spPr>
          <a:xfrm>
            <a:off x="1883800" y="1278105"/>
            <a:ext cx="10071871" cy="5424303"/>
          </a:xfrm>
        </p:spPr>
        <p:txBody>
          <a:bodyPr>
            <a:normAutofit fontScale="85000" lnSpcReduction="10000"/>
          </a:bodyPr>
          <a:lstStyle/>
          <a:p>
            <a:r>
              <a:rPr lang="en-GB" i="1">
                <a:solidFill>
                  <a:schemeClr val="accent1"/>
                </a:solidFill>
              </a:rPr>
              <a:t>“Compared to the single layer encoder, LCEVC encoder allocates much more bits for luma and much less bits for chroma”</a:t>
            </a:r>
          </a:p>
          <a:p>
            <a:r>
              <a:rPr lang="en-GB"/>
              <a:t>The LCEVC standard </a:t>
            </a:r>
            <a:r>
              <a:rPr lang="en-GB" b="1"/>
              <a:t>enables placement of residuals in chroma planes </a:t>
            </a:r>
            <a:r>
              <a:rPr lang="en-GB"/>
              <a:t>and allows modulation of the quantization </a:t>
            </a:r>
            <a:r>
              <a:rPr lang="en-GB" err="1"/>
              <a:t>stepwidth</a:t>
            </a:r>
            <a:r>
              <a:rPr lang="en-GB"/>
              <a:t> of chroma vs. luma planes (as shown in the following experiment)</a:t>
            </a:r>
          </a:p>
          <a:p>
            <a:r>
              <a:rPr lang="en-GB"/>
              <a:t>Prioritisation of luma residuals is a simple LTM configuration choice after visual analyses – but it’s </a:t>
            </a:r>
            <a:r>
              <a:rPr lang="en-GB" b="1"/>
              <a:t>easy</a:t>
            </a:r>
            <a:r>
              <a:rPr lang="en-GB"/>
              <a:t> </a:t>
            </a:r>
            <a:r>
              <a:rPr lang="en-GB" b="1"/>
              <a:t>to change</a:t>
            </a:r>
          </a:p>
          <a:p>
            <a:r>
              <a:rPr lang="en-GB"/>
              <a:t>In relations to “much more bits”, the reallocation of residual bits among luma and chroma planes with different configuration settings is in fact relatively </a:t>
            </a:r>
            <a:r>
              <a:rPr lang="en-GB" b="1"/>
              <a:t>limited</a:t>
            </a:r>
          </a:p>
          <a:p>
            <a:endParaRPr lang="en-GB" sz="1200"/>
          </a:p>
          <a:p>
            <a:r>
              <a:rPr lang="en-GB" i="1">
                <a:solidFill>
                  <a:schemeClr val="accent1"/>
                </a:solidFill>
              </a:rPr>
              <a:t>“As a result, LCEVC provides much worse results in chroma PSNR BD-rate than luma PSNR BD-rate”</a:t>
            </a:r>
          </a:p>
          <a:p>
            <a:r>
              <a:rPr lang="en-GB"/>
              <a:t>With different allocation strategies vs. the current LTM defaults, chroma BD-rates can be improved, with </a:t>
            </a:r>
            <a:r>
              <a:rPr lang="en-GB" b="1"/>
              <a:t>marginal </a:t>
            </a:r>
            <a:r>
              <a:rPr lang="en-GB"/>
              <a:t>losses</a:t>
            </a:r>
            <a:r>
              <a:rPr lang="en-GB" b="1"/>
              <a:t> </a:t>
            </a:r>
            <a:r>
              <a:rPr lang="en-GB"/>
              <a:t>in luma BD-rates. </a:t>
            </a:r>
          </a:p>
          <a:p>
            <a:endParaRPr lang="en-GB" sz="1200"/>
          </a:p>
          <a:p>
            <a:r>
              <a:rPr lang="en-GB" i="1">
                <a:solidFill>
                  <a:schemeClr val="accent1"/>
                </a:solidFill>
              </a:rPr>
              <a:t>“Although VMAF is a very popular and widely used video quality metric, it is asserted that, considering the imbalance between luma and chroma components in LCEVC, it is not recommended to use VMAF for evaluating LCEVC”</a:t>
            </a:r>
          </a:p>
          <a:p>
            <a:r>
              <a:rPr lang="en-GB"/>
              <a:t>Even when LCEVC residuals are applied to chroma with lower quantization step-width than luma, with negligible differences to subjective visual quality, the negative impact on the BD-rate of luma metrics, such as VMAF, is very small (&lt; 2 percentage point) and </a:t>
            </a:r>
            <a:r>
              <a:rPr lang="en-GB" b="1"/>
              <a:t>does not materially affect the results</a:t>
            </a:r>
            <a:r>
              <a:rPr lang="en-GB"/>
              <a:t>.</a:t>
            </a:r>
          </a:p>
          <a:p>
            <a:r>
              <a:rPr lang="en-GB"/>
              <a:t>Thus, </a:t>
            </a:r>
            <a:r>
              <a:rPr lang="en-GB" b="1"/>
              <a:t>VMAF</a:t>
            </a:r>
            <a:r>
              <a:rPr lang="en-GB"/>
              <a:t> </a:t>
            </a:r>
            <a:r>
              <a:rPr lang="en-GB" b="1"/>
              <a:t>can be used </a:t>
            </a:r>
            <a:r>
              <a:rPr lang="en-GB"/>
              <a:t>to measure performances of LCEVC – and in fact has consistently shown better (although still suboptimal) correlation than PSNR with formal MOS assessments</a:t>
            </a:r>
          </a:p>
        </p:txBody>
      </p:sp>
      <p:sp>
        <p:nvSpPr>
          <p:cNvPr id="5" name="Content Placeholder 3">
            <a:extLst>
              <a:ext uri="{FF2B5EF4-FFF2-40B4-BE49-F238E27FC236}">
                <a16:creationId xmlns:a16="http://schemas.microsoft.com/office/drawing/2014/main" id="{164E3400-D760-F49F-538E-DEE4DB004B6A}"/>
              </a:ext>
            </a:extLst>
          </p:cNvPr>
          <p:cNvSpPr txBox="1">
            <a:spLocks/>
          </p:cNvSpPr>
          <p:nvPr/>
        </p:nvSpPr>
        <p:spPr>
          <a:xfrm>
            <a:off x="236329" y="1241530"/>
            <a:ext cx="1629048" cy="377602"/>
          </a:xfrm>
          <a:prstGeom prst="rect">
            <a:avLst/>
          </a:prstGeom>
        </p:spPr>
        <p:txBody>
          <a:bodyPr vert="horz" lIns="90000" tIns="45720" rIns="90000" bIns="45720" rtlCol="0">
            <a:norm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a:solidFill>
                  <a:schemeClr val="accent1"/>
                </a:solidFill>
              </a:rPr>
              <a:t>JVET-AF0075</a:t>
            </a:r>
          </a:p>
        </p:txBody>
      </p:sp>
      <p:sp>
        <p:nvSpPr>
          <p:cNvPr id="6" name="Content Placeholder 3">
            <a:extLst>
              <a:ext uri="{FF2B5EF4-FFF2-40B4-BE49-F238E27FC236}">
                <a16:creationId xmlns:a16="http://schemas.microsoft.com/office/drawing/2014/main" id="{5101C149-BB82-D205-EEDE-3FC8D2894CCB}"/>
              </a:ext>
            </a:extLst>
          </p:cNvPr>
          <p:cNvSpPr txBox="1">
            <a:spLocks/>
          </p:cNvSpPr>
          <p:nvPr/>
        </p:nvSpPr>
        <p:spPr>
          <a:xfrm>
            <a:off x="245541" y="1774272"/>
            <a:ext cx="1629048" cy="377602"/>
          </a:xfrm>
          <a:prstGeom prst="rect">
            <a:avLst/>
          </a:prstGeom>
        </p:spPr>
        <p:txBody>
          <a:bodyPr vert="horz" lIns="90000" tIns="45720" rIns="90000" bIns="45720" rtlCol="0">
            <a:norm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a:solidFill>
                  <a:schemeClr val="tx1"/>
                </a:solidFill>
              </a:rPr>
              <a:t>Feedback</a:t>
            </a:r>
          </a:p>
        </p:txBody>
      </p:sp>
      <p:sp>
        <p:nvSpPr>
          <p:cNvPr id="7" name="Content Placeholder 3">
            <a:extLst>
              <a:ext uri="{FF2B5EF4-FFF2-40B4-BE49-F238E27FC236}">
                <a16:creationId xmlns:a16="http://schemas.microsoft.com/office/drawing/2014/main" id="{8F7FD52C-5E0E-CB15-EBE9-D9926FC96A5E}"/>
              </a:ext>
            </a:extLst>
          </p:cNvPr>
          <p:cNvSpPr txBox="1">
            <a:spLocks/>
          </p:cNvSpPr>
          <p:nvPr/>
        </p:nvSpPr>
        <p:spPr>
          <a:xfrm>
            <a:off x="199753" y="3476899"/>
            <a:ext cx="1629048" cy="377602"/>
          </a:xfrm>
          <a:prstGeom prst="rect">
            <a:avLst/>
          </a:prstGeom>
        </p:spPr>
        <p:txBody>
          <a:bodyPr vert="horz" lIns="90000" tIns="45720" rIns="90000" bIns="45720" rtlCol="0">
            <a:norm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a:solidFill>
                  <a:schemeClr val="accent1"/>
                </a:solidFill>
              </a:rPr>
              <a:t>JVET-AF0075</a:t>
            </a:r>
          </a:p>
        </p:txBody>
      </p:sp>
      <p:sp>
        <p:nvSpPr>
          <p:cNvPr id="8" name="Content Placeholder 3">
            <a:extLst>
              <a:ext uri="{FF2B5EF4-FFF2-40B4-BE49-F238E27FC236}">
                <a16:creationId xmlns:a16="http://schemas.microsoft.com/office/drawing/2014/main" id="{2961750C-DCAC-7F75-DA56-145CBA36B2EA}"/>
              </a:ext>
            </a:extLst>
          </p:cNvPr>
          <p:cNvSpPr txBox="1">
            <a:spLocks/>
          </p:cNvSpPr>
          <p:nvPr/>
        </p:nvSpPr>
        <p:spPr>
          <a:xfrm>
            <a:off x="199753" y="3807790"/>
            <a:ext cx="1629048" cy="377602"/>
          </a:xfrm>
          <a:prstGeom prst="rect">
            <a:avLst/>
          </a:prstGeom>
        </p:spPr>
        <p:txBody>
          <a:bodyPr vert="horz" lIns="90000" tIns="45720" rIns="90000" bIns="45720" rtlCol="0">
            <a:norm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a:solidFill>
                  <a:schemeClr val="tx1"/>
                </a:solidFill>
              </a:rPr>
              <a:t>Feedback</a:t>
            </a:r>
          </a:p>
        </p:txBody>
      </p:sp>
      <p:sp>
        <p:nvSpPr>
          <p:cNvPr id="9" name="Content Placeholder 3">
            <a:extLst>
              <a:ext uri="{FF2B5EF4-FFF2-40B4-BE49-F238E27FC236}">
                <a16:creationId xmlns:a16="http://schemas.microsoft.com/office/drawing/2014/main" id="{C048D6F6-99C0-56E7-D0E7-4A370C571166}"/>
              </a:ext>
            </a:extLst>
          </p:cNvPr>
          <p:cNvSpPr txBox="1">
            <a:spLocks/>
          </p:cNvSpPr>
          <p:nvPr/>
        </p:nvSpPr>
        <p:spPr>
          <a:xfrm>
            <a:off x="199753" y="4536459"/>
            <a:ext cx="1629048" cy="377602"/>
          </a:xfrm>
          <a:prstGeom prst="rect">
            <a:avLst/>
          </a:prstGeom>
        </p:spPr>
        <p:txBody>
          <a:bodyPr vert="horz" lIns="90000" tIns="45720" rIns="90000" bIns="45720" rtlCol="0">
            <a:norm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a:solidFill>
                  <a:schemeClr val="accent1"/>
                </a:solidFill>
              </a:rPr>
              <a:t>JVET-AF0075</a:t>
            </a:r>
          </a:p>
        </p:txBody>
      </p:sp>
      <p:sp>
        <p:nvSpPr>
          <p:cNvPr id="10" name="Content Placeholder 3">
            <a:extLst>
              <a:ext uri="{FF2B5EF4-FFF2-40B4-BE49-F238E27FC236}">
                <a16:creationId xmlns:a16="http://schemas.microsoft.com/office/drawing/2014/main" id="{101B32E7-09D3-B240-E52F-27F8C5161A51}"/>
              </a:ext>
            </a:extLst>
          </p:cNvPr>
          <p:cNvSpPr txBox="1">
            <a:spLocks/>
          </p:cNvSpPr>
          <p:nvPr/>
        </p:nvSpPr>
        <p:spPr>
          <a:xfrm>
            <a:off x="199753" y="5191065"/>
            <a:ext cx="1629048" cy="377602"/>
          </a:xfrm>
          <a:prstGeom prst="rect">
            <a:avLst/>
          </a:prstGeom>
        </p:spPr>
        <p:txBody>
          <a:bodyPr vert="horz" lIns="90000" tIns="45720" rIns="90000" bIns="45720" rtlCol="0">
            <a:norm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a:solidFill>
                  <a:schemeClr val="tx1"/>
                </a:solidFill>
              </a:rPr>
              <a:t>Feedback</a:t>
            </a:r>
          </a:p>
        </p:txBody>
      </p:sp>
    </p:spTree>
    <p:extLst>
      <p:ext uri="{BB962C8B-B14F-4D97-AF65-F5344CB8AC3E}">
        <p14:creationId xmlns:p14="http://schemas.microsoft.com/office/powerpoint/2010/main" val="34208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DA1B4323-1B47-5211-439C-1C1A956D6975}"/>
              </a:ext>
            </a:extLst>
          </p:cNvPr>
          <p:cNvGraphicFramePr>
            <a:graphicFrameLocks noGrp="1"/>
          </p:cNvGraphicFramePr>
          <p:nvPr>
            <p:extLst>
              <p:ext uri="{D42A27DB-BD31-4B8C-83A1-F6EECF244321}">
                <p14:modId xmlns:p14="http://schemas.microsoft.com/office/powerpoint/2010/main" val="538373062"/>
              </p:ext>
            </p:extLst>
          </p:nvPr>
        </p:nvGraphicFramePr>
        <p:xfrm>
          <a:off x="279107" y="4471680"/>
          <a:ext cx="10515602" cy="1941703"/>
        </p:xfrm>
        <a:graphic>
          <a:graphicData uri="http://schemas.openxmlformats.org/drawingml/2006/table">
            <a:tbl>
              <a:tblPr firstRow="1" firstCol="1" bandRow="1"/>
              <a:tblGrid>
                <a:gridCol w="1276594">
                  <a:extLst>
                    <a:ext uri="{9D8B030D-6E8A-4147-A177-3AD203B41FA5}">
                      <a16:colId xmlns:a16="http://schemas.microsoft.com/office/drawing/2014/main" val="1326247771"/>
                    </a:ext>
                  </a:extLst>
                </a:gridCol>
                <a:gridCol w="715061">
                  <a:extLst>
                    <a:ext uri="{9D8B030D-6E8A-4147-A177-3AD203B41FA5}">
                      <a16:colId xmlns:a16="http://schemas.microsoft.com/office/drawing/2014/main" val="3653024061"/>
                    </a:ext>
                  </a:extLst>
                </a:gridCol>
                <a:gridCol w="740298">
                  <a:extLst>
                    <a:ext uri="{9D8B030D-6E8A-4147-A177-3AD203B41FA5}">
                      <a16:colId xmlns:a16="http://schemas.microsoft.com/office/drawing/2014/main" val="4121187500"/>
                    </a:ext>
                  </a:extLst>
                </a:gridCol>
                <a:gridCol w="740298">
                  <a:extLst>
                    <a:ext uri="{9D8B030D-6E8A-4147-A177-3AD203B41FA5}">
                      <a16:colId xmlns:a16="http://schemas.microsoft.com/office/drawing/2014/main" val="2336257352"/>
                    </a:ext>
                  </a:extLst>
                </a:gridCol>
                <a:gridCol w="715061">
                  <a:extLst>
                    <a:ext uri="{9D8B030D-6E8A-4147-A177-3AD203B41FA5}">
                      <a16:colId xmlns:a16="http://schemas.microsoft.com/office/drawing/2014/main" val="4253957240"/>
                    </a:ext>
                  </a:extLst>
                </a:gridCol>
                <a:gridCol w="740298">
                  <a:extLst>
                    <a:ext uri="{9D8B030D-6E8A-4147-A177-3AD203B41FA5}">
                      <a16:colId xmlns:a16="http://schemas.microsoft.com/office/drawing/2014/main" val="4098183356"/>
                    </a:ext>
                  </a:extLst>
                </a:gridCol>
                <a:gridCol w="740298">
                  <a:extLst>
                    <a:ext uri="{9D8B030D-6E8A-4147-A177-3AD203B41FA5}">
                      <a16:colId xmlns:a16="http://schemas.microsoft.com/office/drawing/2014/main" val="629483296"/>
                    </a:ext>
                  </a:extLst>
                </a:gridCol>
                <a:gridCol w="715061">
                  <a:extLst>
                    <a:ext uri="{9D8B030D-6E8A-4147-A177-3AD203B41FA5}">
                      <a16:colId xmlns:a16="http://schemas.microsoft.com/office/drawing/2014/main" val="3724624432"/>
                    </a:ext>
                  </a:extLst>
                </a:gridCol>
                <a:gridCol w="727680">
                  <a:extLst>
                    <a:ext uri="{9D8B030D-6E8A-4147-A177-3AD203B41FA5}">
                      <a16:colId xmlns:a16="http://schemas.microsoft.com/office/drawing/2014/main" val="1813757136"/>
                    </a:ext>
                  </a:extLst>
                </a:gridCol>
                <a:gridCol w="727680">
                  <a:extLst>
                    <a:ext uri="{9D8B030D-6E8A-4147-A177-3AD203B41FA5}">
                      <a16:colId xmlns:a16="http://schemas.microsoft.com/office/drawing/2014/main" val="2558106257"/>
                    </a:ext>
                  </a:extLst>
                </a:gridCol>
                <a:gridCol w="696133">
                  <a:extLst>
                    <a:ext uri="{9D8B030D-6E8A-4147-A177-3AD203B41FA5}">
                      <a16:colId xmlns:a16="http://schemas.microsoft.com/office/drawing/2014/main" val="2287906175"/>
                    </a:ext>
                  </a:extLst>
                </a:gridCol>
                <a:gridCol w="696133">
                  <a:extLst>
                    <a:ext uri="{9D8B030D-6E8A-4147-A177-3AD203B41FA5}">
                      <a16:colId xmlns:a16="http://schemas.microsoft.com/office/drawing/2014/main" val="3272543905"/>
                    </a:ext>
                  </a:extLst>
                </a:gridCol>
                <a:gridCol w="696133">
                  <a:extLst>
                    <a:ext uri="{9D8B030D-6E8A-4147-A177-3AD203B41FA5}">
                      <a16:colId xmlns:a16="http://schemas.microsoft.com/office/drawing/2014/main" val="281342804"/>
                    </a:ext>
                  </a:extLst>
                </a:gridCol>
                <a:gridCol w="588874">
                  <a:extLst>
                    <a:ext uri="{9D8B030D-6E8A-4147-A177-3AD203B41FA5}">
                      <a16:colId xmlns:a16="http://schemas.microsoft.com/office/drawing/2014/main" val="3794540636"/>
                    </a:ext>
                  </a:extLst>
                </a:gridCol>
              </a:tblGrid>
              <a:tr h="184785">
                <a:tc rowSpan="3">
                  <a:txBody>
                    <a:bodyPr/>
                    <a:lstStyle/>
                    <a:p>
                      <a:pPr algn="ctr">
                        <a:lnSpc>
                          <a:spcPct val="105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Sequence</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9">
                  <a:txBody>
                    <a:bodyPr/>
                    <a:lstStyle/>
                    <a:p>
                      <a:pPr algn="ctr">
                        <a:lnSpc>
                          <a:spcPct val="105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Y, U, V metrics</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algn="ctr">
                        <a:lnSpc>
                          <a:spcPct val="105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Y-only VMAF metrics</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42152731"/>
                  </a:ext>
                </a:extLst>
              </a:tr>
              <a:tr h="184785">
                <a:tc vMerge="1">
                  <a:txBody>
                    <a:bodyPr/>
                    <a:lstStyle/>
                    <a:p>
                      <a:endParaRPr lang="en-GB"/>
                    </a:p>
                  </a:txBody>
                  <a:tcPr/>
                </a:tc>
                <a:tc gridSpan="3">
                  <a:txBody>
                    <a:bodyPr/>
                    <a:lstStyle/>
                    <a:p>
                      <a:pPr algn="ctr">
                        <a:lnSpc>
                          <a:spcPct val="105000"/>
                        </a:lnSpc>
                        <a:spcBef>
                          <a:spcPts val="1200"/>
                        </a:spcBef>
                        <a:spcAft>
                          <a:spcPts val="300"/>
                        </a:spcAft>
                      </a:pPr>
                      <a:r>
                        <a:rPr lang="it-IT" sz="900" b="1">
                          <a:effectLst/>
                          <a:latin typeface="Times New Roman" panose="02020603050405020304" pitchFamily="18" charset="0"/>
                          <a:ea typeface="DengXian" panose="02010600030101010101" pitchFamily="2" charset="-122"/>
                          <a:cs typeface="Times New Roman" panose="02020603050405020304" pitchFamily="18" charset="0"/>
                        </a:rPr>
                        <a:t>PSNR</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gridSpan="3">
                  <a:txBody>
                    <a:bodyPr/>
                    <a:lstStyle/>
                    <a:p>
                      <a:pPr algn="ctr">
                        <a:lnSpc>
                          <a:spcPct val="105000"/>
                        </a:lnSpc>
                        <a:spcBef>
                          <a:spcPts val="1200"/>
                        </a:spcBef>
                        <a:spcAft>
                          <a:spcPts val="300"/>
                        </a:spcAft>
                      </a:pPr>
                      <a:r>
                        <a:rPr lang="it-IT" sz="900" b="1">
                          <a:effectLst/>
                          <a:latin typeface="Times New Roman" panose="02020603050405020304" pitchFamily="18" charset="0"/>
                          <a:ea typeface="DengXian" panose="02010600030101010101" pitchFamily="2" charset="-122"/>
                          <a:cs typeface="Times New Roman" panose="02020603050405020304" pitchFamily="18" charset="0"/>
                        </a:rPr>
                        <a:t>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gridSpan="3">
                  <a:txBody>
                    <a:bodyPr/>
                    <a:lstStyle/>
                    <a:p>
                      <a:pPr algn="ctr">
                        <a:lnSpc>
                          <a:spcPct val="105000"/>
                        </a:lnSpc>
                        <a:spcBef>
                          <a:spcPts val="1200"/>
                        </a:spcBef>
                        <a:spcAft>
                          <a:spcPts val="300"/>
                        </a:spcAft>
                      </a:pPr>
                      <a:r>
                        <a:rPr lang="it-IT" sz="900" b="1">
                          <a:effectLst/>
                          <a:latin typeface="Times New Roman" panose="02020603050405020304" pitchFamily="18" charset="0"/>
                          <a:ea typeface="DengXian" panose="02010600030101010101" pitchFamily="2" charset="-122"/>
                          <a:cs typeface="Times New Roman" panose="02020603050405020304" pitchFamily="18" charset="0"/>
                        </a:rPr>
                        <a:t>MS-SSIM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rowSpan="2">
                  <a:txBody>
                    <a:bodyPr/>
                    <a:lstStyle/>
                    <a:p>
                      <a:pPr algn="ctr">
                        <a:lnSpc>
                          <a:spcPct val="90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90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MS-SSIM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90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VMAF</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90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VMAF_NEG</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1144547"/>
                  </a:ext>
                </a:extLst>
              </a:tr>
              <a:tr h="278638">
                <a:tc vMerge="1">
                  <a:txBody>
                    <a:bodyPr/>
                    <a:lstStyle/>
                    <a:p>
                      <a:endParaRPr lang="en-GB"/>
                    </a:p>
                  </a:txBody>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PSNR_Y</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PSNR_U</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PSNR_V</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SSIM_Y</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SSIM_U</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SSIM_V</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MS-SSIM_Y</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MS-SSIM_U</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MS-SSIM_V</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757611014"/>
                  </a:ext>
                </a:extLst>
              </a:tr>
              <a:tr h="184785">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ParkRunning3</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-3.01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105.88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76.95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0.28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107.40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78.98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-2.98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30.41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22.47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-6.57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-3.29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-42.70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-30.03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080401343"/>
                  </a:ext>
                </a:extLst>
              </a:tr>
              <a:tr h="184785">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CatRobot</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0.08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1.50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11.06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0.11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5.49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9.76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-10.72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-5.94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-4.17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-14.76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-10.28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-31.89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-20.54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027864542"/>
                  </a:ext>
                </a:extLst>
              </a:tr>
              <a:tr h="184785">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Tango2</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-32.29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-45.14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-38.43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-37.95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-65.70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-56.04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-33.57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-45.40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-39.36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-29.76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-33.84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-38.81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-33.81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895265577"/>
                  </a:ext>
                </a:extLst>
              </a:tr>
              <a:tr h="184785">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FoodMarket4</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-24.53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-25.19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-26.93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-23.31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-22.50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-26.80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-26.51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-19.27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-21.93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-26.00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-26.37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-38.75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-33.74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956292293"/>
                  </a:ext>
                </a:extLst>
              </a:tr>
              <a:tr h="184785">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DaylightRoad2</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0.11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-19.37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-6.28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-2.54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-24.34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-1.59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-17.95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-21.32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-14.19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-19.17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-17.35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-31.77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-21.98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730508082"/>
                  </a:ext>
                </a:extLst>
              </a:tr>
              <a:tr h="184785">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Campfire</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-13.09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56.88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-16.35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-14.41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29.04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-17.58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-29.61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-19.05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-26.47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-33.68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-29.19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-46.04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-33.91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93902272"/>
                  </a:ext>
                </a:extLst>
              </a:tr>
              <a:tr h="184785">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-12.12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12.43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0.00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-12.97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4.90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-20.22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-13.43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-13.94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-21.66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-20.06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-38.33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-29.00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4216007280"/>
                  </a:ext>
                </a:extLst>
              </a:tr>
            </a:tbl>
          </a:graphicData>
        </a:graphic>
      </p:graphicFrame>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13</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a:xfrm>
            <a:off x="206507" y="84258"/>
            <a:ext cx="10795172" cy="1325563"/>
          </a:xfrm>
        </p:spPr>
        <p:txBody>
          <a:bodyPr/>
          <a:lstStyle/>
          <a:p>
            <a:r>
              <a:rPr lang="en-GB"/>
              <a:t>LCEVC residuals can be applied to both luma and chroma planes, improving BD-rate on U- and V-planes…</a:t>
            </a:r>
          </a:p>
        </p:txBody>
      </p:sp>
      <p:graphicFrame>
        <p:nvGraphicFramePr>
          <p:cNvPr id="5" name="Table 4">
            <a:extLst>
              <a:ext uri="{FF2B5EF4-FFF2-40B4-BE49-F238E27FC236}">
                <a16:creationId xmlns:a16="http://schemas.microsoft.com/office/drawing/2014/main" id="{C120630A-2324-AA9B-C4BD-8ADB669160AF}"/>
              </a:ext>
            </a:extLst>
          </p:cNvPr>
          <p:cNvGraphicFramePr>
            <a:graphicFrameLocks noGrp="1"/>
          </p:cNvGraphicFramePr>
          <p:nvPr>
            <p:extLst>
              <p:ext uri="{D42A27DB-BD31-4B8C-83A1-F6EECF244321}">
                <p14:modId xmlns:p14="http://schemas.microsoft.com/office/powerpoint/2010/main" val="3458136409"/>
              </p:ext>
            </p:extLst>
          </p:nvPr>
        </p:nvGraphicFramePr>
        <p:xfrm>
          <a:off x="266137" y="1819206"/>
          <a:ext cx="10515600" cy="1909953"/>
        </p:xfrm>
        <a:graphic>
          <a:graphicData uri="http://schemas.openxmlformats.org/drawingml/2006/table">
            <a:tbl>
              <a:tblPr firstRow="1" firstCol="1" bandRow="1"/>
              <a:tblGrid>
                <a:gridCol w="1276594">
                  <a:extLst>
                    <a:ext uri="{9D8B030D-6E8A-4147-A177-3AD203B41FA5}">
                      <a16:colId xmlns:a16="http://schemas.microsoft.com/office/drawing/2014/main" val="3485548067"/>
                    </a:ext>
                  </a:extLst>
                </a:gridCol>
                <a:gridCol w="715061">
                  <a:extLst>
                    <a:ext uri="{9D8B030D-6E8A-4147-A177-3AD203B41FA5}">
                      <a16:colId xmlns:a16="http://schemas.microsoft.com/office/drawing/2014/main" val="2831961872"/>
                    </a:ext>
                  </a:extLst>
                </a:gridCol>
                <a:gridCol w="740298">
                  <a:extLst>
                    <a:ext uri="{9D8B030D-6E8A-4147-A177-3AD203B41FA5}">
                      <a16:colId xmlns:a16="http://schemas.microsoft.com/office/drawing/2014/main" val="1097905851"/>
                    </a:ext>
                  </a:extLst>
                </a:gridCol>
                <a:gridCol w="740298">
                  <a:extLst>
                    <a:ext uri="{9D8B030D-6E8A-4147-A177-3AD203B41FA5}">
                      <a16:colId xmlns:a16="http://schemas.microsoft.com/office/drawing/2014/main" val="2534576900"/>
                    </a:ext>
                  </a:extLst>
                </a:gridCol>
                <a:gridCol w="715061">
                  <a:extLst>
                    <a:ext uri="{9D8B030D-6E8A-4147-A177-3AD203B41FA5}">
                      <a16:colId xmlns:a16="http://schemas.microsoft.com/office/drawing/2014/main" val="1584600573"/>
                    </a:ext>
                  </a:extLst>
                </a:gridCol>
                <a:gridCol w="740298">
                  <a:extLst>
                    <a:ext uri="{9D8B030D-6E8A-4147-A177-3AD203B41FA5}">
                      <a16:colId xmlns:a16="http://schemas.microsoft.com/office/drawing/2014/main" val="1179698892"/>
                    </a:ext>
                  </a:extLst>
                </a:gridCol>
                <a:gridCol w="740298">
                  <a:extLst>
                    <a:ext uri="{9D8B030D-6E8A-4147-A177-3AD203B41FA5}">
                      <a16:colId xmlns:a16="http://schemas.microsoft.com/office/drawing/2014/main" val="2407475838"/>
                    </a:ext>
                  </a:extLst>
                </a:gridCol>
                <a:gridCol w="715061">
                  <a:extLst>
                    <a:ext uri="{9D8B030D-6E8A-4147-A177-3AD203B41FA5}">
                      <a16:colId xmlns:a16="http://schemas.microsoft.com/office/drawing/2014/main" val="359359460"/>
                    </a:ext>
                  </a:extLst>
                </a:gridCol>
                <a:gridCol w="721370">
                  <a:extLst>
                    <a:ext uri="{9D8B030D-6E8A-4147-A177-3AD203B41FA5}">
                      <a16:colId xmlns:a16="http://schemas.microsoft.com/office/drawing/2014/main" val="90143143"/>
                    </a:ext>
                  </a:extLst>
                </a:gridCol>
                <a:gridCol w="721370">
                  <a:extLst>
                    <a:ext uri="{9D8B030D-6E8A-4147-A177-3AD203B41FA5}">
                      <a16:colId xmlns:a16="http://schemas.microsoft.com/office/drawing/2014/main" val="4221241956"/>
                    </a:ext>
                  </a:extLst>
                </a:gridCol>
                <a:gridCol w="696133">
                  <a:extLst>
                    <a:ext uri="{9D8B030D-6E8A-4147-A177-3AD203B41FA5}">
                      <a16:colId xmlns:a16="http://schemas.microsoft.com/office/drawing/2014/main" val="4152559234"/>
                    </a:ext>
                  </a:extLst>
                </a:gridCol>
                <a:gridCol w="696133">
                  <a:extLst>
                    <a:ext uri="{9D8B030D-6E8A-4147-A177-3AD203B41FA5}">
                      <a16:colId xmlns:a16="http://schemas.microsoft.com/office/drawing/2014/main" val="1259821955"/>
                    </a:ext>
                  </a:extLst>
                </a:gridCol>
                <a:gridCol w="696133">
                  <a:extLst>
                    <a:ext uri="{9D8B030D-6E8A-4147-A177-3AD203B41FA5}">
                      <a16:colId xmlns:a16="http://schemas.microsoft.com/office/drawing/2014/main" val="2338651291"/>
                    </a:ext>
                  </a:extLst>
                </a:gridCol>
                <a:gridCol w="601492">
                  <a:extLst>
                    <a:ext uri="{9D8B030D-6E8A-4147-A177-3AD203B41FA5}">
                      <a16:colId xmlns:a16="http://schemas.microsoft.com/office/drawing/2014/main" val="2529887581"/>
                    </a:ext>
                  </a:extLst>
                </a:gridCol>
              </a:tblGrid>
              <a:tr h="184785">
                <a:tc rowSpan="3">
                  <a:txBody>
                    <a:bodyPr/>
                    <a:lstStyle/>
                    <a:p>
                      <a:pPr algn="ctr">
                        <a:lnSpc>
                          <a:spcPct val="90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Sequence</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9">
                  <a:txBody>
                    <a:bodyPr/>
                    <a:lstStyle/>
                    <a:p>
                      <a:pPr algn="ctr">
                        <a:lnSpc>
                          <a:spcPct val="90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Y, U, V metrics</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90000"/>
                        </a:lnSpc>
                        <a:spcBef>
                          <a:spcPts val="1200"/>
                        </a:spcBef>
                        <a:spcAft>
                          <a:spcPts val="300"/>
                        </a:spcAft>
                      </a:pP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90000"/>
                        </a:lnSpc>
                        <a:spcBef>
                          <a:spcPts val="1200"/>
                        </a:spcBef>
                        <a:spcAft>
                          <a:spcPts val="300"/>
                        </a:spcAft>
                      </a:pP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90000"/>
                        </a:lnSpc>
                        <a:spcBef>
                          <a:spcPts val="1200"/>
                        </a:spcBef>
                        <a:spcAft>
                          <a:spcPts val="300"/>
                        </a:spcAft>
                      </a:pP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90000"/>
                        </a:lnSpc>
                        <a:spcBef>
                          <a:spcPts val="1200"/>
                        </a:spcBef>
                        <a:spcAft>
                          <a:spcPts val="300"/>
                        </a:spcAft>
                      </a:pP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90000"/>
                        </a:lnSpc>
                        <a:spcBef>
                          <a:spcPts val="1200"/>
                        </a:spcBef>
                        <a:spcAft>
                          <a:spcPts val="300"/>
                        </a:spcAft>
                      </a:pP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90000"/>
                        </a:lnSpc>
                        <a:spcBef>
                          <a:spcPts val="1200"/>
                        </a:spcBef>
                        <a:spcAft>
                          <a:spcPts val="300"/>
                        </a:spcAft>
                      </a:pP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90000"/>
                        </a:lnSpc>
                        <a:spcBef>
                          <a:spcPts val="1200"/>
                        </a:spcBef>
                        <a:spcAft>
                          <a:spcPts val="300"/>
                        </a:spcAft>
                      </a:pP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90000"/>
                        </a:lnSpc>
                        <a:spcBef>
                          <a:spcPts val="1200"/>
                        </a:spcBef>
                        <a:spcAft>
                          <a:spcPts val="300"/>
                        </a:spcAft>
                      </a:pP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lnSpc>
                          <a:spcPct val="90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Y-only VMAF metrics</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90000"/>
                        </a:lnSpc>
                        <a:spcBef>
                          <a:spcPts val="1200"/>
                        </a:spcBef>
                        <a:spcAft>
                          <a:spcPts val="300"/>
                        </a:spcAft>
                      </a:pP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90000"/>
                        </a:lnSpc>
                        <a:spcBef>
                          <a:spcPts val="1200"/>
                        </a:spcBef>
                        <a:spcAft>
                          <a:spcPts val="300"/>
                        </a:spcAft>
                      </a:pP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90000"/>
                        </a:lnSpc>
                        <a:spcBef>
                          <a:spcPts val="1200"/>
                        </a:spcBef>
                        <a:spcAft>
                          <a:spcPts val="300"/>
                        </a:spcAft>
                      </a:pP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5312885"/>
                  </a:ext>
                </a:extLst>
              </a:tr>
              <a:tr h="184785">
                <a:tc vMerge="1">
                  <a:txBody>
                    <a:bodyPr/>
                    <a:lstStyle/>
                    <a:p>
                      <a:endParaRPr lang="en-GB"/>
                    </a:p>
                  </a:txBody>
                  <a:tcPr/>
                </a:tc>
                <a:tc gridSpan="3">
                  <a:txBody>
                    <a:bodyPr/>
                    <a:lstStyle/>
                    <a:p>
                      <a:pPr algn="ctr">
                        <a:lnSpc>
                          <a:spcPct val="90000"/>
                        </a:lnSpc>
                        <a:spcBef>
                          <a:spcPts val="1200"/>
                        </a:spcBef>
                        <a:spcAft>
                          <a:spcPts val="300"/>
                        </a:spcAft>
                      </a:pPr>
                      <a:r>
                        <a:rPr lang="it-IT" sz="900" b="1">
                          <a:effectLst/>
                          <a:latin typeface="Times New Roman" panose="02020603050405020304" pitchFamily="18" charset="0"/>
                          <a:ea typeface="DengXian" panose="02010600030101010101" pitchFamily="2" charset="-122"/>
                          <a:cs typeface="Times New Roman" panose="02020603050405020304" pitchFamily="18" charset="0"/>
                        </a:rPr>
                        <a:t>PSNR</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gridSpan="3">
                  <a:txBody>
                    <a:bodyPr/>
                    <a:lstStyle/>
                    <a:p>
                      <a:pPr algn="ctr">
                        <a:lnSpc>
                          <a:spcPct val="90000"/>
                        </a:lnSpc>
                        <a:spcBef>
                          <a:spcPts val="1200"/>
                        </a:spcBef>
                        <a:spcAft>
                          <a:spcPts val="300"/>
                        </a:spcAft>
                      </a:pPr>
                      <a:r>
                        <a:rPr lang="it-IT" sz="900" b="1">
                          <a:effectLst/>
                          <a:latin typeface="Times New Roman" panose="02020603050405020304" pitchFamily="18" charset="0"/>
                          <a:ea typeface="DengXian" panose="02010600030101010101" pitchFamily="2" charset="-122"/>
                          <a:cs typeface="Times New Roman" panose="02020603050405020304" pitchFamily="18" charset="0"/>
                        </a:rPr>
                        <a:t>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gridSpan="3">
                  <a:txBody>
                    <a:bodyPr/>
                    <a:lstStyle/>
                    <a:p>
                      <a:pPr algn="ctr">
                        <a:lnSpc>
                          <a:spcPct val="90000"/>
                        </a:lnSpc>
                        <a:spcBef>
                          <a:spcPts val="1200"/>
                        </a:spcBef>
                        <a:spcAft>
                          <a:spcPts val="300"/>
                        </a:spcAft>
                      </a:pPr>
                      <a:r>
                        <a:rPr lang="it-IT" sz="900" b="1">
                          <a:effectLst/>
                          <a:latin typeface="Times New Roman" panose="02020603050405020304" pitchFamily="18" charset="0"/>
                          <a:ea typeface="DengXian" panose="02010600030101010101" pitchFamily="2" charset="-122"/>
                          <a:cs typeface="Times New Roman" panose="02020603050405020304" pitchFamily="18" charset="0"/>
                        </a:rPr>
                        <a:t>MS-SSIM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rowSpan="2">
                  <a:txBody>
                    <a:bodyPr/>
                    <a:lstStyle/>
                    <a:p>
                      <a:pPr algn="ctr">
                        <a:lnSpc>
                          <a:spcPct val="90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90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MS-SSIM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90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VMAF</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90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VMAF_NEG</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0638256"/>
                  </a:ext>
                </a:extLst>
              </a:tr>
              <a:tr h="179901">
                <a:tc vMerge="1">
                  <a:txBody>
                    <a:bodyPr/>
                    <a:lstStyle/>
                    <a:p>
                      <a:endParaRPr lang="en-GB"/>
                    </a:p>
                  </a:txBody>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PSNR_Y</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PSNR_U</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PSNR_V</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SSIM_Y</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SSIM_U</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SSIM_V</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MS-SSIM_Y</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MS-SSIM_U</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MS-SSIM_V</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vMerge="1">
                  <a:txBody>
                    <a:bodyPr/>
                    <a:lstStyle/>
                    <a:p>
                      <a:endParaRPr lang="en-GB"/>
                    </a:p>
                  </a:txBody>
                  <a:tcPr>
                    <a:lnT w="12700" cap="flat" cmpd="sng" algn="ctr">
                      <a:solidFill>
                        <a:srgbClr val="000000"/>
                      </a:solidFill>
                      <a:prstDash val="solid"/>
                      <a:round/>
                      <a:headEnd type="none" w="med" len="med"/>
                      <a:tailEnd type="none" w="med" len="med"/>
                    </a:lnT>
                  </a:tcPr>
                </a:tc>
                <a:tc vMerge="1">
                  <a:txBody>
                    <a:bodyPr/>
                    <a:lstStyle/>
                    <a:p>
                      <a:endParaRPr lang="en-GB"/>
                    </a:p>
                  </a:txBody>
                  <a:tcPr>
                    <a:lnT w="12700" cap="flat" cmpd="sng" algn="ctr">
                      <a:solidFill>
                        <a:srgbClr val="000000"/>
                      </a:solidFill>
                      <a:prstDash val="solid"/>
                      <a:round/>
                      <a:headEnd type="none" w="med" len="med"/>
                      <a:tailEnd type="none" w="med" len="med"/>
                    </a:lnT>
                  </a:tcPr>
                </a:tc>
                <a:tc vMerge="1">
                  <a:txBody>
                    <a:bodyPr/>
                    <a:lstStyle/>
                    <a:p>
                      <a:endParaRPr lang="en-GB"/>
                    </a:p>
                  </a:txBody>
                  <a:tcP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3150935466"/>
                  </a:ext>
                </a:extLst>
              </a:tr>
              <a:tr h="184785">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ParkRunning3</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-9.40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146.40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90.99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-4.99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131.03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89.44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-8.10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30.51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21.60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-11.13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-8.27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-45.78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-34.31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2830086495"/>
                  </a:ext>
                </a:extLst>
              </a:tr>
              <a:tr h="184785">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CatRobot</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-1.89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1.88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12.49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-1.61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5.59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10.31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-12.20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-5.63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-3.65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-16.15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-11.76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-33.17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-22.08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1107253294"/>
                  </a:ext>
                </a:extLst>
              </a:tr>
              <a:tr h="184785">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Tango2</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-33.40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-45.11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-36.66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-38.83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-65.72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-55.19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-34.54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-45.39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-38.07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-30.73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-34.80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-39.72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-34.85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832058525"/>
                  </a:ext>
                </a:extLst>
              </a:tr>
              <a:tr h="184785">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FoodMarket4</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-25.35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-25.19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-26.73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-24.13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-22.79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-27.05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-27.38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-19.54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-22.10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-26.92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-27.23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-39.54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-34.57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911710368"/>
                  </a:ext>
                </a:extLst>
              </a:tr>
              <a:tr h="184785">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DaylightRoad2</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-1.42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-18.20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-4.36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-23.73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-18.93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-20.16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-12.90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-20.11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-18.38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-32.92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-23.36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2826149585"/>
                  </a:ext>
                </a:extLst>
              </a:tr>
              <a:tr h="184785">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Campfire</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-19.41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54.18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-5.14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-19.84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37.08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-12.92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-33.19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-19.89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-26.23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-36.74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-32.83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-49.33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-38.74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1674470588"/>
                  </a:ext>
                </a:extLst>
              </a:tr>
              <a:tr h="184785">
                <a:tc>
                  <a:txBody>
                    <a:bodyPr/>
                    <a:lstStyle/>
                    <a:p>
                      <a:pPr algn="ctr">
                        <a:lnSpc>
                          <a:spcPct val="90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-15.15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18.99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5.10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-15.55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10.24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0.75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-22.39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-13.35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-13.56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-23.63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-22.21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-40.08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-31.32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571909653"/>
                  </a:ext>
                </a:extLst>
              </a:tr>
            </a:tbl>
          </a:graphicData>
        </a:graphic>
      </p:graphicFrame>
      <p:sp>
        <p:nvSpPr>
          <p:cNvPr id="8" name="Content Placeholder 3">
            <a:extLst>
              <a:ext uri="{FF2B5EF4-FFF2-40B4-BE49-F238E27FC236}">
                <a16:creationId xmlns:a16="http://schemas.microsoft.com/office/drawing/2014/main" id="{EB86FF5D-9210-C4E4-5343-4752D6C64E50}"/>
              </a:ext>
            </a:extLst>
          </p:cNvPr>
          <p:cNvSpPr txBox="1">
            <a:spLocks/>
          </p:cNvSpPr>
          <p:nvPr/>
        </p:nvSpPr>
        <p:spPr>
          <a:xfrm>
            <a:off x="193309" y="1477574"/>
            <a:ext cx="5630319" cy="341632"/>
          </a:xfrm>
          <a:prstGeom prst="rect">
            <a:avLst/>
          </a:prstGeom>
        </p:spPr>
        <p:txBody>
          <a:bodyPr vert="horz" wrap="square" lIns="90000" tIns="45720" rIns="90000" bIns="45720" rtlCol="0">
            <a:spAutoFit/>
          </a:bodyPr>
          <a:lstStyle>
            <a:lvl1pPr marL="271463" indent="-271463" algn="l" defTabSz="914400" rtl="0" eaLnBrk="1" latinLnBrk="0" hangingPunct="1">
              <a:lnSpc>
                <a:spcPct val="90000"/>
              </a:lnSpc>
              <a:spcBef>
                <a:spcPts val="1000"/>
              </a:spcBef>
              <a:buClr>
                <a:schemeClr val="accent6"/>
              </a:buClr>
              <a:buSzPct val="80000"/>
              <a:buFontTx/>
              <a:buBlip>
                <a:blip r:embed="rId3"/>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3"/>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3"/>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3"/>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3"/>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a:solidFill>
                  <a:schemeClr val="tx2"/>
                </a:solidFill>
              </a:rPr>
              <a:t>BD-rates x265 vs LCEVC x265 (luma-only)</a:t>
            </a:r>
          </a:p>
        </p:txBody>
      </p:sp>
      <p:sp>
        <p:nvSpPr>
          <p:cNvPr id="9" name="Content Placeholder 3">
            <a:extLst>
              <a:ext uri="{FF2B5EF4-FFF2-40B4-BE49-F238E27FC236}">
                <a16:creationId xmlns:a16="http://schemas.microsoft.com/office/drawing/2014/main" id="{D7201D92-2728-BB52-6649-FDB54808E756}"/>
              </a:ext>
            </a:extLst>
          </p:cNvPr>
          <p:cNvSpPr txBox="1">
            <a:spLocks/>
          </p:cNvSpPr>
          <p:nvPr/>
        </p:nvSpPr>
        <p:spPr>
          <a:xfrm>
            <a:off x="193308" y="4056791"/>
            <a:ext cx="8683991" cy="341632"/>
          </a:xfrm>
          <a:prstGeom prst="rect">
            <a:avLst/>
          </a:prstGeom>
        </p:spPr>
        <p:txBody>
          <a:bodyPr vert="horz" wrap="square" lIns="90000" tIns="45720" rIns="90000" bIns="45720" rtlCol="0">
            <a:spAutoFit/>
          </a:bodyPr>
          <a:lstStyle>
            <a:lvl1pPr marL="271463" indent="-271463" algn="l" defTabSz="914400" rtl="0" eaLnBrk="1" latinLnBrk="0" hangingPunct="1">
              <a:lnSpc>
                <a:spcPct val="90000"/>
              </a:lnSpc>
              <a:spcBef>
                <a:spcPts val="1000"/>
              </a:spcBef>
              <a:buClr>
                <a:schemeClr val="accent6"/>
              </a:buClr>
              <a:buSzPct val="80000"/>
              <a:buFontTx/>
              <a:buBlip>
                <a:blip r:embed="rId3"/>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3"/>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3"/>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3"/>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3"/>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a:solidFill>
                  <a:schemeClr val="tx2"/>
                </a:solidFill>
              </a:rPr>
              <a:t>BD-rates x265 vs LCEVC x265 (luma + chroma, with  enhanced chroma)</a:t>
            </a:r>
          </a:p>
        </p:txBody>
      </p:sp>
      <p:grpSp>
        <p:nvGrpSpPr>
          <p:cNvPr id="11" name="Group 10">
            <a:extLst>
              <a:ext uri="{FF2B5EF4-FFF2-40B4-BE49-F238E27FC236}">
                <a16:creationId xmlns:a16="http://schemas.microsoft.com/office/drawing/2014/main" id="{66F8C843-D504-776F-EE9D-2B98D6941E41}"/>
              </a:ext>
            </a:extLst>
          </p:cNvPr>
          <p:cNvGrpSpPr/>
          <p:nvPr/>
        </p:nvGrpSpPr>
        <p:grpSpPr>
          <a:xfrm>
            <a:off x="2269166" y="3515297"/>
            <a:ext cx="3645254" cy="2938145"/>
            <a:chOff x="2269166" y="3515297"/>
            <a:chExt cx="3645254" cy="2938145"/>
          </a:xfrm>
        </p:grpSpPr>
        <p:sp>
          <p:nvSpPr>
            <p:cNvPr id="10" name="Rectangle: Rounded Corners 9">
              <a:extLst>
                <a:ext uri="{FF2B5EF4-FFF2-40B4-BE49-F238E27FC236}">
                  <a16:creationId xmlns:a16="http://schemas.microsoft.com/office/drawing/2014/main" id="{54E5F2C8-2B06-EEC3-8472-95903CFC3B8E}"/>
                </a:ext>
              </a:extLst>
            </p:cNvPr>
            <p:cNvSpPr/>
            <p:nvPr/>
          </p:nvSpPr>
          <p:spPr>
            <a:xfrm>
              <a:off x="2269166" y="3515297"/>
              <a:ext cx="1440318" cy="225307"/>
            </a:xfrm>
            <a:prstGeom prst="round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6" name="Rectangle: Rounded Corners 15">
              <a:extLst>
                <a:ext uri="{FF2B5EF4-FFF2-40B4-BE49-F238E27FC236}">
                  <a16:creationId xmlns:a16="http://schemas.microsoft.com/office/drawing/2014/main" id="{67673AF4-8385-DFD4-2D11-DB835BA2B836}"/>
                </a:ext>
              </a:extLst>
            </p:cNvPr>
            <p:cNvSpPr/>
            <p:nvPr/>
          </p:nvSpPr>
          <p:spPr>
            <a:xfrm>
              <a:off x="4474102" y="3515297"/>
              <a:ext cx="1440318" cy="225307"/>
            </a:xfrm>
            <a:prstGeom prst="round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7" name="Rectangle: Rounded Corners 16">
              <a:extLst>
                <a:ext uri="{FF2B5EF4-FFF2-40B4-BE49-F238E27FC236}">
                  <a16:creationId xmlns:a16="http://schemas.microsoft.com/office/drawing/2014/main" id="{1EA8C279-DC00-5ED8-64D0-C68093BB0EEF}"/>
                </a:ext>
              </a:extLst>
            </p:cNvPr>
            <p:cNvSpPr/>
            <p:nvPr/>
          </p:nvSpPr>
          <p:spPr>
            <a:xfrm>
              <a:off x="2269166" y="6228135"/>
              <a:ext cx="1440318" cy="225307"/>
            </a:xfrm>
            <a:prstGeom prst="roundRect">
              <a:avLst/>
            </a:prstGeom>
            <a:noFill/>
            <a:ln w="28575">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8" name="Rectangle: Rounded Corners 17">
              <a:extLst>
                <a:ext uri="{FF2B5EF4-FFF2-40B4-BE49-F238E27FC236}">
                  <a16:creationId xmlns:a16="http://schemas.microsoft.com/office/drawing/2014/main" id="{1CA8BAA1-732A-F7DA-B325-E7E26743A5D1}"/>
                </a:ext>
              </a:extLst>
            </p:cNvPr>
            <p:cNvSpPr/>
            <p:nvPr/>
          </p:nvSpPr>
          <p:spPr>
            <a:xfrm>
              <a:off x="4474102" y="6228135"/>
              <a:ext cx="1440318" cy="225307"/>
            </a:xfrm>
            <a:prstGeom prst="roundRect">
              <a:avLst/>
            </a:prstGeom>
            <a:noFill/>
            <a:ln w="28575">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9" name="Arrow: Down 18">
              <a:extLst>
                <a:ext uri="{FF2B5EF4-FFF2-40B4-BE49-F238E27FC236}">
                  <a16:creationId xmlns:a16="http://schemas.microsoft.com/office/drawing/2014/main" id="{5493D389-5C13-4B16-DEE4-C360525D24C4}"/>
                </a:ext>
              </a:extLst>
            </p:cNvPr>
            <p:cNvSpPr/>
            <p:nvPr/>
          </p:nvSpPr>
          <p:spPr>
            <a:xfrm>
              <a:off x="2455394" y="3840313"/>
              <a:ext cx="421532" cy="2305634"/>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0" name="Arrow: Down 19">
              <a:extLst>
                <a:ext uri="{FF2B5EF4-FFF2-40B4-BE49-F238E27FC236}">
                  <a16:creationId xmlns:a16="http://schemas.microsoft.com/office/drawing/2014/main" id="{4DA6130A-2187-FDDB-58DF-1F2B1E9810E0}"/>
                </a:ext>
              </a:extLst>
            </p:cNvPr>
            <p:cNvSpPr/>
            <p:nvPr/>
          </p:nvSpPr>
          <p:spPr>
            <a:xfrm>
              <a:off x="3136330" y="3840313"/>
              <a:ext cx="421532" cy="2305634"/>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1" name="Arrow: Down 20">
              <a:extLst>
                <a:ext uri="{FF2B5EF4-FFF2-40B4-BE49-F238E27FC236}">
                  <a16:creationId xmlns:a16="http://schemas.microsoft.com/office/drawing/2014/main" id="{82880FB5-48C2-59B3-CC79-B7F5B64CFBB0}"/>
                </a:ext>
              </a:extLst>
            </p:cNvPr>
            <p:cNvSpPr/>
            <p:nvPr/>
          </p:nvSpPr>
          <p:spPr>
            <a:xfrm>
              <a:off x="4644651" y="3840313"/>
              <a:ext cx="421532" cy="2305634"/>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2" name="Arrow: Down 21">
              <a:extLst>
                <a:ext uri="{FF2B5EF4-FFF2-40B4-BE49-F238E27FC236}">
                  <a16:creationId xmlns:a16="http://schemas.microsoft.com/office/drawing/2014/main" id="{96787961-7655-F950-EA87-116171D90C04}"/>
                </a:ext>
              </a:extLst>
            </p:cNvPr>
            <p:cNvSpPr/>
            <p:nvPr/>
          </p:nvSpPr>
          <p:spPr>
            <a:xfrm>
              <a:off x="5325587" y="3840313"/>
              <a:ext cx="421532" cy="2305634"/>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grpSp>
    </p:spTree>
    <p:extLst>
      <p:ext uri="{BB962C8B-B14F-4D97-AF65-F5344CB8AC3E}">
        <p14:creationId xmlns:p14="http://schemas.microsoft.com/office/powerpoint/2010/main" val="1582736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a:extLst>
              <a:ext uri="{FF2B5EF4-FFF2-40B4-BE49-F238E27FC236}">
                <a16:creationId xmlns:a16="http://schemas.microsoft.com/office/drawing/2014/main" id="{084263FE-2216-05E6-5B92-F05F19DC47B5}"/>
              </a:ext>
            </a:extLst>
          </p:cNvPr>
          <p:cNvGraphicFramePr>
            <a:graphicFrameLocks noGrp="1"/>
          </p:cNvGraphicFramePr>
          <p:nvPr>
            <p:extLst>
              <p:ext uri="{D42A27DB-BD31-4B8C-83A1-F6EECF244321}">
                <p14:modId xmlns:p14="http://schemas.microsoft.com/office/powerpoint/2010/main" val="873680041"/>
              </p:ext>
            </p:extLst>
          </p:nvPr>
        </p:nvGraphicFramePr>
        <p:xfrm>
          <a:off x="279107" y="4471680"/>
          <a:ext cx="10515602" cy="1941703"/>
        </p:xfrm>
        <a:graphic>
          <a:graphicData uri="http://schemas.openxmlformats.org/drawingml/2006/table">
            <a:tbl>
              <a:tblPr firstRow="1" firstCol="1" bandRow="1"/>
              <a:tblGrid>
                <a:gridCol w="1276594">
                  <a:extLst>
                    <a:ext uri="{9D8B030D-6E8A-4147-A177-3AD203B41FA5}">
                      <a16:colId xmlns:a16="http://schemas.microsoft.com/office/drawing/2014/main" val="1326247771"/>
                    </a:ext>
                  </a:extLst>
                </a:gridCol>
                <a:gridCol w="715061">
                  <a:extLst>
                    <a:ext uri="{9D8B030D-6E8A-4147-A177-3AD203B41FA5}">
                      <a16:colId xmlns:a16="http://schemas.microsoft.com/office/drawing/2014/main" val="3653024061"/>
                    </a:ext>
                  </a:extLst>
                </a:gridCol>
                <a:gridCol w="740298">
                  <a:extLst>
                    <a:ext uri="{9D8B030D-6E8A-4147-A177-3AD203B41FA5}">
                      <a16:colId xmlns:a16="http://schemas.microsoft.com/office/drawing/2014/main" val="4121187500"/>
                    </a:ext>
                  </a:extLst>
                </a:gridCol>
                <a:gridCol w="740298">
                  <a:extLst>
                    <a:ext uri="{9D8B030D-6E8A-4147-A177-3AD203B41FA5}">
                      <a16:colId xmlns:a16="http://schemas.microsoft.com/office/drawing/2014/main" val="2336257352"/>
                    </a:ext>
                  </a:extLst>
                </a:gridCol>
                <a:gridCol w="715061">
                  <a:extLst>
                    <a:ext uri="{9D8B030D-6E8A-4147-A177-3AD203B41FA5}">
                      <a16:colId xmlns:a16="http://schemas.microsoft.com/office/drawing/2014/main" val="4253957240"/>
                    </a:ext>
                  </a:extLst>
                </a:gridCol>
                <a:gridCol w="740298">
                  <a:extLst>
                    <a:ext uri="{9D8B030D-6E8A-4147-A177-3AD203B41FA5}">
                      <a16:colId xmlns:a16="http://schemas.microsoft.com/office/drawing/2014/main" val="4098183356"/>
                    </a:ext>
                  </a:extLst>
                </a:gridCol>
                <a:gridCol w="740298">
                  <a:extLst>
                    <a:ext uri="{9D8B030D-6E8A-4147-A177-3AD203B41FA5}">
                      <a16:colId xmlns:a16="http://schemas.microsoft.com/office/drawing/2014/main" val="629483296"/>
                    </a:ext>
                  </a:extLst>
                </a:gridCol>
                <a:gridCol w="715061">
                  <a:extLst>
                    <a:ext uri="{9D8B030D-6E8A-4147-A177-3AD203B41FA5}">
                      <a16:colId xmlns:a16="http://schemas.microsoft.com/office/drawing/2014/main" val="3724624432"/>
                    </a:ext>
                  </a:extLst>
                </a:gridCol>
                <a:gridCol w="727680">
                  <a:extLst>
                    <a:ext uri="{9D8B030D-6E8A-4147-A177-3AD203B41FA5}">
                      <a16:colId xmlns:a16="http://schemas.microsoft.com/office/drawing/2014/main" val="1813757136"/>
                    </a:ext>
                  </a:extLst>
                </a:gridCol>
                <a:gridCol w="727680">
                  <a:extLst>
                    <a:ext uri="{9D8B030D-6E8A-4147-A177-3AD203B41FA5}">
                      <a16:colId xmlns:a16="http://schemas.microsoft.com/office/drawing/2014/main" val="2558106257"/>
                    </a:ext>
                  </a:extLst>
                </a:gridCol>
                <a:gridCol w="696133">
                  <a:extLst>
                    <a:ext uri="{9D8B030D-6E8A-4147-A177-3AD203B41FA5}">
                      <a16:colId xmlns:a16="http://schemas.microsoft.com/office/drawing/2014/main" val="2287906175"/>
                    </a:ext>
                  </a:extLst>
                </a:gridCol>
                <a:gridCol w="696133">
                  <a:extLst>
                    <a:ext uri="{9D8B030D-6E8A-4147-A177-3AD203B41FA5}">
                      <a16:colId xmlns:a16="http://schemas.microsoft.com/office/drawing/2014/main" val="3272543905"/>
                    </a:ext>
                  </a:extLst>
                </a:gridCol>
                <a:gridCol w="696133">
                  <a:extLst>
                    <a:ext uri="{9D8B030D-6E8A-4147-A177-3AD203B41FA5}">
                      <a16:colId xmlns:a16="http://schemas.microsoft.com/office/drawing/2014/main" val="281342804"/>
                    </a:ext>
                  </a:extLst>
                </a:gridCol>
                <a:gridCol w="588874">
                  <a:extLst>
                    <a:ext uri="{9D8B030D-6E8A-4147-A177-3AD203B41FA5}">
                      <a16:colId xmlns:a16="http://schemas.microsoft.com/office/drawing/2014/main" val="3794540636"/>
                    </a:ext>
                  </a:extLst>
                </a:gridCol>
              </a:tblGrid>
              <a:tr h="184785">
                <a:tc rowSpan="3">
                  <a:txBody>
                    <a:bodyPr/>
                    <a:lstStyle/>
                    <a:p>
                      <a:pPr algn="ctr">
                        <a:lnSpc>
                          <a:spcPct val="105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Sequence</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9">
                  <a:txBody>
                    <a:bodyPr/>
                    <a:lstStyle/>
                    <a:p>
                      <a:pPr algn="ctr">
                        <a:lnSpc>
                          <a:spcPct val="105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Y, U, V metrics</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algn="ctr">
                        <a:lnSpc>
                          <a:spcPct val="105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Y-only VMAF metrics</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42152731"/>
                  </a:ext>
                </a:extLst>
              </a:tr>
              <a:tr h="184785">
                <a:tc vMerge="1">
                  <a:txBody>
                    <a:bodyPr/>
                    <a:lstStyle/>
                    <a:p>
                      <a:endParaRPr lang="en-GB"/>
                    </a:p>
                  </a:txBody>
                  <a:tcPr/>
                </a:tc>
                <a:tc gridSpan="3">
                  <a:txBody>
                    <a:bodyPr/>
                    <a:lstStyle/>
                    <a:p>
                      <a:pPr algn="ctr">
                        <a:lnSpc>
                          <a:spcPct val="105000"/>
                        </a:lnSpc>
                        <a:spcBef>
                          <a:spcPts val="1200"/>
                        </a:spcBef>
                        <a:spcAft>
                          <a:spcPts val="300"/>
                        </a:spcAft>
                      </a:pPr>
                      <a:r>
                        <a:rPr lang="it-IT" sz="900" b="1">
                          <a:effectLst/>
                          <a:latin typeface="Times New Roman" panose="02020603050405020304" pitchFamily="18" charset="0"/>
                          <a:ea typeface="DengXian" panose="02010600030101010101" pitchFamily="2" charset="-122"/>
                          <a:cs typeface="Times New Roman" panose="02020603050405020304" pitchFamily="18" charset="0"/>
                        </a:rPr>
                        <a:t>PSNR</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gridSpan="3">
                  <a:txBody>
                    <a:bodyPr/>
                    <a:lstStyle/>
                    <a:p>
                      <a:pPr algn="ctr">
                        <a:lnSpc>
                          <a:spcPct val="105000"/>
                        </a:lnSpc>
                        <a:spcBef>
                          <a:spcPts val="1200"/>
                        </a:spcBef>
                        <a:spcAft>
                          <a:spcPts val="300"/>
                        </a:spcAft>
                      </a:pPr>
                      <a:r>
                        <a:rPr lang="it-IT" sz="900" b="1">
                          <a:effectLst/>
                          <a:latin typeface="Times New Roman" panose="02020603050405020304" pitchFamily="18" charset="0"/>
                          <a:ea typeface="DengXian" panose="02010600030101010101" pitchFamily="2" charset="-122"/>
                          <a:cs typeface="Times New Roman" panose="02020603050405020304" pitchFamily="18" charset="0"/>
                        </a:rPr>
                        <a:t>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gridSpan="3">
                  <a:txBody>
                    <a:bodyPr/>
                    <a:lstStyle/>
                    <a:p>
                      <a:pPr algn="ctr">
                        <a:lnSpc>
                          <a:spcPct val="105000"/>
                        </a:lnSpc>
                        <a:spcBef>
                          <a:spcPts val="1200"/>
                        </a:spcBef>
                        <a:spcAft>
                          <a:spcPts val="300"/>
                        </a:spcAft>
                      </a:pPr>
                      <a:r>
                        <a:rPr lang="it-IT" sz="900" b="1">
                          <a:effectLst/>
                          <a:latin typeface="Times New Roman" panose="02020603050405020304" pitchFamily="18" charset="0"/>
                          <a:ea typeface="DengXian" panose="02010600030101010101" pitchFamily="2" charset="-122"/>
                          <a:cs typeface="Times New Roman" panose="02020603050405020304" pitchFamily="18" charset="0"/>
                        </a:rPr>
                        <a:t>MS-SSIM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rowSpan="2">
                  <a:txBody>
                    <a:bodyPr/>
                    <a:lstStyle/>
                    <a:p>
                      <a:pPr algn="ctr">
                        <a:lnSpc>
                          <a:spcPct val="90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90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MS-SSIM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90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VMAF</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90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VMAF_NEG</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1144547"/>
                  </a:ext>
                </a:extLst>
              </a:tr>
              <a:tr h="278638">
                <a:tc vMerge="1">
                  <a:txBody>
                    <a:bodyPr/>
                    <a:lstStyle/>
                    <a:p>
                      <a:endParaRPr lang="en-GB"/>
                    </a:p>
                  </a:txBody>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PSNR_Y</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PSNR_U</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PSNR_V</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SSIM_Y</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SSIM_U</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SSIM_V</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MS-SSIM_Y</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MS-SSIM_U</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MS-SSIM_V</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757611014"/>
                  </a:ext>
                </a:extLst>
              </a:tr>
              <a:tr h="184785">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ParkRunning3</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-3.01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105.88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76.95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0.28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107.40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78.98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-2.98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30.41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22.47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-6.57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-3.29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-42.70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-30.03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080401343"/>
                  </a:ext>
                </a:extLst>
              </a:tr>
              <a:tr h="184785">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CatRobot</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0.08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1.50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11.06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0.11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5.49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9.76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-10.72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-5.94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-4.17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-14.76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-10.28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-31.89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-20.54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027864542"/>
                  </a:ext>
                </a:extLst>
              </a:tr>
              <a:tr h="184785">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Tango2</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-32.29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-45.14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-38.43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-37.95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-65.70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-56.04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-33.57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-45.40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-39.36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-29.76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-33.84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-38.81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-33.81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895265577"/>
                  </a:ext>
                </a:extLst>
              </a:tr>
              <a:tr h="184785">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FoodMarket4</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-24.53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-25.19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-26.93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-23.31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-22.50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-26.80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-26.51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-19.27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-21.93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-26.00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-26.37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-38.75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-33.74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956292293"/>
                  </a:ext>
                </a:extLst>
              </a:tr>
              <a:tr h="184785">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DaylightRoad2</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0.11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-19.37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-6.28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-2.54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-24.34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-1.59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-17.95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-21.32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-14.19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-19.17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-17.35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-31.77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-21.98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730508082"/>
                  </a:ext>
                </a:extLst>
              </a:tr>
              <a:tr h="184785">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Campfire</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-13.09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56.88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-16.35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-14.41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29.04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-17.58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-29.61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-19.05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-26.47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-33.68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-29.19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-46.04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-33.91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93902272"/>
                  </a:ext>
                </a:extLst>
              </a:tr>
              <a:tr h="184785">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-12.12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12.43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0.00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-12.97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4.90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-20.22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-13.43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-13.94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-21.66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-20.06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-38.33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-29.00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4216007280"/>
                  </a:ext>
                </a:extLst>
              </a:tr>
            </a:tbl>
          </a:graphicData>
        </a:graphic>
      </p:graphicFrame>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14</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a:xfrm>
            <a:off x="206507" y="84258"/>
            <a:ext cx="10924644" cy="1325563"/>
          </a:xfrm>
        </p:spPr>
        <p:txBody>
          <a:bodyPr>
            <a:normAutofit/>
          </a:bodyPr>
          <a:lstStyle/>
          <a:p>
            <a:r>
              <a:rPr lang="en-GB"/>
              <a:t>… but the use of chroma residuals does not materially affect BD-rate VMAF and/or other luma-only metrics</a:t>
            </a:r>
          </a:p>
        </p:txBody>
      </p:sp>
      <p:graphicFrame>
        <p:nvGraphicFramePr>
          <p:cNvPr id="5" name="Table 4">
            <a:extLst>
              <a:ext uri="{FF2B5EF4-FFF2-40B4-BE49-F238E27FC236}">
                <a16:creationId xmlns:a16="http://schemas.microsoft.com/office/drawing/2014/main" id="{C120630A-2324-AA9B-C4BD-8ADB669160AF}"/>
              </a:ext>
            </a:extLst>
          </p:cNvPr>
          <p:cNvGraphicFramePr>
            <a:graphicFrameLocks noGrp="1"/>
          </p:cNvGraphicFramePr>
          <p:nvPr>
            <p:extLst>
              <p:ext uri="{D42A27DB-BD31-4B8C-83A1-F6EECF244321}">
                <p14:modId xmlns:p14="http://schemas.microsoft.com/office/powerpoint/2010/main" val="388158117"/>
              </p:ext>
            </p:extLst>
          </p:nvPr>
        </p:nvGraphicFramePr>
        <p:xfrm>
          <a:off x="279107" y="1819206"/>
          <a:ext cx="10515600" cy="1909953"/>
        </p:xfrm>
        <a:graphic>
          <a:graphicData uri="http://schemas.openxmlformats.org/drawingml/2006/table">
            <a:tbl>
              <a:tblPr firstRow="1" firstCol="1" bandRow="1"/>
              <a:tblGrid>
                <a:gridCol w="1276594">
                  <a:extLst>
                    <a:ext uri="{9D8B030D-6E8A-4147-A177-3AD203B41FA5}">
                      <a16:colId xmlns:a16="http://schemas.microsoft.com/office/drawing/2014/main" val="3485548067"/>
                    </a:ext>
                  </a:extLst>
                </a:gridCol>
                <a:gridCol w="715061">
                  <a:extLst>
                    <a:ext uri="{9D8B030D-6E8A-4147-A177-3AD203B41FA5}">
                      <a16:colId xmlns:a16="http://schemas.microsoft.com/office/drawing/2014/main" val="2831961872"/>
                    </a:ext>
                  </a:extLst>
                </a:gridCol>
                <a:gridCol w="740298">
                  <a:extLst>
                    <a:ext uri="{9D8B030D-6E8A-4147-A177-3AD203B41FA5}">
                      <a16:colId xmlns:a16="http://schemas.microsoft.com/office/drawing/2014/main" val="1097905851"/>
                    </a:ext>
                  </a:extLst>
                </a:gridCol>
                <a:gridCol w="740298">
                  <a:extLst>
                    <a:ext uri="{9D8B030D-6E8A-4147-A177-3AD203B41FA5}">
                      <a16:colId xmlns:a16="http://schemas.microsoft.com/office/drawing/2014/main" val="2534576900"/>
                    </a:ext>
                  </a:extLst>
                </a:gridCol>
                <a:gridCol w="715061">
                  <a:extLst>
                    <a:ext uri="{9D8B030D-6E8A-4147-A177-3AD203B41FA5}">
                      <a16:colId xmlns:a16="http://schemas.microsoft.com/office/drawing/2014/main" val="1584600573"/>
                    </a:ext>
                  </a:extLst>
                </a:gridCol>
                <a:gridCol w="740298">
                  <a:extLst>
                    <a:ext uri="{9D8B030D-6E8A-4147-A177-3AD203B41FA5}">
                      <a16:colId xmlns:a16="http://schemas.microsoft.com/office/drawing/2014/main" val="1179698892"/>
                    </a:ext>
                  </a:extLst>
                </a:gridCol>
                <a:gridCol w="740298">
                  <a:extLst>
                    <a:ext uri="{9D8B030D-6E8A-4147-A177-3AD203B41FA5}">
                      <a16:colId xmlns:a16="http://schemas.microsoft.com/office/drawing/2014/main" val="2407475838"/>
                    </a:ext>
                  </a:extLst>
                </a:gridCol>
                <a:gridCol w="715061">
                  <a:extLst>
                    <a:ext uri="{9D8B030D-6E8A-4147-A177-3AD203B41FA5}">
                      <a16:colId xmlns:a16="http://schemas.microsoft.com/office/drawing/2014/main" val="359359460"/>
                    </a:ext>
                  </a:extLst>
                </a:gridCol>
                <a:gridCol w="721370">
                  <a:extLst>
                    <a:ext uri="{9D8B030D-6E8A-4147-A177-3AD203B41FA5}">
                      <a16:colId xmlns:a16="http://schemas.microsoft.com/office/drawing/2014/main" val="90143143"/>
                    </a:ext>
                  </a:extLst>
                </a:gridCol>
                <a:gridCol w="721370">
                  <a:extLst>
                    <a:ext uri="{9D8B030D-6E8A-4147-A177-3AD203B41FA5}">
                      <a16:colId xmlns:a16="http://schemas.microsoft.com/office/drawing/2014/main" val="4221241956"/>
                    </a:ext>
                  </a:extLst>
                </a:gridCol>
                <a:gridCol w="696133">
                  <a:extLst>
                    <a:ext uri="{9D8B030D-6E8A-4147-A177-3AD203B41FA5}">
                      <a16:colId xmlns:a16="http://schemas.microsoft.com/office/drawing/2014/main" val="4152559234"/>
                    </a:ext>
                  </a:extLst>
                </a:gridCol>
                <a:gridCol w="696133">
                  <a:extLst>
                    <a:ext uri="{9D8B030D-6E8A-4147-A177-3AD203B41FA5}">
                      <a16:colId xmlns:a16="http://schemas.microsoft.com/office/drawing/2014/main" val="1259821955"/>
                    </a:ext>
                  </a:extLst>
                </a:gridCol>
                <a:gridCol w="696133">
                  <a:extLst>
                    <a:ext uri="{9D8B030D-6E8A-4147-A177-3AD203B41FA5}">
                      <a16:colId xmlns:a16="http://schemas.microsoft.com/office/drawing/2014/main" val="2338651291"/>
                    </a:ext>
                  </a:extLst>
                </a:gridCol>
                <a:gridCol w="601492">
                  <a:extLst>
                    <a:ext uri="{9D8B030D-6E8A-4147-A177-3AD203B41FA5}">
                      <a16:colId xmlns:a16="http://schemas.microsoft.com/office/drawing/2014/main" val="2529887581"/>
                    </a:ext>
                  </a:extLst>
                </a:gridCol>
              </a:tblGrid>
              <a:tr h="184785">
                <a:tc rowSpan="3">
                  <a:txBody>
                    <a:bodyPr/>
                    <a:lstStyle/>
                    <a:p>
                      <a:pPr algn="ctr">
                        <a:lnSpc>
                          <a:spcPct val="90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Sequence</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9">
                  <a:txBody>
                    <a:bodyPr/>
                    <a:lstStyle/>
                    <a:p>
                      <a:pPr algn="ctr">
                        <a:lnSpc>
                          <a:spcPct val="90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Y, U, V metrics</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algn="ctr">
                        <a:lnSpc>
                          <a:spcPct val="90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Y-only VMAF metrics</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215312885"/>
                  </a:ext>
                </a:extLst>
              </a:tr>
              <a:tr h="184785">
                <a:tc vMerge="1">
                  <a:txBody>
                    <a:bodyPr/>
                    <a:lstStyle/>
                    <a:p>
                      <a:endParaRPr lang="en-GB"/>
                    </a:p>
                  </a:txBody>
                  <a:tcPr/>
                </a:tc>
                <a:tc gridSpan="3">
                  <a:txBody>
                    <a:bodyPr/>
                    <a:lstStyle/>
                    <a:p>
                      <a:pPr algn="ctr">
                        <a:lnSpc>
                          <a:spcPct val="90000"/>
                        </a:lnSpc>
                        <a:spcBef>
                          <a:spcPts val="1200"/>
                        </a:spcBef>
                        <a:spcAft>
                          <a:spcPts val="300"/>
                        </a:spcAft>
                      </a:pPr>
                      <a:r>
                        <a:rPr lang="it-IT" sz="900" b="1">
                          <a:effectLst/>
                          <a:latin typeface="Times New Roman" panose="02020603050405020304" pitchFamily="18" charset="0"/>
                          <a:ea typeface="DengXian" panose="02010600030101010101" pitchFamily="2" charset="-122"/>
                          <a:cs typeface="Times New Roman" panose="02020603050405020304" pitchFamily="18" charset="0"/>
                        </a:rPr>
                        <a:t>PSNR</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gridSpan="3">
                  <a:txBody>
                    <a:bodyPr/>
                    <a:lstStyle/>
                    <a:p>
                      <a:pPr algn="ctr">
                        <a:lnSpc>
                          <a:spcPct val="90000"/>
                        </a:lnSpc>
                        <a:spcBef>
                          <a:spcPts val="1200"/>
                        </a:spcBef>
                        <a:spcAft>
                          <a:spcPts val="300"/>
                        </a:spcAft>
                      </a:pPr>
                      <a:r>
                        <a:rPr lang="it-IT" sz="900" b="1">
                          <a:effectLst/>
                          <a:latin typeface="Times New Roman" panose="02020603050405020304" pitchFamily="18" charset="0"/>
                          <a:ea typeface="DengXian" panose="02010600030101010101" pitchFamily="2" charset="-122"/>
                          <a:cs typeface="Times New Roman" panose="02020603050405020304" pitchFamily="18" charset="0"/>
                        </a:rPr>
                        <a:t>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gridSpan="3">
                  <a:txBody>
                    <a:bodyPr/>
                    <a:lstStyle/>
                    <a:p>
                      <a:pPr algn="ctr">
                        <a:lnSpc>
                          <a:spcPct val="90000"/>
                        </a:lnSpc>
                        <a:spcBef>
                          <a:spcPts val="1200"/>
                        </a:spcBef>
                        <a:spcAft>
                          <a:spcPts val="300"/>
                        </a:spcAft>
                      </a:pPr>
                      <a:r>
                        <a:rPr lang="it-IT" sz="900" b="1">
                          <a:effectLst/>
                          <a:latin typeface="Times New Roman" panose="02020603050405020304" pitchFamily="18" charset="0"/>
                          <a:ea typeface="DengXian" panose="02010600030101010101" pitchFamily="2" charset="-122"/>
                          <a:cs typeface="Times New Roman" panose="02020603050405020304" pitchFamily="18" charset="0"/>
                        </a:rPr>
                        <a:t>MS-SSIM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rowSpan="2">
                  <a:txBody>
                    <a:bodyPr/>
                    <a:lstStyle/>
                    <a:p>
                      <a:pPr algn="ctr">
                        <a:lnSpc>
                          <a:spcPct val="90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90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MS-SSIM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90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VMAF</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90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VMAF_NEG</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0638256"/>
                  </a:ext>
                </a:extLst>
              </a:tr>
              <a:tr h="183515">
                <a:tc vMerge="1">
                  <a:txBody>
                    <a:bodyPr/>
                    <a:lstStyle/>
                    <a:p>
                      <a:endParaRPr lang="en-GB"/>
                    </a:p>
                  </a:txBody>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PSNR_Y</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PSNR_U</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PSNR_V</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SSIM_Y</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SSIM_U</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SSIM_V</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MS-SSIM_Y</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MS-SSIM_U</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MS-SSIM_V</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3150935466"/>
                  </a:ext>
                </a:extLst>
              </a:tr>
              <a:tr h="184785">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ParkRunning3</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-9.40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146.40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90.99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-4.99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131.03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89.44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-8.10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30.51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21.60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-11.13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-8.27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-45.78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-34.31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2830086495"/>
                  </a:ext>
                </a:extLst>
              </a:tr>
              <a:tr h="184785">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CatRobot</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-1.89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1.88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12.49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-1.61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5.59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10.31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-12.20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-5.63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-3.65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-16.15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-11.76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-33.17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-22.08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1107253294"/>
                  </a:ext>
                </a:extLst>
              </a:tr>
              <a:tr h="184785">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Tango2</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-33.40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-45.11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-36.66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-38.83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-65.72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-55.19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-34.54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-45.39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-38.07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-30.73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-34.80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-39.72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-34.85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832058525"/>
                  </a:ext>
                </a:extLst>
              </a:tr>
              <a:tr h="184785">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FoodMarket4</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-25.35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-25.19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-26.73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-24.13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-22.79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-27.05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-27.38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-19.54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-22.10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-26.92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-27.23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-39.54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-34.57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911710368"/>
                  </a:ext>
                </a:extLst>
              </a:tr>
              <a:tr h="184785">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DaylightRoad2</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-1.42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-18.20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-4.36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-23.73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-18.93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-20.16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-12.90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-20.11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-18.38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-32.92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-23.36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2826149585"/>
                  </a:ext>
                </a:extLst>
              </a:tr>
              <a:tr h="184785">
                <a:tc>
                  <a:txBody>
                    <a:bodyPr/>
                    <a:lstStyle/>
                    <a:p>
                      <a:pPr algn="ctr">
                        <a:lnSpc>
                          <a:spcPct val="90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Campfire</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-19.41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54.18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-5.14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-19.84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37.08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-12.92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-33.19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-19.89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-26.23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-36.74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-32.83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-49.33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-38.74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1674470588"/>
                  </a:ext>
                </a:extLst>
              </a:tr>
              <a:tr h="184785">
                <a:tc>
                  <a:txBody>
                    <a:bodyPr/>
                    <a:lstStyle/>
                    <a:p>
                      <a:pPr algn="ctr">
                        <a:lnSpc>
                          <a:spcPct val="90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-15.15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18.99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5.10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-15.55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10.24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0.75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-22.39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-13.35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-13.56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-23.63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-22.21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-40.08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90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-31.32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571909653"/>
                  </a:ext>
                </a:extLst>
              </a:tr>
            </a:tbl>
          </a:graphicData>
        </a:graphic>
      </p:graphicFrame>
      <p:graphicFrame>
        <p:nvGraphicFramePr>
          <p:cNvPr id="7" name="Table 6">
            <a:extLst>
              <a:ext uri="{FF2B5EF4-FFF2-40B4-BE49-F238E27FC236}">
                <a16:creationId xmlns:a16="http://schemas.microsoft.com/office/drawing/2014/main" id="{D2BBED16-7E3A-C5AE-0D0C-BE73B550CF04}"/>
              </a:ext>
            </a:extLst>
          </p:cNvPr>
          <p:cNvGraphicFramePr>
            <a:graphicFrameLocks noGrp="1"/>
          </p:cNvGraphicFramePr>
          <p:nvPr>
            <p:extLst>
              <p:ext uri="{D42A27DB-BD31-4B8C-83A1-F6EECF244321}">
                <p14:modId xmlns:p14="http://schemas.microsoft.com/office/powerpoint/2010/main" val="259568996"/>
              </p:ext>
            </p:extLst>
          </p:nvPr>
        </p:nvGraphicFramePr>
        <p:xfrm>
          <a:off x="463257" y="7188144"/>
          <a:ext cx="10515600" cy="1941703"/>
        </p:xfrm>
        <a:graphic>
          <a:graphicData uri="http://schemas.openxmlformats.org/drawingml/2006/table">
            <a:tbl>
              <a:tblPr firstRow="1" firstCol="1" bandRow="1"/>
              <a:tblGrid>
                <a:gridCol w="1276594">
                  <a:extLst>
                    <a:ext uri="{9D8B030D-6E8A-4147-A177-3AD203B41FA5}">
                      <a16:colId xmlns:a16="http://schemas.microsoft.com/office/drawing/2014/main" val="2475136453"/>
                    </a:ext>
                  </a:extLst>
                </a:gridCol>
                <a:gridCol w="715061">
                  <a:extLst>
                    <a:ext uri="{9D8B030D-6E8A-4147-A177-3AD203B41FA5}">
                      <a16:colId xmlns:a16="http://schemas.microsoft.com/office/drawing/2014/main" val="2383612131"/>
                    </a:ext>
                  </a:extLst>
                </a:gridCol>
                <a:gridCol w="740298">
                  <a:extLst>
                    <a:ext uri="{9D8B030D-6E8A-4147-A177-3AD203B41FA5}">
                      <a16:colId xmlns:a16="http://schemas.microsoft.com/office/drawing/2014/main" val="1752580335"/>
                    </a:ext>
                  </a:extLst>
                </a:gridCol>
                <a:gridCol w="740298">
                  <a:extLst>
                    <a:ext uri="{9D8B030D-6E8A-4147-A177-3AD203B41FA5}">
                      <a16:colId xmlns:a16="http://schemas.microsoft.com/office/drawing/2014/main" val="1473506529"/>
                    </a:ext>
                  </a:extLst>
                </a:gridCol>
                <a:gridCol w="715061">
                  <a:extLst>
                    <a:ext uri="{9D8B030D-6E8A-4147-A177-3AD203B41FA5}">
                      <a16:colId xmlns:a16="http://schemas.microsoft.com/office/drawing/2014/main" val="230733936"/>
                    </a:ext>
                  </a:extLst>
                </a:gridCol>
                <a:gridCol w="740298">
                  <a:extLst>
                    <a:ext uri="{9D8B030D-6E8A-4147-A177-3AD203B41FA5}">
                      <a16:colId xmlns:a16="http://schemas.microsoft.com/office/drawing/2014/main" val="2818263937"/>
                    </a:ext>
                  </a:extLst>
                </a:gridCol>
                <a:gridCol w="740298">
                  <a:extLst>
                    <a:ext uri="{9D8B030D-6E8A-4147-A177-3AD203B41FA5}">
                      <a16:colId xmlns:a16="http://schemas.microsoft.com/office/drawing/2014/main" val="595819935"/>
                    </a:ext>
                  </a:extLst>
                </a:gridCol>
                <a:gridCol w="715061">
                  <a:extLst>
                    <a:ext uri="{9D8B030D-6E8A-4147-A177-3AD203B41FA5}">
                      <a16:colId xmlns:a16="http://schemas.microsoft.com/office/drawing/2014/main" val="3170974156"/>
                    </a:ext>
                  </a:extLst>
                </a:gridCol>
                <a:gridCol w="725576">
                  <a:extLst>
                    <a:ext uri="{9D8B030D-6E8A-4147-A177-3AD203B41FA5}">
                      <a16:colId xmlns:a16="http://schemas.microsoft.com/office/drawing/2014/main" val="3282555775"/>
                    </a:ext>
                  </a:extLst>
                </a:gridCol>
                <a:gridCol w="725576">
                  <a:extLst>
                    <a:ext uri="{9D8B030D-6E8A-4147-A177-3AD203B41FA5}">
                      <a16:colId xmlns:a16="http://schemas.microsoft.com/office/drawing/2014/main" val="2110747341"/>
                    </a:ext>
                  </a:extLst>
                </a:gridCol>
                <a:gridCol w="696133">
                  <a:extLst>
                    <a:ext uri="{9D8B030D-6E8A-4147-A177-3AD203B41FA5}">
                      <a16:colId xmlns:a16="http://schemas.microsoft.com/office/drawing/2014/main" val="1050072371"/>
                    </a:ext>
                  </a:extLst>
                </a:gridCol>
                <a:gridCol w="696133">
                  <a:extLst>
                    <a:ext uri="{9D8B030D-6E8A-4147-A177-3AD203B41FA5}">
                      <a16:colId xmlns:a16="http://schemas.microsoft.com/office/drawing/2014/main" val="446499770"/>
                    </a:ext>
                  </a:extLst>
                </a:gridCol>
                <a:gridCol w="696133">
                  <a:extLst>
                    <a:ext uri="{9D8B030D-6E8A-4147-A177-3AD203B41FA5}">
                      <a16:colId xmlns:a16="http://schemas.microsoft.com/office/drawing/2014/main" val="2177051563"/>
                    </a:ext>
                  </a:extLst>
                </a:gridCol>
                <a:gridCol w="593080">
                  <a:extLst>
                    <a:ext uri="{9D8B030D-6E8A-4147-A177-3AD203B41FA5}">
                      <a16:colId xmlns:a16="http://schemas.microsoft.com/office/drawing/2014/main" val="1624947549"/>
                    </a:ext>
                  </a:extLst>
                </a:gridCol>
              </a:tblGrid>
              <a:tr h="184785">
                <a:tc rowSpan="3">
                  <a:txBody>
                    <a:bodyPr/>
                    <a:lstStyle/>
                    <a:p>
                      <a:pPr algn="ctr">
                        <a:lnSpc>
                          <a:spcPct val="105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Sequence</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9">
                  <a:txBody>
                    <a:bodyPr/>
                    <a:lstStyle/>
                    <a:p>
                      <a:pPr algn="ctr">
                        <a:lnSpc>
                          <a:spcPct val="105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Y, U, V metrics</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algn="ctr">
                        <a:lnSpc>
                          <a:spcPct val="105000"/>
                        </a:lnSpc>
                        <a:spcBef>
                          <a:spcPts val="1200"/>
                        </a:spcBef>
                        <a:spcAft>
                          <a:spcPts val="300"/>
                        </a:spcAft>
                      </a:pPr>
                      <a:r>
                        <a:rPr lang="it-IT" sz="900" b="1">
                          <a:effectLst/>
                          <a:latin typeface="Times New Roman" panose="02020603050405020304" pitchFamily="18" charset="0"/>
                          <a:ea typeface="Times New Roman" panose="02020603050405020304" pitchFamily="18" charset="0"/>
                          <a:cs typeface="Times New Roman" panose="02020603050405020304" pitchFamily="18" charset="0"/>
                        </a:rPr>
                        <a:t>Y-only VMAF metrics</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509842365"/>
                  </a:ext>
                </a:extLst>
              </a:tr>
              <a:tr h="184785">
                <a:tc vMerge="1">
                  <a:txBody>
                    <a:bodyPr/>
                    <a:lstStyle/>
                    <a:p>
                      <a:endParaRPr lang="en-GB"/>
                    </a:p>
                  </a:txBody>
                  <a:tcPr/>
                </a:tc>
                <a:tc gridSpan="3">
                  <a:txBody>
                    <a:bodyPr/>
                    <a:lstStyle/>
                    <a:p>
                      <a:pPr algn="ctr">
                        <a:lnSpc>
                          <a:spcPct val="105000"/>
                        </a:lnSpc>
                        <a:spcBef>
                          <a:spcPts val="1200"/>
                        </a:spcBef>
                        <a:spcAft>
                          <a:spcPts val="300"/>
                        </a:spcAft>
                      </a:pPr>
                      <a:r>
                        <a:rPr lang="it-IT" sz="900" b="1">
                          <a:effectLst/>
                          <a:latin typeface="Times New Roman" panose="02020603050405020304" pitchFamily="18" charset="0"/>
                          <a:ea typeface="DengXian" panose="02010600030101010101" pitchFamily="2" charset="-122"/>
                          <a:cs typeface="Times New Roman" panose="02020603050405020304" pitchFamily="18" charset="0"/>
                        </a:rPr>
                        <a:t>PSNR</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gridSpan="3">
                  <a:txBody>
                    <a:bodyPr/>
                    <a:lstStyle/>
                    <a:p>
                      <a:pPr algn="ctr">
                        <a:lnSpc>
                          <a:spcPct val="105000"/>
                        </a:lnSpc>
                        <a:spcBef>
                          <a:spcPts val="1200"/>
                        </a:spcBef>
                        <a:spcAft>
                          <a:spcPts val="300"/>
                        </a:spcAft>
                      </a:pPr>
                      <a:r>
                        <a:rPr lang="it-IT" sz="900" b="1">
                          <a:effectLst/>
                          <a:latin typeface="Times New Roman" panose="02020603050405020304" pitchFamily="18" charset="0"/>
                          <a:ea typeface="DengXian" panose="02010600030101010101" pitchFamily="2" charset="-122"/>
                          <a:cs typeface="Times New Roman" panose="02020603050405020304" pitchFamily="18" charset="0"/>
                        </a:rPr>
                        <a:t>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gridSpan="3">
                  <a:txBody>
                    <a:bodyPr/>
                    <a:lstStyle/>
                    <a:p>
                      <a:pPr algn="ctr">
                        <a:lnSpc>
                          <a:spcPct val="105000"/>
                        </a:lnSpc>
                        <a:spcBef>
                          <a:spcPts val="1200"/>
                        </a:spcBef>
                        <a:spcAft>
                          <a:spcPts val="300"/>
                        </a:spcAft>
                      </a:pPr>
                      <a:r>
                        <a:rPr lang="it-IT" sz="900" b="1">
                          <a:effectLst/>
                          <a:latin typeface="Times New Roman" panose="02020603050405020304" pitchFamily="18" charset="0"/>
                          <a:ea typeface="DengXian" panose="02010600030101010101" pitchFamily="2" charset="-122"/>
                          <a:cs typeface="Times New Roman" panose="02020603050405020304" pitchFamily="18" charset="0"/>
                        </a:rPr>
                        <a:t>MS-SSIM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rowSpan="2">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[VMAF] 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[VMAF]MS-SSIM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[VMAF]VMAF</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[VMAF] VMAF_NEG</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2003934"/>
                  </a:ext>
                </a:extLst>
              </a:tr>
              <a:tr h="184785">
                <a:tc vMerge="1">
                  <a:txBody>
                    <a:bodyPr/>
                    <a:lstStyle/>
                    <a:p>
                      <a:endParaRPr lang="en-GB"/>
                    </a:p>
                  </a:txBody>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PSNR_Y</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PSNR_U</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PSNR_V</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SSIM_Y</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SSIM_U</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SSIM_V</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MS-SSIM_Y</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MS-SSIM_U</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MS-SSIM_V</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2286642632"/>
                  </a:ext>
                </a:extLst>
              </a:tr>
              <a:tr h="184785">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ParkRunning3</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-5.30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120.16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84.07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-1.83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115.49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82.81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-5.27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30.85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22.53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-8.80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-5.47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-44.31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-31.78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1567519323"/>
                  </a:ext>
                </a:extLst>
              </a:tr>
              <a:tr h="184785">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CatRobot</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1.81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11.99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-1.15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5.63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10.17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-11.79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-5.64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-3.75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-15.76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-11.35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-32.84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-21.68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700089158"/>
                  </a:ext>
                </a:extLst>
              </a:tr>
              <a:tr h="184785">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Tango2</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-33.34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-45.33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-37.45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-38.83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-65.82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-55.60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-34.51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-45.58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-38.64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-30.71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-34.78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-39.68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-34.80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130625194"/>
                  </a:ext>
                </a:extLst>
              </a:tr>
              <a:tr h="184785">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FoodMarket4</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-25.23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-25.26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-26.86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-24.00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-22.80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-27.07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-27.22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-19.52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-22.11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-26.74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-27.08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-39.38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-34.40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3512581326"/>
                  </a:ext>
                </a:extLst>
              </a:tr>
              <a:tr h="184785">
                <a:tc>
                  <a:txBody>
                    <a:bodyPr/>
                    <a:lstStyle/>
                    <a:p>
                      <a:pPr algn="ctr">
                        <a:lnSpc>
                          <a:spcPct val="105000"/>
                        </a:lnSpc>
                        <a:spcBef>
                          <a:spcPts val="1200"/>
                        </a:spcBef>
                        <a:spcAft>
                          <a:spcPts val="300"/>
                        </a:spcAft>
                      </a:pPr>
                      <a:r>
                        <a:rPr lang="it-IT" sz="900">
                          <a:effectLst/>
                          <a:latin typeface="Times New Roman" panose="02020603050405020304" pitchFamily="18" charset="0"/>
                          <a:ea typeface="Times New Roman" panose="02020603050405020304" pitchFamily="18" charset="0"/>
                          <a:cs typeface="Times New Roman" panose="02020603050405020304" pitchFamily="18" charset="0"/>
                        </a:rPr>
                        <a:t>DaylightRoad2</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-1.13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-18.51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-5.00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-3.64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-23.89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-0.54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-18.77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-20.43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-13.23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-19.96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-18.20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-32.73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-23.10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2081424574"/>
                  </a:ext>
                </a:extLst>
              </a:tr>
              <a:tr h="184785">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Campfire</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-16.72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58.55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-13.62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-17.52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32.53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-16.30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-31.78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-19.87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-26.44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-35.63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-31.41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-48.11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-36.75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4008312714"/>
                  </a:ext>
                </a:extLst>
              </a:tr>
              <a:tr h="184785">
                <a:tc>
                  <a:txBody>
                    <a:bodyPr/>
                    <a:lstStyle/>
                    <a:p>
                      <a:pPr algn="ctr">
                        <a:lnSpc>
                          <a:spcPct val="105000"/>
                        </a:lnSpc>
                        <a:spcBef>
                          <a:spcPts val="1200"/>
                        </a:spcBef>
                        <a:spcAft>
                          <a:spcPts val="300"/>
                        </a:spcAft>
                      </a:pPr>
                      <a:r>
                        <a:rPr lang="it-IT" sz="9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-13.85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15.24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2.19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-14.49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6.86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99"/>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-1.09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-21.56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-13.37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-13.61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-22.93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-21.38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-39.51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ctr">
                        <a:lnSpc>
                          <a:spcPct val="105000"/>
                        </a:lnSpc>
                        <a:spcBef>
                          <a:spcPts val="1200"/>
                        </a:spcBef>
                        <a:spcAft>
                          <a:spcPts val="300"/>
                        </a:spcAft>
                      </a:pPr>
                      <a:r>
                        <a:rPr lang="it-IT" sz="9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-30.42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2446215279"/>
                  </a:ext>
                </a:extLst>
              </a:tr>
            </a:tbl>
          </a:graphicData>
        </a:graphic>
      </p:graphicFrame>
      <p:sp>
        <p:nvSpPr>
          <p:cNvPr id="8" name="Content Placeholder 3">
            <a:extLst>
              <a:ext uri="{FF2B5EF4-FFF2-40B4-BE49-F238E27FC236}">
                <a16:creationId xmlns:a16="http://schemas.microsoft.com/office/drawing/2014/main" id="{EB86FF5D-9210-C4E4-5343-4752D6C64E50}"/>
              </a:ext>
            </a:extLst>
          </p:cNvPr>
          <p:cNvSpPr txBox="1">
            <a:spLocks/>
          </p:cNvSpPr>
          <p:nvPr/>
        </p:nvSpPr>
        <p:spPr>
          <a:xfrm>
            <a:off x="206279" y="1477574"/>
            <a:ext cx="5630319" cy="341632"/>
          </a:xfrm>
          <a:prstGeom prst="rect">
            <a:avLst/>
          </a:prstGeom>
        </p:spPr>
        <p:txBody>
          <a:bodyPr vert="horz" wrap="square" lIns="90000" tIns="45720" rIns="90000" bIns="45720" rtlCol="0">
            <a:sp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a:solidFill>
                  <a:schemeClr val="tx2"/>
                </a:solidFill>
              </a:rPr>
              <a:t>BD-rates x265 vs LCEVC x265 (luma-only)</a:t>
            </a:r>
          </a:p>
        </p:txBody>
      </p:sp>
      <p:sp>
        <p:nvSpPr>
          <p:cNvPr id="9" name="Content Placeholder 3">
            <a:extLst>
              <a:ext uri="{FF2B5EF4-FFF2-40B4-BE49-F238E27FC236}">
                <a16:creationId xmlns:a16="http://schemas.microsoft.com/office/drawing/2014/main" id="{D7201D92-2728-BB52-6649-FDB54808E756}"/>
              </a:ext>
            </a:extLst>
          </p:cNvPr>
          <p:cNvSpPr txBox="1">
            <a:spLocks/>
          </p:cNvSpPr>
          <p:nvPr/>
        </p:nvSpPr>
        <p:spPr>
          <a:xfrm>
            <a:off x="206279" y="4056791"/>
            <a:ext cx="8506526" cy="341632"/>
          </a:xfrm>
          <a:prstGeom prst="rect">
            <a:avLst/>
          </a:prstGeom>
        </p:spPr>
        <p:txBody>
          <a:bodyPr vert="horz" wrap="square" lIns="90000" tIns="45720" rIns="90000" bIns="45720" rtlCol="0">
            <a:sp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a:solidFill>
                  <a:schemeClr val="tx2"/>
                </a:solidFill>
              </a:rPr>
              <a:t>BD-rates x265 vs LCEVC x265 (luma + chroma, with  enhanced chroma)</a:t>
            </a:r>
          </a:p>
        </p:txBody>
      </p:sp>
      <p:grpSp>
        <p:nvGrpSpPr>
          <p:cNvPr id="26" name="Group 25">
            <a:extLst>
              <a:ext uri="{FF2B5EF4-FFF2-40B4-BE49-F238E27FC236}">
                <a16:creationId xmlns:a16="http://schemas.microsoft.com/office/drawing/2014/main" id="{904B47BD-A003-F608-E5E2-DE142E452754}"/>
              </a:ext>
            </a:extLst>
          </p:cNvPr>
          <p:cNvGrpSpPr/>
          <p:nvPr/>
        </p:nvGrpSpPr>
        <p:grpSpPr>
          <a:xfrm>
            <a:off x="1549943" y="3516822"/>
            <a:ext cx="10798194" cy="2921709"/>
            <a:chOff x="1549943" y="3516822"/>
            <a:chExt cx="10798194" cy="2921709"/>
          </a:xfrm>
        </p:grpSpPr>
        <p:sp>
          <p:nvSpPr>
            <p:cNvPr id="10" name="Rectangle: Rounded Corners 9">
              <a:extLst>
                <a:ext uri="{FF2B5EF4-FFF2-40B4-BE49-F238E27FC236}">
                  <a16:creationId xmlns:a16="http://schemas.microsoft.com/office/drawing/2014/main" id="{54E5F2C8-2B06-EEC3-8472-95903CFC3B8E}"/>
                </a:ext>
              </a:extLst>
            </p:cNvPr>
            <p:cNvSpPr/>
            <p:nvPr/>
          </p:nvSpPr>
          <p:spPr>
            <a:xfrm>
              <a:off x="1549943" y="3516822"/>
              <a:ext cx="739302" cy="225307"/>
            </a:xfrm>
            <a:prstGeom prst="roundRect">
              <a:avLst/>
            </a:prstGeom>
            <a:noFill/>
            <a:ln w="28575">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1" name="Rectangle: Rounded Corners 10">
              <a:extLst>
                <a:ext uri="{FF2B5EF4-FFF2-40B4-BE49-F238E27FC236}">
                  <a16:creationId xmlns:a16="http://schemas.microsoft.com/office/drawing/2014/main" id="{EED68CEB-8BA4-62D1-AE4A-1FA2D403A2EE}"/>
                </a:ext>
              </a:extLst>
            </p:cNvPr>
            <p:cNvSpPr/>
            <p:nvPr/>
          </p:nvSpPr>
          <p:spPr>
            <a:xfrm>
              <a:off x="1549943" y="6204845"/>
              <a:ext cx="739302" cy="225307"/>
            </a:xfrm>
            <a:prstGeom prst="round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2" name="Rectangle: Rounded Corners 11">
              <a:extLst>
                <a:ext uri="{FF2B5EF4-FFF2-40B4-BE49-F238E27FC236}">
                  <a16:creationId xmlns:a16="http://schemas.microsoft.com/office/drawing/2014/main" id="{6B9459B8-6964-9DC4-33DD-51CB5064DF9E}"/>
                </a:ext>
              </a:extLst>
            </p:cNvPr>
            <p:cNvSpPr/>
            <p:nvPr/>
          </p:nvSpPr>
          <p:spPr>
            <a:xfrm>
              <a:off x="3722454" y="3516822"/>
              <a:ext cx="739302" cy="225307"/>
            </a:xfrm>
            <a:prstGeom prst="roundRect">
              <a:avLst/>
            </a:prstGeom>
            <a:noFill/>
            <a:ln w="28575">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3" name="Rectangle: Rounded Corners 12">
              <a:extLst>
                <a:ext uri="{FF2B5EF4-FFF2-40B4-BE49-F238E27FC236}">
                  <a16:creationId xmlns:a16="http://schemas.microsoft.com/office/drawing/2014/main" id="{1E33C509-372F-B100-02EA-B095A5D9E0E7}"/>
                </a:ext>
              </a:extLst>
            </p:cNvPr>
            <p:cNvSpPr/>
            <p:nvPr/>
          </p:nvSpPr>
          <p:spPr>
            <a:xfrm>
              <a:off x="3722454" y="6204845"/>
              <a:ext cx="739302" cy="225307"/>
            </a:xfrm>
            <a:prstGeom prst="round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4" name="Rectangle: Rounded Corners 13">
              <a:extLst>
                <a:ext uri="{FF2B5EF4-FFF2-40B4-BE49-F238E27FC236}">
                  <a16:creationId xmlns:a16="http://schemas.microsoft.com/office/drawing/2014/main" id="{4CC38D4E-4F18-1607-4AB8-8B40366FF568}"/>
                </a:ext>
              </a:extLst>
            </p:cNvPr>
            <p:cNvSpPr/>
            <p:nvPr/>
          </p:nvSpPr>
          <p:spPr>
            <a:xfrm>
              <a:off x="5966300" y="3516822"/>
              <a:ext cx="739302" cy="225307"/>
            </a:xfrm>
            <a:prstGeom prst="roundRect">
              <a:avLst/>
            </a:prstGeom>
            <a:noFill/>
            <a:ln w="28575">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5" name="Rectangle: Rounded Corners 14">
              <a:extLst>
                <a:ext uri="{FF2B5EF4-FFF2-40B4-BE49-F238E27FC236}">
                  <a16:creationId xmlns:a16="http://schemas.microsoft.com/office/drawing/2014/main" id="{3E86C612-893E-EDE0-4138-DDDAC075A945}"/>
                </a:ext>
              </a:extLst>
            </p:cNvPr>
            <p:cNvSpPr/>
            <p:nvPr/>
          </p:nvSpPr>
          <p:spPr>
            <a:xfrm>
              <a:off x="5966300" y="6204845"/>
              <a:ext cx="739302" cy="225307"/>
            </a:xfrm>
            <a:prstGeom prst="round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 name="Rectangle: Rounded Corners 3">
              <a:extLst>
                <a:ext uri="{FF2B5EF4-FFF2-40B4-BE49-F238E27FC236}">
                  <a16:creationId xmlns:a16="http://schemas.microsoft.com/office/drawing/2014/main" id="{D0899E02-2EAB-FD6B-9211-F4B3B4B2279F}"/>
                </a:ext>
              </a:extLst>
            </p:cNvPr>
            <p:cNvSpPr/>
            <p:nvPr/>
          </p:nvSpPr>
          <p:spPr>
            <a:xfrm>
              <a:off x="8119355" y="3516822"/>
              <a:ext cx="2675351" cy="225307"/>
            </a:xfrm>
            <a:prstGeom prst="roundRect">
              <a:avLst/>
            </a:prstGeom>
            <a:noFill/>
            <a:ln w="28575">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 name="Rectangle: Rounded Corners 5">
              <a:extLst>
                <a:ext uri="{FF2B5EF4-FFF2-40B4-BE49-F238E27FC236}">
                  <a16:creationId xmlns:a16="http://schemas.microsoft.com/office/drawing/2014/main" id="{049BE42A-EF97-5737-1E37-1CF8290B5ACB}"/>
                </a:ext>
              </a:extLst>
            </p:cNvPr>
            <p:cNvSpPr/>
            <p:nvPr/>
          </p:nvSpPr>
          <p:spPr>
            <a:xfrm>
              <a:off x="8119355" y="6213224"/>
              <a:ext cx="2675351" cy="225307"/>
            </a:xfrm>
            <a:prstGeom prst="round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6" name="Arrow: Down 15">
              <a:extLst>
                <a:ext uri="{FF2B5EF4-FFF2-40B4-BE49-F238E27FC236}">
                  <a16:creationId xmlns:a16="http://schemas.microsoft.com/office/drawing/2014/main" id="{0DD22857-B803-B070-F927-D249A02570A7}"/>
                </a:ext>
              </a:extLst>
            </p:cNvPr>
            <p:cNvSpPr/>
            <p:nvPr/>
          </p:nvSpPr>
          <p:spPr>
            <a:xfrm>
              <a:off x="1708828" y="3840313"/>
              <a:ext cx="421532" cy="2305634"/>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7" name="Arrow: Down 16">
              <a:extLst>
                <a:ext uri="{FF2B5EF4-FFF2-40B4-BE49-F238E27FC236}">
                  <a16:creationId xmlns:a16="http://schemas.microsoft.com/office/drawing/2014/main" id="{217E7064-55EB-F38B-BB06-2C33DC26DD28}"/>
                </a:ext>
              </a:extLst>
            </p:cNvPr>
            <p:cNvSpPr/>
            <p:nvPr/>
          </p:nvSpPr>
          <p:spPr>
            <a:xfrm>
              <a:off x="3881339" y="3840313"/>
              <a:ext cx="421532" cy="2305634"/>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8" name="Arrow: Down 17">
              <a:extLst>
                <a:ext uri="{FF2B5EF4-FFF2-40B4-BE49-F238E27FC236}">
                  <a16:creationId xmlns:a16="http://schemas.microsoft.com/office/drawing/2014/main" id="{4C9C69E3-6EAD-2950-A1CB-4E75D6AC0404}"/>
                </a:ext>
              </a:extLst>
            </p:cNvPr>
            <p:cNvSpPr/>
            <p:nvPr/>
          </p:nvSpPr>
          <p:spPr>
            <a:xfrm>
              <a:off x="6125185" y="3840313"/>
              <a:ext cx="421532" cy="2305634"/>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9" name="Arrow: Down 18">
              <a:extLst>
                <a:ext uri="{FF2B5EF4-FFF2-40B4-BE49-F238E27FC236}">
                  <a16:creationId xmlns:a16="http://schemas.microsoft.com/office/drawing/2014/main" id="{F7C3CF7B-8396-F163-F0F2-4715121CA52A}"/>
                </a:ext>
              </a:extLst>
            </p:cNvPr>
            <p:cNvSpPr/>
            <p:nvPr/>
          </p:nvSpPr>
          <p:spPr>
            <a:xfrm>
              <a:off x="8249180" y="3840313"/>
              <a:ext cx="421532" cy="2305634"/>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0" name="Arrow: Down 19">
              <a:extLst>
                <a:ext uri="{FF2B5EF4-FFF2-40B4-BE49-F238E27FC236}">
                  <a16:creationId xmlns:a16="http://schemas.microsoft.com/office/drawing/2014/main" id="{B67D470A-7CAA-A760-4390-C239EE597B3F}"/>
                </a:ext>
              </a:extLst>
            </p:cNvPr>
            <p:cNvSpPr/>
            <p:nvPr/>
          </p:nvSpPr>
          <p:spPr>
            <a:xfrm>
              <a:off x="8985240" y="3840313"/>
              <a:ext cx="421532" cy="2305634"/>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1" name="Arrow: Down 20">
              <a:extLst>
                <a:ext uri="{FF2B5EF4-FFF2-40B4-BE49-F238E27FC236}">
                  <a16:creationId xmlns:a16="http://schemas.microsoft.com/office/drawing/2014/main" id="{5987955E-39C4-2588-5F09-FA5CF2BAB6B3}"/>
                </a:ext>
              </a:extLst>
            </p:cNvPr>
            <p:cNvSpPr/>
            <p:nvPr/>
          </p:nvSpPr>
          <p:spPr>
            <a:xfrm>
              <a:off x="9679207" y="3840313"/>
              <a:ext cx="421532" cy="2305634"/>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2" name="Arrow: Down 21">
              <a:extLst>
                <a:ext uri="{FF2B5EF4-FFF2-40B4-BE49-F238E27FC236}">
                  <a16:creationId xmlns:a16="http://schemas.microsoft.com/office/drawing/2014/main" id="{FC585806-0D29-67CF-ABA4-9C3B44CC8810}"/>
                </a:ext>
              </a:extLst>
            </p:cNvPr>
            <p:cNvSpPr/>
            <p:nvPr/>
          </p:nvSpPr>
          <p:spPr>
            <a:xfrm>
              <a:off x="10373174" y="3840313"/>
              <a:ext cx="421532" cy="2305634"/>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3" name="Content Placeholder 3">
              <a:extLst>
                <a:ext uri="{FF2B5EF4-FFF2-40B4-BE49-F238E27FC236}">
                  <a16:creationId xmlns:a16="http://schemas.microsoft.com/office/drawing/2014/main" id="{87C56C56-E87D-2FD6-633F-0392C4722348}"/>
                </a:ext>
              </a:extLst>
            </p:cNvPr>
            <p:cNvSpPr txBox="1">
              <a:spLocks/>
            </p:cNvSpPr>
            <p:nvPr/>
          </p:nvSpPr>
          <p:spPr>
            <a:xfrm>
              <a:off x="10794707" y="4667096"/>
              <a:ext cx="1553430" cy="1338828"/>
            </a:xfrm>
            <a:prstGeom prst="rect">
              <a:avLst/>
            </a:prstGeom>
          </p:spPr>
          <p:txBody>
            <a:bodyPr vert="horz" wrap="square" lIns="90000" tIns="45720" rIns="90000" bIns="45720" rtlCol="0">
              <a:sp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a:solidFill>
                    <a:srgbClr val="00B050"/>
                  </a:solidFill>
                </a:rPr>
                <a:t>~2 p.p. reduction on BD-rate for Y-metrics </a:t>
              </a:r>
            </a:p>
          </p:txBody>
        </p:sp>
      </p:grpSp>
    </p:spTree>
    <p:extLst>
      <p:ext uri="{BB962C8B-B14F-4D97-AF65-F5344CB8AC3E}">
        <p14:creationId xmlns:p14="http://schemas.microsoft.com/office/powerpoint/2010/main" val="3876652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rrow: Pentagon 17">
            <a:extLst>
              <a:ext uri="{FF2B5EF4-FFF2-40B4-BE49-F238E27FC236}">
                <a16:creationId xmlns:a16="http://schemas.microsoft.com/office/drawing/2014/main" id="{F0BA8CEF-7CFD-C9E9-1787-AE23A0AACD23}"/>
              </a:ext>
            </a:extLst>
          </p:cNvPr>
          <p:cNvSpPr/>
          <p:nvPr/>
        </p:nvSpPr>
        <p:spPr>
          <a:xfrm flipH="1">
            <a:off x="10272765" y="2617961"/>
            <a:ext cx="1823776" cy="2725787"/>
          </a:xfrm>
          <a:prstGeom prst="homePlate">
            <a:avLst>
              <a:gd name="adj" fmla="val 1815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15</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a:xfrm>
            <a:off x="335979" y="84258"/>
            <a:ext cx="10661257" cy="1325563"/>
          </a:xfrm>
        </p:spPr>
        <p:txBody>
          <a:bodyPr>
            <a:normAutofit/>
          </a:bodyPr>
          <a:lstStyle/>
          <a:p>
            <a:r>
              <a:rPr lang="en-GB" sz="2800"/>
              <a:t>Prioritisation of luma residuals was a simple configuration choice after visual analyses</a:t>
            </a:r>
          </a:p>
        </p:txBody>
      </p:sp>
      <p:sp>
        <p:nvSpPr>
          <p:cNvPr id="6" name="Content Placeholder 3">
            <a:extLst>
              <a:ext uri="{FF2B5EF4-FFF2-40B4-BE49-F238E27FC236}">
                <a16:creationId xmlns:a16="http://schemas.microsoft.com/office/drawing/2014/main" id="{58D46316-02B5-E0BE-2F49-3435B3D1F4CA}"/>
              </a:ext>
            </a:extLst>
          </p:cNvPr>
          <p:cNvSpPr>
            <a:spLocks noGrp="1"/>
          </p:cNvSpPr>
          <p:nvPr>
            <p:ph idx="1"/>
          </p:nvPr>
        </p:nvSpPr>
        <p:spPr>
          <a:xfrm>
            <a:off x="6806558" y="4317617"/>
            <a:ext cx="3406613" cy="1338828"/>
          </a:xfrm>
        </p:spPr>
        <p:txBody>
          <a:bodyPr wrap="square">
            <a:spAutoFit/>
          </a:bodyPr>
          <a:lstStyle/>
          <a:p>
            <a:r>
              <a:rPr lang="en-GB"/>
              <a:t>Observing the subjective impact of the chroma improvement in the full YUV visualization, </a:t>
            </a:r>
            <a:r>
              <a:rPr lang="en-GB" b="1"/>
              <a:t>no visual gain is perceivable</a:t>
            </a:r>
          </a:p>
        </p:txBody>
      </p:sp>
      <p:sp>
        <p:nvSpPr>
          <p:cNvPr id="8" name="Isosceles Triangle 7">
            <a:extLst>
              <a:ext uri="{FF2B5EF4-FFF2-40B4-BE49-F238E27FC236}">
                <a16:creationId xmlns:a16="http://schemas.microsoft.com/office/drawing/2014/main" id="{7273C64A-E568-38F5-4C77-54596B43B8D9}"/>
              </a:ext>
            </a:extLst>
          </p:cNvPr>
          <p:cNvSpPr/>
          <p:nvPr/>
        </p:nvSpPr>
        <p:spPr>
          <a:xfrm rot="5400000">
            <a:off x="5796610" y="3004006"/>
            <a:ext cx="1781070" cy="252219"/>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1" name="Isosceles Triangle 10">
            <a:extLst>
              <a:ext uri="{FF2B5EF4-FFF2-40B4-BE49-F238E27FC236}">
                <a16:creationId xmlns:a16="http://schemas.microsoft.com/office/drawing/2014/main" id="{5EE14D1F-C45D-BA50-28AC-E4203B7D8F74}"/>
              </a:ext>
            </a:extLst>
          </p:cNvPr>
          <p:cNvSpPr/>
          <p:nvPr/>
        </p:nvSpPr>
        <p:spPr>
          <a:xfrm rot="5400000">
            <a:off x="5796610" y="4959606"/>
            <a:ext cx="1781070" cy="252219"/>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2" name="Content Placeholder 3">
            <a:extLst>
              <a:ext uri="{FF2B5EF4-FFF2-40B4-BE49-F238E27FC236}">
                <a16:creationId xmlns:a16="http://schemas.microsoft.com/office/drawing/2014/main" id="{B1961B3F-9786-BA16-67CF-8E12627516B1}"/>
              </a:ext>
            </a:extLst>
          </p:cNvPr>
          <p:cNvSpPr txBox="1">
            <a:spLocks/>
          </p:cNvSpPr>
          <p:nvPr/>
        </p:nvSpPr>
        <p:spPr>
          <a:xfrm>
            <a:off x="6806558" y="2497653"/>
            <a:ext cx="3261467" cy="1467068"/>
          </a:xfrm>
          <a:prstGeom prst="rect">
            <a:avLst/>
          </a:prstGeom>
        </p:spPr>
        <p:txBody>
          <a:bodyPr vert="horz" wrap="square" lIns="90000" tIns="45720" rIns="90000" bIns="45720" rtlCol="0">
            <a:sp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1"/>
              <a:t>Visible gain </a:t>
            </a:r>
            <a:r>
              <a:rPr lang="en-GB"/>
              <a:t>on U-plane, with more detailed reconstruction of the plant</a:t>
            </a:r>
          </a:p>
          <a:p>
            <a:endParaRPr lang="en-GB"/>
          </a:p>
        </p:txBody>
      </p:sp>
      <p:sp>
        <p:nvSpPr>
          <p:cNvPr id="17" name="TextBox 16">
            <a:extLst>
              <a:ext uri="{FF2B5EF4-FFF2-40B4-BE49-F238E27FC236}">
                <a16:creationId xmlns:a16="http://schemas.microsoft.com/office/drawing/2014/main" id="{0BC077D3-4141-3099-57D7-71E2FF68B907}"/>
              </a:ext>
            </a:extLst>
          </p:cNvPr>
          <p:cNvSpPr txBox="1"/>
          <p:nvPr/>
        </p:nvSpPr>
        <p:spPr>
          <a:xfrm>
            <a:off x="10272766" y="2945430"/>
            <a:ext cx="1823776" cy="2031325"/>
          </a:xfrm>
          <a:prstGeom prst="rect">
            <a:avLst/>
          </a:prstGeom>
          <a:noFill/>
        </p:spPr>
        <p:txBody>
          <a:bodyPr wrap="square">
            <a:spAutoFit/>
          </a:bodyPr>
          <a:lstStyle/>
          <a:p>
            <a:pPr algn="r"/>
            <a:r>
              <a:rPr lang="en-GB">
                <a:solidFill>
                  <a:schemeClr val="bg2"/>
                </a:solidFill>
              </a:rPr>
              <a:t>Having said that, it’s a simple configuration setting and can be changed</a:t>
            </a:r>
          </a:p>
        </p:txBody>
      </p:sp>
      <p:grpSp>
        <p:nvGrpSpPr>
          <p:cNvPr id="21" name="Group 20">
            <a:extLst>
              <a:ext uri="{FF2B5EF4-FFF2-40B4-BE49-F238E27FC236}">
                <a16:creationId xmlns:a16="http://schemas.microsoft.com/office/drawing/2014/main" id="{5ED19EA5-949F-73E0-0A13-5CCD1EA429D8}"/>
              </a:ext>
            </a:extLst>
          </p:cNvPr>
          <p:cNvGrpSpPr/>
          <p:nvPr/>
        </p:nvGrpSpPr>
        <p:grpSpPr>
          <a:xfrm>
            <a:off x="114701" y="1766712"/>
            <a:ext cx="6392605" cy="3244943"/>
            <a:chOff x="114701" y="1879905"/>
            <a:chExt cx="5916697" cy="3003361"/>
          </a:xfrm>
        </p:grpSpPr>
        <p:sp>
          <p:nvSpPr>
            <p:cNvPr id="9" name="Content Placeholder 3">
              <a:extLst>
                <a:ext uri="{FF2B5EF4-FFF2-40B4-BE49-F238E27FC236}">
                  <a16:creationId xmlns:a16="http://schemas.microsoft.com/office/drawing/2014/main" id="{BABFAC23-AB93-0E07-9946-3EB8BF1EF670}"/>
                </a:ext>
              </a:extLst>
            </p:cNvPr>
            <p:cNvSpPr txBox="1">
              <a:spLocks/>
            </p:cNvSpPr>
            <p:nvPr/>
          </p:nvSpPr>
          <p:spPr>
            <a:xfrm>
              <a:off x="114701" y="2461453"/>
              <a:ext cx="1115174" cy="692777"/>
            </a:xfrm>
            <a:prstGeom prst="rect">
              <a:avLst/>
            </a:prstGeom>
          </p:spPr>
          <p:txBody>
            <a:bodyPr vert="horz" lIns="90000" tIns="45720" rIns="90000" bIns="45720" rtlCol="0">
              <a:norm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a:solidFill>
                    <a:schemeClr val="accent1"/>
                  </a:solidFill>
                </a:rPr>
                <a:t>U-plane only</a:t>
              </a:r>
            </a:p>
          </p:txBody>
        </p:sp>
        <p:sp>
          <p:nvSpPr>
            <p:cNvPr id="10" name="Content Placeholder 3">
              <a:extLst>
                <a:ext uri="{FF2B5EF4-FFF2-40B4-BE49-F238E27FC236}">
                  <a16:creationId xmlns:a16="http://schemas.microsoft.com/office/drawing/2014/main" id="{BE22A0B3-395E-BDAC-51D8-8DC7070053DC}"/>
                </a:ext>
              </a:extLst>
            </p:cNvPr>
            <p:cNvSpPr txBox="1">
              <a:spLocks/>
            </p:cNvSpPr>
            <p:nvPr/>
          </p:nvSpPr>
          <p:spPr>
            <a:xfrm>
              <a:off x="114701" y="4190489"/>
              <a:ext cx="1115174" cy="692777"/>
            </a:xfrm>
            <a:prstGeom prst="rect">
              <a:avLst/>
            </a:prstGeom>
          </p:spPr>
          <p:txBody>
            <a:bodyPr vert="horz" lIns="90000" tIns="45720" rIns="90000" bIns="45720" rtlCol="0">
              <a:norm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a:solidFill>
                    <a:schemeClr val="accent1"/>
                  </a:solidFill>
                </a:rPr>
                <a:t>YUV-planes</a:t>
              </a:r>
            </a:p>
          </p:txBody>
        </p:sp>
        <p:sp>
          <p:nvSpPr>
            <p:cNvPr id="19" name="Content Placeholder 3">
              <a:extLst>
                <a:ext uri="{FF2B5EF4-FFF2-40B4-BE49-F238E27FC236}">
                  <a16:creationId xmlns:a16="http://schemas.microsoft.com/office/drawing/2014/main" id="{A5F76C79-378A-13A1-617E-21DEAC44C15F}"/>
                </a:ext>
              </a:extLst>
            </p:cNvPr>
            <p:cNvSpPr txBox="1">
              <a:spLocks/>
            </p:cNvSpPr>
            <p:nvPr/>
          </p:nvSpPr>
          <p:spPr>
            <a:xfrm>
              <a:off x="1389632" y="1879905"/>
              <a:ext cx="1981591" cy="439580"/>
            </a:xfrm>
            <a:prstGeom prst="rect">
              <a:avLst/>
            </a:prstGeom>
          </p:spPr>
          <p:txBody>
            <a:bodyPr vert="horz" lIns="90000" tIns="45720" rIns="90000" bIns="45720" rtlCol="0">
              <a:no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400" b="1">
                  <a:solidFill>
                    <a:schemeClr val="tx2"/>
                  </a:solidFill>
                </a:rPr>
                <a:t>Test2 – LCEVC with no residuals on chroma</a:t>
              </a:r>
            </a:p>
          </p:txBody>
        </p:sp>
        <p:sp>
          <p:nvSpPr>
            <p:cNvPr id="20" name="Content Placeholder 3">
              <a:extLst>
                <a:ext uri="{FF2B5EF4-FFF2-40B4-BE49-F238E27FC236}">
                  <a16:creationId xmlns:a16="http://schemas.microsoft.com/office/drawing/2014/main" id="{1A028780-FDA4-4325-87CB-C78FF19C1598}"/>
                </a:ext>
              </a:extLst>
            </p:cNvPr>
            <p:cNvSpPr txBox="1">
              <a:spLocks/>
            </p:cNvSpPr>
            <p:nvPr/>
          </p:nvSpPr>
          <p:spPr>
            <a:xfrm>
              <a:off x="3695628" y="1879905"/>
              <a:ext cx="2335770" cy="439580"/>
            </a:xfrm>
            <a:prstGeom prst="rect">
              <a:avLst/>
            </a:prstGeom>
          </p:spPr>
          <p:txBody>
            <a:bodyPr vert="horz" lIns="90000" tIns="45720" rIns="90000" bIns="45720" rtlCol="0">
              <a:no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400" b="1">
                  <a:solidFill>
                    <a:schemeClr val="tx2"/>
                  </a:solidFill>
                </a:rPr>
                <a:t>Test4 – LCEVC with overinvestment on chroma</a:t>
              </a:r>
            </a:p>
          </p:txBody>
        </p:sp>
      </p:grpSp>
      <p:pic>
        <p:nvPicPr>
          <p:cNvPr id="22" name="Picture 21">
            <a:extLst>
              <a:ext uri="{FF2B5EF4-FFF2-40B4-BE49-F238E27FC236}">
                <a16:creationId xmlns:a16="http://schemas.microsoft.com/office/drawing/2014/main" id="{EAA4B4E3-110B-24F9-CB84-7EABA3A711B0}"/>
              </a:ext>
            </a:extLst>
          </p:cNvPr>
          <p:cNvPicPr>
            <a:picLocks noChangeAspect="1"/>
          </p:cNvPicPr>
          <p:nvPr/>
        </p:nvPicPr>
        <p:blipFill>
          <a:blip r:embed="rId3"/>
          <a:stretch>
            <a:fillRect/>
          </a:stretch>
        </p:blipFill>
        <p:spPr>
          <a:xfrm>
            <a:off x="12488014" y="2015482"/>
            <a:ext cx="2377136" cy="1674531"/>
          </a:xfrm>
          <a:prstGeom prst="rect">
            <a:avLst/>
          </a:prstGeom>
        </p:spPr>
      </p:pic>
      <p:pic>
        <p:nvPicPr>
          <p:cNvPr id="23" name="Picture 22">
            <a:extLst>
              <a:ext uri="{FF2B5EF4-FFF2-40B4-BE49-F238E27FC236}">
                <a16:creationId xmlns:a16="http://schemas.microsoft.com/office/drawing/2014/main" id="{62BE2F8A-6DD2-EEFA-55BE-53843998001B}"/>
              </a:ext>
            </a:extLst>
          </p:cNvPr>
          <p:cNvPicPr>
            <a:picLocks noChangeAspect="1"/>
          </p:cNvPicPr>
          <p:nvPr/>
        </p:nvPicPr>
        <p:blipFill>
          <a:blip r:embed="rId4"/>
          <a:stretch>
            <a:fillRect/>
          </a:stretch>
        </p:blipFill>
        <p:spPr>
          <a:xfrm>
            <a:off x="12533996" y="4155901"/>
            <a:ext cx="2446135" cy="1715336"/>
          </a:xfrm>
          <a:prstGeom prst="rect">
            <a:avLst/>
          </a:prstGeom>
        </p:spPr>
      </p:pic>
      <p:grpSp>
        <p:nvGrpSpPr>
          <p:cNvPr id="30" name="Group 29">
            <a:extLst>
              <a:ext uri="{FF2B5EF4-FFF2-40B4-BE49-F238E27FC236}">
                <a16:creationId xmlns:a16="http://schemas.microsoft.com/office/drawing/2014/main" id="{A2678249-E0F1-EC79-CBFA-184DAE27F570}"/>
              </a:ext>
            </a:extLst>
          </p:cNvPr>
          <p:cNvGrpSpPr/>
          <p:nvPr/>
        </p:nvGrpSpPr>
        <p:grpSpPr>
          <a:xfrm>
            <a:off x="1402878" y="2335828"/>
            <a:ext cx="5040087" cy="1744660"/>
            <a:chOff x="1604959" y="2328287"/>
            <a:chExt cx="4287856" cy="1484270"/>
          </a:xfrm>
        </p:grpSpPr>
        <p:pic>
          <p:nvPicPr>
            <p:cNvPr id="24" name="Picture 23">
              <a:extLst>
                <a:ext uri="{FF2B5EF4-FFF2-40B4-BE49-F238E27FC236}">
                  <a16:creationId xmlns:a16="http://schemas.microsoft.com/office/drawing/2014/main" id="{EB210704-0214-62D8-604C-D1A72E5E521C}"/>
                </a:ext>
              </a:extLst>
            </p:cNvPr>
            <p:cNvPicPr>
              <a:picLocks noChangeAspect="1"/>
            </p:cNvPicPr>
            <p:nvPr/>
          </p:nvPicPr>
          <p:blipFill rotWithShape="1">
            <a:blip r:embed="rId5"/>
            <a:srcRect l="7955" t="13342" r="6440" b="4602"/>
            <a:stretch/>
          </p:blipFill>
          <p:spPr>
            <a:xfrm>
              <a:off x="1604959" y="2339090"/>
              <a:ext cx="2110276" cy="1461464"/>
            </a:xfrm>
            <a:prstGeom prst="rect">
              <a:avLst/>
            </a:prstGeom>
          </p:spPr>
        </p:pic>
        <p:pic>
          <p:nvPicPr>
            <p:cNvPr id="25" name="Picture 24">
              <a:extLst>
                <a:ext uri="{FF2B5EF4-FFF2-40B4-BE49-F238E27FC236}">
                  <a16:creationId xmlns:a16="http://schemas.microsoft.com/office/drawing/2014/main" id="{437893A5-D624-BA9A-76DF-2BDAA0D6BF03}"/>
                </a:ext>
              </a:extLst>
            </p:cNvPr>
            <p:cNvPicPr>
              <a:picLocks noChangeAspect="1"/>
            </p:cNvPicPr>
            <p:nvPr/>
          </p:nvPicPr>
          <p:blipFill rotWithShape="1">
            <a:blip r:embed="rId6"/>
            <a:srcRect l="7292" t="12097" r="20352" b="4567"/>
            <a:stretch/>
          </p:blipFill>
          <p:spPr bwMode="auto">
            <a:xfrm>
              <a:off x="3782539" y="2328287"/>
              <a:ext cx="2110276" cy="1484270"/>
            </a:xfrm>
            <a:prstGeom prst="rect">
              <a:avLst/>
            </a:prstGeom>
            <a:ln>
              <a:noFill/>
            </a:ln>
            <a:extLst>
              <a:ext uri="{53640926-AAD7-44D8-BBD7-CCE9431645EC}">
                <a14:shadowObscured xmlns:a14="http://schemas.microsoft.com/office/drawing/2010/main"/>
              </a:ext>
            </a:extLst>
          </p:spPr>
        </p:pic>
      </p:grpSp>
      <mc:AlternateContent xmlns:mc="http://schemas.openxmlformats.org/markup-compatibility/2006" xmlns:p14="http://schemas.microsoft.com/office/powerpoint/2010/main">
        <mc:Choice Requires="p14">
          <p:contentPart p14:bwMode="auto" r:id="rId7">
            <p14:nvContentPartPr>
              <p14:cNvPr id="26" name="Ink 25">
                <a:extLst>
                  <a:ext uri="{FF2B5EF4-FFF2-40B4-BE49-F238E27FC236}">
                    <a16:creationId xmlns:a16="http://schemas.microsoft.com/office/drawing/2014/main" id="{DD70B1F4-98E4-DDD4-3B12-5030CF632748}"/>
                  </a:ext>
                </a:extLst>
              </p14:cNvPr>
              <p14:cNvContentPartPr/>
              <p14:nvPr/>
            </p14:nvContentPartPr>
            <p14:xfrm>
              <a:off x="4717042" y="2333554"/>
              <a:ext cx="1346040" cy="1467000"/>
            </p14:xfrm>
          </p:contentPart>
        </mc:Choice>
        <mc:Fallback xmlns="">
          <p:pic>
            <p:nvPicPr>
              <p:cNvPr id="26" name="Ink 25">
                <a:extLst>
                  <a:ext uri="{FF2B5EF4-FFF2-40B4-BE49-F238E27FC236}">
                    <a16:creationId xmlns:a16="http://schemas.microsoft.com/office/drawing/2014/main" id="{DD70B1F4-98E4-DDD4-3B12-5030CF632748}"/>
                  </a:ext>
                </a:extLst>
              </p:cNvPr>
              <p:cNvPicPr/>
              <p:nvPr/>
            </p:nvPicPr>
            <p:blipFill>
              <a:blip r:embed="rId8"/>
              <a:stretch>
                <a:fillRect/>
              </a:stretch>
            </p:blipFill>
            <p:spPr>
              <a:xfrm>
                <a:off x="4708042" y="2324554"/>
                <a:ext cx="1363680" cy="1484640"/>
              </a:xfrm>
              <a:prstGeom prst="rect">
                <a:avLst/>
              </a:prstGeom>
            </p:spPr>
          </p:pic>
        </mc:Fallback>
      </mc:AlternateContent>
      <p:pic>
        <p:nvPicPr>
          <p:cNvPr id="28" name="Picture 27">
            <a:extLst>
              <a:ext uri="{FF2B5EF4-FFF2-40B4-BE49-F238E27FC236}">
                <a16:creationId xmlns:a16="http://schemas.microsoft.com/office/drawing/2014/main" id="{EA0303B0-6DF9-0A5E-140E-32323E3CF181}"/>
              </a:ext>
            </a:extLst>
          </p:cNvPr>
          <p:cNvPicPr>
            <a:picLocks noChangeAspect="1"/>
          </p:cNvPicPr>
          <p:nvPr/>
        </p:nvPicPr>
        <p:blipFill rotWithShape="1">
          <a:blip r:embed="rId9"/>
          <a:srcRect l="5608" t="12354" r="18728" b="11327"/>
          <a:stretch/>
        </p:blipFill>
        <p:spPr bwMode="auto">
          <a:xfrm>
            <a:off x="1414924" y="4216283"/>
            <a:ext cx="2468442" cy="1717853"/>
          </a:xfrm>
          <a:prstGeom prst="rect">
            <a:avLst/>
          </a:prstGeom>
          <a:ln>
            <a:noFill/>
          </a:ln>
          <a:extLst>
            <a:ext uri="{53640926-AAD7-44D8-BBD7-CCE9431645EC}">
              <a14:shadowObscured xmlns:a14="http://schemas.microsoft.com/office/drawing/2010/main"/>
            </a:ext>
          </a:extLst>
        </p:spPr>
      </p:pic>
      <p:pic>
        <p:nvPicPr>
          <p:cNvPr id="29" name="Picture 28">
            <a:extLst>
              <a:ext uri="{FF2B5EF4-FFF2-40B4-BE49-F238E27FC236}">
                <a16:creationId xmlns:a16="http://schemas.microsoft.com/office/drawing/2014/main" id="{725F1F73-67B4-54A2-5672-75D8C248F02E}"/>
              </a:ext>
            </a:extLst>
          </p:cNvPr>
          <p:cNvPicPr>
            <a:picLocks noChangeAspect="1"/>
          </p:cNvPicPr>
          <p:nvPr/>
        </p:nvPicPr>
        <p:blipFill rotWithShape="1">
          <a:blip r:embed="rId10"/>
          <a:srcRect l="5088" t="12581" r="19849" b="11101"/>
          <a:stretch/>
        </p:blipFill>
        <p:spPr bwMode="auto">
          <a:xfrm>
            <a:off x="3978716" y="4216282"/>
            <a:ext cx="2495012" cy="171785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23884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16</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a:xfrm>
            <a:off x="335979" y="84258"/>
            <a:ext cx="10661257" cy="1325563"/>
          </a:xfrm>
        </p:spPr>
        <p:txBody>
          <a:bodyPr/>
          <a:lstStyle/>
          <a:p>
            <a:r>
              <a:rPr lang="en-GB"/>
              <a:t>Note for LCEVC evaluations: LCEVC’s Low Complexity is not a corollary, but part of the essence of the standard</a:t>
            </a:r>
          </a:p>
        </p:txBody>
      </p:sp>
      <p:pic>
        <p:nvPicPr>
          <p:cNvPr id="6" name="Picture 5">
            <a:extLst>
              <a:ext uri="{FF2B5EF4-FFF2-40B4-BE49-F238E27FC236}">
                <a16:creationId xmlns:a16="http://schemas.microsoft.com/office/drawing/2014/main" id="{6FAC4CC3-C656-6A1E-6097-FFB889E3BA56}"/>
              </a:ext>
            </a:extLst>
          </p:cNvPr>
          <p:cNvPicPr>
            <a:picLocks noChangeAspect="1"/>
          </p:cNvPicPr>
          <p:nvPr/>
        </p:nvPicPr>
        <p:blipFill rotWithShape="1">
          <a:blip r:embed="rId2"/>
          <a:srcRect t="2323"/>
          <a:stretch/>
        </p:blipFill>
        <p:spPr>
          <a:xfrm>
            <a:off x="501651" y="1409820"/>
            <a:ext cx="4140200" cy="30940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a:extLst>
              <a:ext uri="{FF2B5EF4-FFF2-40B4-BE49-F238E27FC236}">
                <a16:creationId xmlns:a16="http://schemas.microsoft.com/office/drawing/2014/main" id="{E468FC45-C181-18B9-44AD-ED5AC124C1BA}"/>
              </a:ext>
            </a:extLst>
          </p:cNvPr>
          <p:cNvSpPr txBox="1"/>
          <p:nvPr/>
        </p:nvSpPr>
        <p:spPr>
          <a:xfrm>
            <a:off x="5594350" y="1578722"/>
            <a:ext cx="6182739" cy="4401205"/>
          </a:xfrm>
          <a:prstGeom prst="rect">
            <a:avLst/>
          </a:prstGeom>
          <a:noFill/>
        </p:spPr>
        <p:txBody>
          <a:bodyPr wrap="square">
            <a:spAutoFit/>
          </a:bodyPr>
          <a:lstStyle/>
          <a:p>
            <a:pPr marL="285750" indent="-285750">
              <a:spcAft>
                <a:spcPts val="1200"/>
              </a:spcAft>
              <a:buFont typeface="Arial" panose="020B0604020202020204" pitchFamily="34" charset="0"/>
              <a:buChar char="•"/>
            </a:pPr>
            <a:r>
              <a:rPr lang="en-GB" sz="2000"/>
              <a:t>For real-world applications </a:t>
            </a:r>
            <a:r>
              <a:rPr lang="en-GB" sz="2000" b="1"/>
              <a:t>compression efficiency is in trade-off with compute complexity </a:t>
            </a:r>
            <a:r>
              <a:rPr lang="en-GB" sz="2000"/>
              <a:t>(i.e., it’s not just about the vertical axis, if a codec ends up on the far right)</a:t>
            </a:r>
          </a:p>
          <a:p>
            <a:pPr marL="285750" indent="-285750">
              <a:spcAft>
                <a:spcPts val="1200"/>
              </a:spcAft>
              <a:buFont typeface="Arial" panose="020B0604020202020204" pitchFamily="34" charset="0"/>
              <a:buChar char="•"/>
            </a:pPr>
            <a:r>
              <a:rPr lang="en-GB" sz="2000"/>
              <a:t>Time and cost to deploy also depend on the feasibility to decode on existing devices with </a:t>
            </a:r>
            <a:r>
              <a:rPr lang="en-GB" sz="2000" b="1"/>
              <a:t>sustainable power consumption</a:t>
            </a:r>
          </a:p>
          <a:p>
            <a:pPr marL="285750" indent="-285750">
              <a:spcAft>
                <a:spcPts val="1200"/>
              </a:spcAft>
              <a:buFont typeface="Arial" panose="020B0604020202020204" pitchFamily="34" charset="0"/>
              <a:buChar char="•"/>
            </a:pPr>
            <a:r>
              <a:rPr lang="en-GB" sz="2000"/>
              <a:t>Evaluations of the benefits of enhancing with LCEVC should include considerations on both compression efficiency and compute complexity metrics – as low complexity is a key LCEVC requirement impacting real-world use cases</a:t>
            </a:r>
          </a:p>
        </p:txBody>
      </p:sp>
      <p:sp>
        <p:nvSpPr>
          <p:cNvPr id="10" name="TextBox 9">
            <a:extLst>
              <a:ext uri="{FF2B5EF4-FFF2-40B4-BE49-F238E27FC236}">
                <a16:creationId xmlns:a16="http://schemas.microsoft.com/office/drawing/2014/main" id="{EE25AFD3-80FC-602A-1EAC-0951AB94A6D6}"/>
              </a:ext>
            </a:extLst>
          </p:cNvPr>
          <p:cNvSpPr txBox="1"/>
          <p:nvPr/>
        </p:nvSpPr>
        <p:spPr>
          <a:xfrm>
            <a:off x="335979" y="4672786"/>
            <a:ext cx="5042472" cy="1646605"/>
          </a:xfrm>
          <a:prstGeom prst="rect">
            <a:avLst/>
          </a:prstGeom>
          <a:noFill/>
        </p:spPr>
        <p:txBody>
          <a:bodyPr wrap="square">
            <a:spAutoFit/>
          </a:bodyPr>
          <a:lstStyle/>
          <a:p>
            <a:pPr>
              <a:spcAft>
                <a:spcPts val="600"/>
              </a:spcAft>
            </a:pPr>
            <a:r>
              <a:rPr lang="en-GB" sz="1600" i="1">
                <a:solidFill>
                  <a:schemeClr val="accent1"/>
                </a:solidFill>
              </a:rPr>
              <a:t>“LCEVC improves the quality-cycles trade-offs for all the tested codecs and across the full complexity range”</a:t>
            </a:r>
          </a:p>
          <a:p>
            <a:pPr>
              <a:spcAft>
                <a:spcPts val="600"/>
              </a:spcAft>
            </a:pPr>
            <a:r>
              <a:rPr lang="en-GB" sz="1600" i="1">
                <a:solidFill>
                  <a:schemeClr val="accent1"/>
                </a:solidFill>
              </a:rPr>
              <a:t>“LCEVC also enlarges the set of mobile devices capable of playing HD (…) and extends mobile battery life by up to 50%” </a:t>
            </a:r>
            <a:r>
              <a:rPr lang="en-GB" sz="1600">
                <a:solidFill>
                  <a:schemeClr val="accent1"/>
                </a:solidFill>
              </a:rPr>
              <a:t> [32]</a:t>
            </a:r>
          </a:p>
        </p:txBody>
      </p:sp>
    </p:spTree>
    <p:extLst>
      <p:ext uri="{BB962C8B-B14F-4D97-AF65-F5344CB8AC3E}">
        <p14:creationId xmlns:p14="http://schemas.microsoft.com/office/powerpoint/2010/main" val="3051765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17</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a:xfrm>
            <a:off x="335979" y="84258"/>
            <a:ext cx="10661257" cy="1325563"/>
          </a:xfrm>
        </p:spPr>
        <p:txBody>
          <a:bodyPr/>
          <a:lstStyle/>
          <a:p>
            <a:r>
              <a:rPr lang="en-GB"/>
              <a:t>Conclusions</a:t>
            </a:r>
          </a:p>
        </p:txBody>
      </p:sp>
      <p:sp>
        <p:nvSpPr>
          <p:cNvPr id="5" name="Content Placeholder 3">
            <a:extLst>
              <a:ext uri="{FF2B5EF4-FFF2-40B4-BE49-F238E27FC236}">
                <a16:creationId xmlns:a16="http://schemas.microsoft.com/office/drawing/2014/main" id="{41433D1C-1FA5-7467-A290-CF59D2525435}"/>
              </a:ext>
            </a:extLst>
          </p:cNvPr>
          <p:cNvSpPr>
            <a:spLocks noGrp="1"/>
          </p:cNvSpPr>
          <p:nvPr>
            <p:ph idx="1"/>
          </p:nvPr>
        </p:nvSpPr>
        <p:spPr>
          <a:xfrm>
            <a:off x="261584" y="1340844"/>
            <a:ext cx="11501792" cy="4095480"/>
          </a:xfrm>
        </p:spPr>
        <p:txBody>
          <a:bodyPr wrap="square">
            <a:spAutoFit/>
          </a:bodyPr>
          <a:lstStyle/>
          <a:p>
            <a:r>
              <a:rPr lang="en-GB"/>
              <a:t>This document aimed at providing constructive feedback to JVET-AF0075, according to extensive cross-checked evaluations</a:t>
            </a:r>
          </a:p>
          <a:p>
            <a:r>
              <a:rPr lang="en-GB"/>
              <a:t>Results presented in JVET-AF0075 must be taken with caution, since they had already been evaluated, expanded, studied, discussed at length, and resolved. Over the course of 11 MPEG meetings (MPEG 124 to MPEG 134), there have been over 30 documents with the involvement of over 16 companies and universities</a:t>
            </a:r>
          </a:p>
          <a:p>
            <a:r>
              <a:rPr lang="en-GB"/>
              <a:t>Despite suboptimal LTM configurations, metrics results are broadly aligned with all the above tests. Formal MOS results consistently confirmed the lack of correlation of PSNR with visual quality when assessing LCEVC performance</a:t>
            </a:r>
          </a:p>
          <a:p>
            <a:r>
              <a:rPr lang="en-GB"/>
              <a:t>Encodings with LCEVC settings that allocate more bits/quality to chroma planes demonstrate that different allocation strategies vs. the current LTM defaults provide marginal loss in luma BD-rates, with debatable visual quality impact</a:t>
            </a:r>
          </a:p>
          <a:p>
            <a:r>
              <a:rPr lang="en-GB"/>
              <a:t>The document also provides a reminder that LCEVC evaluations should include the Low Complexity requirements of LCEVC, which provide unique benefits in many of its real-world use cases</a:t>
            </a:r>
          </a:p>
        </p:txBody>
      </p:sp>
    </p:spTree>
    <p:extLst>
      <p:ext uri="{BB962C8B-B14F-4D97-AF65-F5344CB8AC3E}">
        <p14:creationId xmlns:p14="http://schemas.microsoft.com/office/powerpoint/2010/main" val="13293103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18</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a:xfrm>
            <a:off x="335979" y="84258"/>
            <a:ext cx="10661257" cy="1325563"/>
          </a:xfrm>
        </p:spPr>
        <p:txBody>
          <a:bodyPr/>
          <a:lstStyle/>
          <a:p>
            <a:r>
              <a:rPr lang="en-GB"/>
              <a:t>References (selection cited in this presentation)</a:t>
            </a:r>
          </a:p>
        </p:txBody>
      </p:sp>
      <p:sp>
        <p:nvSpPr>
          <p:cNvPr id="5" name="Content Placeholder 3">
            <a:extLst>
              <a:ext uri="{FF2B5EF4-FFF2-40B4-BE49-F238E27FC236}">
                <a16:creationId xmlns:a16="http://schemas.microsoft.com/office/drawing/2014/main" id="{41433D1C-1FA5-7467-A290-CF59D2525435}"/>
              </a:ext>
            </a:extLst>
          </p:cNvPr>
          <p:cNvSpPr>
            <a:spLocks noGrp="1"/>
          </p:cNvSpPr>
          <p:nvPr>
            <p:ph idx="1"/>
          </p:nvPr>
        </p:nvSpPr>
        <p:spPr>
          <a:xfrm>
            <a:off x="261584" y="1340844"/>
            <a:ext cx="11744488" cy="4622997"/>
          </a:xfrm>
        </p:spPr>
        <p:txBody>
          <a:bodyPr wrap="square">
            <a:spAutoFit/>
          </a:bodyPr>
          <a:lstStyle/>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[1]			“Evaluation results of Low Complexity Enhancement Video Codec (LCEVC) with HM and VTM on 4K content”, JVET-AF0075, 			Hannover, October 2023.</a:t>
            </a:r>
          </a:p>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[2]			“Common Test Conditions of Low Complexity Enhancement Video Coding”, ISO/IEC JTC 1/SC 29/WG 11 N18457, Geneva, CH – 			March 2019.</a:t>
            </a:r>
          </a:p>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[3]			“[LCEVC] - LTM 4.0 Test and Update on Performance Results” ISO/IEC JTC 1/SC 29/WG4 m52997, </a:t>
            </a:r>
            <a:r>
              <a:rPr lang="en-GB" sz="1400" err="1"/>
              <a:t>Alpbach</a:t>
            </a:r>
            <a:r>
              <a:rPr lang="en-GB" sz="1400"/>
              <a:t>, AT – April 2020</a:t>
            </a:r>
          </a:p>
          <a:p>
            <a:pPr marL="446088" lvl="0" indent="-446088"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[4]			“Requirements for Low Complexity Video Coding Enhancements” ISO/IEC JTC 1/SC 29/WG 11 N18098, Macau, CN – October 2018.</a:t>
            </a:r>
          </a:p>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[5]			“Summary of LCEVC tests conducted to date” ISO/IEC JTC 1/SC 29/WG 11 N19571, Online, July 2020.</a:t>
            </a:r>
          </a:p>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[6]			“[MPEG-5 part 2] LCEVC LTM 3 performance analysis” ISO/IEC JTC 1/SC 29/WG 11 m53796, </a:t>
            </a:r>
            <a:r>
              <a:rPr lang="en-GB" sz="1400" err="1"/>
              <a:t>Alpbach</a:t>
            </a:r>
            <a:r>
              <a:rPr lang="en-GB" sz="1400"/>
              <a:t>, AT – April 2020.</a:t>
            </a:r>
          </a:p>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[7]			“[LCEVC]Test and analysis of LTM4.0” ISO/IEC JTC 1/SC 29/WG 11 m53523, </a:t>
            </a:r>
            <a:r>
              <a:rPr lang="en-GB" sz="1400" err="1"/>
              <a:t>Alpbach</a:t>
            </a:r>
            <a:r>
              <a:rPr lang="en-GB" sz="1400"/>
              <a:t>, AT – April 2020.</a:t>
            </a:r>
          </a:p>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[8]			“LCEVC - Performance Characterization over a range of Enhanced Codecs” ISO/IEC JTC 1/SC 29/WG 11 m51438, Geneva, CH – 			October 2020</a:t>
            </a:r>
          </a:p>
          <a:p>
            <a:pPr mar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[11]	“[LCEVC] – Common Test Condition of Low Complexity Enhancement Video Coding”, ISO/IEC JTC 1/SC 29/WG 11 N18988, 			Brussels, BE – January 2020</a:t>
            </a:r>
          </a:p>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endParaRPr lang="en-GB" sz="1400"/>
          </a:p>
        </p:txBody>
      </p:sp>
    </p:spTree>
    <p:extLst>
      <p:ext uri="{BB962C8B-B14F-4D97-AF65-F5344CB8AC3E}">
        <p14:creationId xmlns:p14="http://schemas.microsoft.com/office/powerpoint/2010/main" val="30632257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19</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a:xfrm>
            <a:off x="335979" y="84258"/>
            <a:ext cx="10661257" cy="1325563"/>
          </a:xfrm>
        </p:spPr>
        <p:txBody>
          <a:bodyPr/>
          <a:lstStyle/>
          <a:p>
            <a:r>
              <a:rPr lang="en-GB"/>
              <a:t>References (selection cited in this presentation)</a:t>
            </a:r>
          </a:p>
        </p:txBody>
      </p:sp>
      <p:sp>
        <p:nvSpPr>
          <p:cNvPr id="5" name="Content Placeholder 3">
            <a:extLst>
              <a:ext uri="{FF2B5EF4-FFF2-40B4-BE49-F238E27FC236}">
                <a16:creationId xmlns:a16="http://schemas.microsoft.com/office/drawing/2014/main" id="{41433D1C-1FA5-7467-A290-CF59D2525435}"/>
              </a:ext>
            </a:extLst>
          </p:cNvPr>
          <p:cNvSpPr>
            <a:spLocks noGrp="1"/>
          </p:cNvSpPr>
          <p:nvPr>
            <p:ph idx="1"/>
          </p:nvPr>
        </p:nvSpPr>
        <p:spPr>
          <a:xfrm>
            <a:off x="261584" y="1340844"/>
            <a:ext cx="11744488" cy="5075428"/>
          </a:xfrm>
        </p:spPr>
        <p:txBody>
          <a:bodyPr wrap="square">
            <a:spAutoFit/>
          </a:bodyPr>
          <a:lstStyle/>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[15]	“Verification Test Report on the Compression Performance of Low Complexity Enhancement Video Coding” ISO/IEC JTC 1/SC 			29/WG 4 N0029 (m20173) – Online, April 2021</a:t>
            </a:r>
          </a:p>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[16]	 “[LCEVC] Verification Test – Overview of bitrate, PSNR, VMAF, and MD5 checksums” ISO/IEC JTC 1/SC 29/WG 4 m56330 – Online, 			April 2021</a:t>
            </a:r>
          </a:p>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[18] 	Z. Wang and A. </a:t>
            </a:r>
            <a:r>
              <a:rPr lang="en-GB" sz="1400" err="1"/>
              <a:t>Bovik</a:t>
            </a:r>
            <a:r>
              <a:rPr lang="en-GB" sz="1400"/>
              <a:t>, (2009) “Mean Squared Error: Love it or leave it?”, IEEE Signal Processing Magazine, p98-117, 2009.</a:t>
            </a:r>
          </a:p>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[19]	W. Lin, D. Li, and P. Xue, (2003) “Discriminative analysis of pixel difference towards picture quality prediction,” in Proceedings 2003 			International Conference on Image Processing (Cat. No. 03CH37429), vol. 3. IEEE, 2003, pp. III–193</a:t>
            </a:r>
          </a:p>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[20] 	“On learning-based video quality metrics”, ISO/IEC JTC 1/SC 29/AG 5 m56636, April 2021</a:t>
            </a:r>
          </a:p>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[25] 	“Results of expert viewing for the spatial scalability category of the VVC multilayer VT”, JVET, 31st Meeting, Geneva, CH, 11–19 			July 2023 </a:t>
            </a:r>
          </a:p>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[29]	“Result of exploration experiment using LCEVC in MIV” ISO/IEC JTC 1/SC 29/WG5 28th Meeting, Mainz, DE, 20–28 October 2022</a:t>
            </a:r>
          </a:p>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[30]	A. </a:t>
            </a:r>
            <a:r>
              <a:rPr lang="en-GB" sz="1400" err="1"/>
              <a:t>Dziembowski</a:t>
            </a:r>
            <a:r>
              <a:rPr lang="en-GB" sz="1400"/>
              <a:t>, </a:t>
            </a:r>
            <a:r>
              <a:rPr lang="en-GB" sz="1400" err="1"/>
              <a:t>Gwangsoon</a:t>
            </a:r>
            <a:r>
              <a:rPr lang="en-GB" sz="1400"/>
              <a:t> Lee (Eds.), Test Model 16 for MPEG immersive video, ISO/IEC JTC 1/SC 29/WG 04 N 0347, April 2023, 			Antalya</a:t>
            </a:r>
          </a:p>
          <a:p>
            <a:pPr marL="450850" indent="-450850" fontAlgn="base" hangingPunct="0">
              <a:lnSpc>
                <a:spcPct val="105000"/>
              </a:lnSpc>
              <a:spcBef>
                <a:spcPts val="680"/>
              </a:spcBef>
              <a:spcAft>
                <a:spcPts val="300"/>
              </a:spcAft>
              <a:buNone/>
              <a:tabLst>
                <a:tab pos="228600" algn="l"/>
                <a:tab pos="274320" algn="l"/>
                <a:tab pos="457200" algn="l"/>
                <a:tab pos="685800" algn="l"/>
                <a:tab pos="914400" algn="l"/>
              </a:tabLst>
            </a:pPr>
            <a:r>
              <a:rPr lang="en-GB" sz="1400"/>
              <a:t>[32]	G. Cobianchi, G. Meardi, S. </a:t>
            </a:r>
            <a:r>
              <a:rPr lang="en-GB" sz="1400" err="1"/>
              <a:t>Poularakis</a:t>
            </a:r>
            <a:r>
              <a:rPr lang="en-GB" sz="1400"/>
              <a:t>, A. </a:t>
            </a:r>
            <a:r>
              <a:rPr lang="en-GB" sz="1400" err="1"/>
              <a:t>Walisiewicz</a:t>
            </a:r>
            <a:r>
              <a:rPr lang="en-GB" sz="1400"/>
              <a:t>, O. </a:t>
            </a:r>
            <a:r>
              <a:rPr lang="en-GB" sz="1400" err="1"/>
              <a:t>Abdelkafi</a:t>
            </a:r>
            <a:r>
              <a:rPr lang="en-GB" sz="1400"/>
              <a:t>, F. Ben Amara, F. </a:t>
            </a:r>
            <a:r>
              <a:rPr lang="en-GB" sz="1400" err="1"/>
              <a:t>Kossentini</a:t>
            </a:r>
            <a:r>
              <a:rPr lang="en-GB" sz="1400"/>
              <a:t>, C. </a:t>
            </a:r>
            <a:r>
              <a:rPr lang="en-GB" sz="1400" err="1"/>
              <a:t>Stejerean</a:t>
            </a:r>
            <a:r>
              <a:rPr lang="en-GB" sz="1400"/>
              <a:t>, H. </a:t>
            </a:r>
            <a:r>
              <a:rPr lang="en-GB" sz="1400" err="1"/>
              <a:t>Tmar</a:t>
            </a:r>
            <a:r>
              <a:rPr lang="en-GB" sz="1400"/>
              <a:t> “Enhancing SVT-AV1 with LCEVC to improve quality-cycles trade-offs and enhance sustainability of VOD transcoding”, Proc. SPIE 12226, Applications of Digital Image Processing XLV, 122260S (3 October 2022); </a:t>
            </a:r>
            <a:r>
              <a:rPr lang="en-GB" sz="1400" err="1"/>
              <a:t>doi</a:t>
            </a:r>
            <a:r>
              <a:rPr lang="en-GB" sz="1400"/>
              <a:t>: 10.1117/12.2633882</a:t>
            </a:r>
          </a:p>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endParaRPr lang="en-GB" sz="1400"/>
          </a:p>
        </p:txBody>
      </p:sp>
    </p:spTree>
    <p:extLst>
      <p:ext uri="{BB962C8B-B14F-4D97-AF65-F5344CB8AC3E}">
        <p14:creationId xmlns:p14="http://schemas.microsoft.com/office/powerpoint/2010/main" val="30963784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CBA8CE-0180-46FF-A1DD-FFE4620E6664}"/>
              </a:ext>
            </a:extLst>
          </p:cNvPr>
          <p:cNvSpPr>
            <a:spLocks noGrp="1"/>
          </p:cNvSpPr>
          <p:nvPr>
            <p:ph type="sldNum" sz="quarter" idx="12"/>
          </p:nvPr>
        </p:nvSpPr>
        <p:spPr/>
        <p:txBody>
          <a:bodyPr/>
          <a:lstStyle/>
          <a:p>
            <a:fld id="{DF25482F-E00C-414C-8696-4B228FE7092B}" type="slidenum">
              <a:rPr lang="en-US" smtClean="0"/>
              <a:pPr/>
              <a:t>2</a:t>
            </a:fld>
            <a:endParaRPr lang="en-US"/>
          </a:p>
        </p:txBody>
      </p:sp>
      <p:sp>
        <p:nvSpPr>
          <p:cNvPr id="3" name="Title 2">
            <a:extLst>
              <a:ext uri="{FF2B5EF4-FFF2-40B4-BE49-F238E27FC236}">
                <a16:creationId xmlns:a16="http://schemas.microsoft.com/office/drawing/2014/main" id="{546802CC-4156-4F3C-A04E-4C6BD0D33FB9}"/>
              </a:ext>
            </a:extLst>
          </p:cNvPr>
          <p:cNvSpPr>
            <a:spLocks noGrp="1"/>
          </p:cNvSpPr>
          <p:nvPr>
            <p:ph type="ctrTitle"/>
          </p:nvPr>
        </p:nvSpPr>
        <p:spPr/>
        <p:txBody>
          <a:bodyPr>
            <a:normAutofit fontScale="90000"/>
          </a:bodyPr>
          <a:lstStyle/>
          <a:p>
            <a:r>
              <a:rPr lang="en-GB"/>
              <a:t>Considerations on LCEVC performances in relation to input document JVET-AF0075/m65560</a:t>
            </a:r>
            <a:br>
              <a:rPr lang="en-US"/>
            </a:br>
            <a:r>
              <a:rPr lang="en-US"/>
              <a:t>(m65556) </a:t>
            </a:r>
            <a:endParaRPr lang="en-GB"/>
          </a:p>
        </p:txBody>
      </p:sp>
      <p:sp>
        <p:nvSpPr>
          <p:cNvPr id="5" name="Date Placeholder 4">
            <a:extLst>
              <a:ext uri="{FF2B5EF4-FFF2-40B4-BE49-F238E27FC236}">
                <a16:creationId xmlns:a16="http://schemas.microsoft.com/office/drawing/2014/main" id="{682AF94B-9F54-49FF-8D63-668DA690391E}"/>
              </a:ext>
            </a:extLst>
          </p:cNvPr>
          <p:cNvSpPr>
            <a:spLocks noGrp="1"/>
          </p:cNvSpPr>
          <p:nvPr>
            <p:ph type="dt" sz="half" idx="2"/>
          </p:nvPr>
        </p:nvSpPr>
        <p:spPr/>
        <p:txBody>
          <a:bodyPr/>
          <a:lstStyle/>
          <a:p>
            <a:r>
              <a:rPr lang="en-US"/>
              <a:t>18/10/2023</a:t>
            </a:r>
          </a:p>
        </p:txBody>
      </p:sp>
    </p:spTree>
    <p:extLst>
      <p:ext uri="{BB962C8B-B14F-4D97-AF65-F5344CB8AC3E}">
        <p14:creationId xmlns:p14="http://schemas.microsoft.com/office/powerpoint/2010/main" val="295203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20</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a:xfrm>
            <a:off x="469894" y="2766218"/>
            <a:ext cx="10661257" cy="1325563"/>
          </a:xfrm>
        </p:spPr>
        <p:txBody>
          <a:bodyPr/>
          <a:lstStyle/>
          <a:p>
            <a:pPr algn="ctr"/>
            <a:r>
              <a:rPr lang="en-GB"/>
              <a:t>APPENDIX</a:t>
            </a:r>
          </a:p>
        </p:txBody>
      </p:sp>
    </p:spTree>
    <p:extLst>
      <p:ext uri="{BB962C8B-B14F-4D97-AF65-F5344CB8AC3E}">
        <p14:creationId xmlns:p14="http://schemas.microsoft.com/office/powerpoint/2010/main" val="10316000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21</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lstStyle/>
          <a:p>
            <a:r>
              <a:rPr lang="en-US"/>
              <a:t>Executive Summary</a:t>
            </a:r>
            <a:endParaRPr lang="en-GB"/>
          </a:p>
        </p:txBody>
      </p:sp>
      <p:sp>
        <p:nvSpPr>
          <p:cNvPr id="4" name="Content Placeholder 3">
            <a:extLst>
              <a:ext uri="{FF2B5EF4-FFF2-40B4-BE49-F238E27FC236}">
                <a16:creationId xmlns:a16="http://schemas.microsoft.com/office/drawing/2014/main" id="{A6D6E76C-2BD3-4412-90FF-F25AE1A061FA}"/>
              </a:ext>
            </a:extLst>
          </p:cNvPr>
          <p:cNvSpPr>
            <a:spLocks noGrp="1"/>
          </p:cNvSpPr>
          <p:nvPr>
            <p:ph idx="1"/>
          </p:nvPr>
        </p:nvSpPr>
        <p:spPr>
          <a:xfrm>
            <a:off x="481636" y="1485574"/>
            <a:ext cx="10515600" cy="4762016"/>
          </a:xfrm>
        </p:spPr>
        <p:txBody>
          <a:bodyPr/>
          <a:lstStyle/>
          <a:p>
            <a:r>
              <a:rPr lang="en-US"/>
              <a:t>PSNR is not the right metric, especially when evaluating multi-layer coding</a:t>
            </a:r>
          </a:p>
          <a:p>
            <a:r>
              <a:rPr lang="en-GB"/>
              <a:t>Metric results from JVET-AF0075 [1], despite suboptimal LTM configurations, are directionally in line with all past evaluations, which have been studied and addressed at length</a:t>
            </a:r>
          </a:p>
          <a:p>
            <a:r>
              <a:rPr lang="en-GB"/>
              <a:t>Chroma bitrate configurations in the LCEVC enhancement do not materially impact luma-based metrics such as VMAF</a:t>
            </a:r>
          </a:p>
          <a:p>
            <a:r>
              <a:rPr lang="en-GB"/>
              <a:t>LCEVC evaluations should include complexity metrics – this is a key LCEVC requirement impacting real-world compression efficiency and use cases</a:t>
            </a:r>
          </a:p>
          <a:p>
            <a:pPr marL="0" indent="0">
              <a:buNone/>
            </a:pPr>
            <a:endParaRPr lang="en-GB"/>
          </a:p>
        </p:txBody>
      </p:sp>
    </p:spTree>
    <p:extLst>
      <p:ext uri="{BB962C8B-B14F-4D97-AF65-F5344CB8AC3E}">
        <p14:creationId xmlns:p14="http://schemas.microsoft.com/office/powerpoint/2010/main" val="3521241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a:xfrm>
            <a:off x="481636" y="84258"/>
            <a:ext cx="10515600" cy="1325563"/>
          </a:xfrm>
        </p:spPr>
        <p:txBody>
          <a:bodyPr anchor="ctr">
            <a:normAutofit/>
          </a:bodyPr>
          <a:lstStyle/>
          <a:p>
            <a:r>
              <a:rPr lang="en-GB"/>
              <a:t>Tested bitrate range and LTM configuration</a:t>
            </a:r>
          </a:p>
        </p:txBody>
      </p:sp>
      <p:sp>
        <p:nvSpPr>
          <p:cNvPr id="4" name="Content Placeholder 3">
            <a:extLst>
              <a:ext uri="{FF2B5EF4-FFF2-40B4-BE49-F238E27FC236}">
                <a16:creationId xmlns:a16="http://schemas.microsoft.com/office/drawing/2014/main" id="{A6D6E76C-2BD3-4412-90FF-F25AE1A061FA}"/>
              </a:ext>
            </a:extLst>
          </p:cNvPr>
          <p:cNvSpPr>
            <a:spLocks noGrp="1"/>
          </p:cNvSpPr>
          <p:nvPr>
            <p:ph idx="1"/>
          </p:nvPr>
        </p:nvSpPr>
        <p:spPr>
          <a:xfrm>
            <a:off x="481635" y="1493531"/>
            <a:ext cx="6812300" cy="5042816"/>
          </a:xfrm>
        </p:spPr>
        <p:txBody>
          <a:bodyPr>
            <a:normAutofit/>
          </a:bodyPr>
          <a:lstStyle/>
          <a:p>
            <a:r>
              <a:rPr lang="en-GB" sz="1600"/>
              <a:t>The tests in JVET-AF0075 have been configured using the LTM at bitrates that are </a:t>
            </a:r>
            <a:r>
              <a:rPr lang="en-GB" sz="1600" u="sng"/>
              <a:t>not</a:t>
            </a:r>
            <a:r>
              <a:rPr lang="en-GB" sz="1600"/>
              <a:t> consistent with the LCEVC CTC. </a:t>
            </a:r>
            <a:endParaRPr lang="en-GB" sz="1500"/>
          </a:p>
          <a:p>
            <a:r>
              <a:rPr lang="en-GB" sz="1600"/>
              <a:t>The LCEVC CTC were designed based on the Requirement for LCEVC as outlined in </a:t>
            </a:r>
            <a:r>
              <a:rPr lang="en-GB" sz="1600" b="1"/>
              <a:t>N18098</a:t>
            </a:r>
            <a:r>
              <a:rPr lang="en-GB" sz="1600"/>
              <a:t> [4] which specify that compression efficiency targets were to be reached “</a:t>
            </a:r>
            <a:r>
              <a:rPr lang="en-GB" sz="1600" i="1"/>
              <a:t>at bandwidths and operating conditions relevant to mass market distribution</a:t>
            </a:r>
            <a:r>
              <a:rPr lang="en-GB" sz="1600"/>
              <a:t>”).</a:t>
            </a:r>
          </a:p>
          <a:p>
            <a:pPr lvl="1"/>
            <a:r>
              <a:rPr lang="en-GB" sz="1600"/>
              <a:t>Bitrates typically below 15 Mbps for UHD sequences</a:t>
            </a:r>
          </a:p>
          <a:p>
            <a:r>
              <a:rPr lang="en-GB" sz="1600"/>
              <a:t>Moreover, due to default LTM configurations having been designed for Verification Test ranges, at very high bitrates (e.g., up to 100Mbps) enhancement is added with high step widths (e.g., SW=2000), which is suboptimal for those operating points</a:t>
            </a:r>
          </a:p>
          <a:p>
            <a:r>
              <a:rPr lang="en-GB" sz="1600"/>
              <a:t>LCEVC configuration is typically dependent on the configuration as well as the specific implementation of the video coding technology it enhances</a:t>
            </a:r>
          </a:p>
          <a:p>
            <a:pPr lvl="1"/>
            <a:r>
              <a:rPr lang="en-GB" sz="1600"/>
              <a:t>The change of version for the base codec (VTM11 vs VTM19) would have an impact on the configuration of LTM, therefore the configurations used in the Verification Tests are likely </a:t>
            </a:r>
            <a:r>
              <a:rPr lang="en-GB" sz="1600" u="sng"/>
              <a:t>not</a:t>
            </a:r>
            <a:r>
              <a:rPr lang="en-GB" sz="1600"/>
              <a:t> to be applicable with different versions of base codecs</a:t>
            </a:r>
          </a:p>
        </p:txBody>
      </p:sp>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a:xfrm>
            <a:off x="11131151" y="6247590"/>
            <a:ext cx="408248" cy="365125"/>
          </a:xfrm>
        </p:spPr>
        <p:txBody>
          <a:bodyPr anchor="ctr">
            <a:normAutofit/>
          </a:bodyPr>
          <a:lstStyle/>
          <a:p>
            <a:pPr>
              <a:spcAft>
                <a:spcPts val="600"/>
              </a:spcAft>
            </a:pPr>
            <a:fld id="{DF25482F-E00C-414C-8696-4B228FE7092B}" type="slidenum">
              <a:rPr lang="en-US" smtClean="0"/>
              <a:pPr>
                <a:spcAft>
                  <a:spcPts val="600"/>
                </a:spcAft>
              </a:pPr>
              <a:t>22</a:t>
            </a:fld>
            <a:endParaRPr lang="en-US"/>
          </a:p>
        </p:txBody>
      </p:sp>
      <p:pic>
        <p:nvPicPr>
          <p:cNvPr id="6" name="Picture 5">
            <a:extLst>
              <a:ext uri="{FF2B5EF4-FFF2-40B4-BE49-F238E27FC236}">
                <a16:creationId xmlns:a16="http://schemas.microsoft.com/office/drawing/2014/main" id="{0763BFE6-F5C8-A601-678C-612EFE17CC90}"/>
              </a:ext>
            </a:extLst>
          </p:cNvPr>
          <p:cNvPicPr>
            <a:picLocks noChangeAspect="1"/>
          </p:cNvPicPr>
          <p:nvPr/>
        </p:nvPicPr>
        <p:blipFill>
          <a:blip r:embed="rId2"/>
          <a:stretch>
            <a:fillRect/>
          </a:stretch>
        </p:blipFill>
        <p:spPr>
          <a:xfrm>
            <a:off x="7377279" y="2021944"/>
            <a:ext cx="4524472" cy="3212375"/>
          </a:xfrm>
          <a:prstGeom prst="rect">
            <a:avLst/>
          </a:prstGeom>
          <a:noFill/>
        </p:spPr>
      </p:pic>
    </p:spTree>
    <p:extLst>
      <p:ext uri="{BB962C8B-B14F-4D97-AF65-F5344CB8AC3E}">
        <p14:creationId xmlns:p14="http://schemas.microsoft.com/office/powerpoint/2010/main" val="41249198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a:xfrm>
            <a:off x="11131151" y="6110026"/>
            <a:ext cx="408248" cy="365125"/>
          </a:xfrm>
        </p:spPr>
        <p:txBody>
          <a:bodyPr/>
          <a:lstStyle/>
          <a:p>
            <a:fld id="{DF25482F-E00C-414C-8696-4B228FE7092B}" type="slidenum">
              <a:rPr lang="en-US" smtClean="0"/>
              <a:pPr/>
              <a:t>23</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a:xfrm>
            <a:off x="162917" y="84258"/>
            <a:ext cx="10661257" cy="1325563"/>
          </a:xfrm>
        </p:spPr>
        <p:txBody>
          <a:bodyPr/>
          <a:lstStyle/>
          <a:p>
            <a:r>
              <a:rPr lang="en-GB"/>
              <a:t>What +148% BD-rate-PSNR on U-plane means</a:t>
            </a:r>
          </a:p>
        </p:txBody>
      </p:sp>
      <p:pic>
        <p:nvPicPr>
          <p:cNvPr id="15" name="Picture 14" descr="A person walking with a stroller&#10;&#10;Description automatically generated">
            <a:extLst>
              <a:ext uri="{FF2B5EF4-FFF2-40B4-BE49-F238E27FC236}">
                <a16:creationId xmlns:a16="http://schemas.microsoft.com/office/drawing/2014/main" id="{2A7FFE0A-25E6-9862-486F-2D3CDA420EC2}"/>
              </a:ext>
            </a:extLst>
          </p:cNvPr>
          <p:cNvPicPr>
            <a:picLocks noChangeAspect="1"/>
          </p:cNvPicPr>
          <p:nvPr/>
        </p:nvPicPr>
        <p:blipFill rotWithShape="1">
          <a:blip r:embed="rId2"/>
          <a:srcRect l="26190" r="19568"/>
          <a:stretch/>
        </p:blipFill>
        <p:spPr>
          <a:xfrm>
            <a:off x="0" y="1601675"/>
            <a:ext cx="5939554" cy="5140923"/>
          </a:xfrm>
          <a:prstGeom prst="rect">
            <a:avLst/>
          </a:prstGeom>
        </p:spPr>
      </p:pic>
      <p:pic>
        <p:nvPicPr>
          <p:cNvPr id="16" name="Picture 15" descr="A person walking on a sidewalk&#10;&#10;Description automatically generated">
            <a:extLst>
              <a:ext uri="{FF2B5EF4-FFF2-40B4-BE49-F238E27FC236}">
                <a16:creationId xmlns:a16="http://schemas.microsoft.com/office/drawing/2014/main" id="{A259B198-93A0-BF83-DAC4-CC4F8A702B0D}"/>
              </a:ext>
            </a:extLst>
          </p:cNvPr>
          <p:cNvPicPr>
            <a:picLocks noChangeAspect="1"/>
          </p:cNvPicPr>
          <p:nvPr/>
        </p:nvPicPr>
        <p:blipFill rotWithShape="1">
          <a:blip r:embed="rId3"/>
          <a:srcRect l="25257" r="18183"/>
          <a:stretch/>
        </p:blipFill>
        <p:spPr>
          <a:xfrm>
            <a:off x="6069026" y="1601674"/>
            <a:ext cx="6096000" cy="5137144"/>
          </a:xfrm>
          <a:prstGeom prst="rect">
            <a:avLst/>
          </a:prstGeom>
        </p:spPr>
      </p:pic>
      <p:sp>
        <p:nvSpPr>
          <p:cNvPr id="18" name="Text Box 2032789716">
            <a:extLst>
              <a:ext uri="{FF2B5EF4-FFF2-40B4-BE49-F238E27FC236}">
                <a16:creationId xmlns:a16="http://schemas.microsoft.com/office/drawing/2014/main" id="{5FF2CED4-B95F-187D-8082-2E1E83AA5BB6}"/>
              </a:ext>
            </a:extLst>
          </p:cNvPr>
          <p:cNvSpPr txBox="1">
            <a:spLocks noChangeArrowheads="1"/>
          </p:cNvSpPr>
          <p:nvPr/>
        </p:nvSpPr>
        <p:spPr bwMode="auto">
          <a:xfrm>
            <a:off x="3366287" y="1604675"/>
            <a:ext cx="2486409" cy="776426"/>
          </a:xfrm>
          <a:prstGeom prst="rect">
            <a:avLst/>
          </a:prstGeom>
          <a:noFill/>
          <a:ln w="9525">
            <a:noFill/>
            <a:miter lim="800000"/>
            <a:headEnd/>
            <a:tailEnd/>
          </a:ln>
        </p:spPr>
        <p:txBody>
          <a:bodyPr rot="0" vert="horz" wrap="square" lIns="91440" tIns="45720" rIns="91440" bIns="45720" anchor="t" anchorCtr="0">
            <a:noAutofit/>
          </a:bodyPr>
          <a:lstStyle/>
          <a:p>
            <a:pPr algn="r">
              <a:lnSpc>
                <a:spcPct val="105000"/>
              </a:lnSpc>
              <a:spcAft>
                <a:spcPts val="300"/>
              </a:spcAft>
            </a:pPr>
            <a:r>
              <a:rPr lang="en-GB">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46.5 Mbps</a:t>
            </a:r>
          </a:p>
          <a:p>
            <a:pPr algn="r">
              <a:lnSpc>
                <a:spcPct val="105000"/>
              </a:lnSpc>
              <a:spcAft>
                <a:spcPts val="300"/>
              </a:spcAft>
            </a:pPr>
            <a:r>
              <a:rPr lang="en-GB">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PSNR_U: 33.7 dB</a:t>
            </a:r>
          </a:p>
        </p:txBody>
      </p:sp>
      <p:sp>
        <p:nvSpPr>
          <p:cNvPr id="4" name="Content Placeholder 3">
            <a:extLst>
              <a:ext uri="{FF2B5EF4-FFF2-40B4-BE49-F238E27FC236}">
                <a16:creationId xmlns:a16="http://schemas.microsoft.com/office/drawing/2014/main" id="{62B32855-27CA-4896-FEC8-6F6A01F2DDBE}"/>
              </a:ext>
            </a:extLst>
          </p:cNvPr>
          <p:cNvSpPr txBox="1">
            <a:spLocks/>
          </p:cNvSpPr>
          <p:nvPr/>
        </p:nvSpPr>
        <p:spPr>
          <a:xfrm>
            <a:off x="60850" y="1195972"/>
            <a:ext cx="4306113" cy="341632"/>
          </a:xfrm>
          <a:prstGeom prst="rect">
            <a:avLst/>
          </a:prstGeom>
        </p:spPr>
        <p:txBody>
          <a:bodyPr vert="horz" lIns="90000" tIns="45720" rIns="90000" bIns="45720" rtlCol="0">
            <a:spAutoFit/>
          </a:bodyPr>
          <a:lstStyle>
            <a:lvl1pPr marL="271463" indent="-271463" algn="l" defTabSz="914400" rtl="0" eaLnBrk="1" latinLnBrk="0" hangingPunct="1">
              <a:lnSpc>
                <a:spcPct val="90000"/>
              </a:lnSpc>
              <a:spcBef>
                <a:spcPts val="1000"/>
              </a:spcBef>
              <a:buClr>
                <a:schemeClr val="accent6"/>
              </a:buClr>
              <a:buSzPct val="80000"/>
              <a:buFontTx/>
              <a:buBlip>
                <a:blip r:embed="rId4"/>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4"/>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a:solidFill>
                  <a:schemeClr val="tx2"/>
                </a:solidFill>
              </a:rPr>
              <a:t>Test1 – x265 (U-plane)</a:t>
            </a:r>
          </a:p>
        </p:txBody>
      </p:sp>
      <p:sp>
        <p:nvSpPr>
          <p:cNvPr id="5" name="Text Box 2032789716">
            <a:extLst>
              <a:ext uri="{FF2B5EF4-FFF2-40B4-BE49-F238E27FC236}">
                <a16:creationId xmlns:a16="http://schemas.microsoft.com/office/drawing/2014/main" id="{5CC73FB9-A9DF-B06B-DFF4-F855A7BCF34C}"/>
              </a:ext>
            </a:extLst>
          </p:cNvPr>
          <p:cNvSpPr txBox="1">
            <a:spLocks noChangeArrowheads="1"/>
          </p:cNvSpPr>
          <p:nvPr/>
        </p:nvSpPr>
        <p:spPr bwMode="auto">
          <a:xfrm>
            <a:off x="9580970" y="1604675"/>
            <a:ext cx="2486409" cy="776426"/>
          </a:xfrm>
          <a:prstGeom prst="rect">
            <a:avLst/>
          </a:prstGeom>
          <a:noFill/>
          <a:ln w="9525">
            <a:noFill/>
            <a:miter lim="800000"/>
            <a:headEnd/>
            <a:tailEnd/>
          </a:ln>
        </p:spPr>
        <p:txBody>
          <a:bodyPr rot="0" vert="horz" wrap="square" lIns="91440" tIns="45720" rIns="91440" bIns="45720" anchor="t" anchorCtr="0">
            <a:noAutofit/>
          </a:bodyPr>
          <a:lstStyle/>
          <a:p>
            <a:pPr algn="r">
              <a:lnSpc>
                <a:spcPct val="105000"/>
              </a:lnSpc>
              <a:spcAft>
                <a:spcPts val="300"/>
              </a:spcAft>
            </a:pPr>
            <a:r>
              <a:rPr lang="en-GB">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38</a:t>
            </a:r>
            <a:r>
              <a:rPr lang="en-GB">
                <a:solidFill>
                  <a:schemeClr val="bg1"/>
                </a:solidFill>
                <a:latin typeface="Arial" panose="020B0604020202020204" pitchFamily="34" charset="0"/>
                <a:ea typeface="Times New Roman" panose="02020603050405020304" pitchFamily="18" charset="0"/>
                <a:cs typeface="Times New Roman" panose="02020603050405020304" pitchFamily="18" charset="0"/>
              </a:rPr>
              <a:t>.7 </a:t>
            </a:r>
            <a:r>
              <a:rPr lang="en-GB">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Mbps (-17%)</a:t>
            </a:r>
          </a:p>
          <a:p>
            <a:pPr algn="r">
              <a:lnSpc>
                <a:spcPct val="105000"/>
              </a:lnSpc>
              <a:spcAft>
                <a:spcPts val="300"/>
              </a:spcAft>
            </a:pPr>
            <a:r>
              <a:rPr lang="en-GB">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PSNR_U: 31.0 dB</a:t>
            </a:r>
          </a:p>
        </p:txBody>
      </p:sp>
      <p:sp>
        <p:nvSpPr>
          <p:cNvPr id="6" name="Content Placeholder 3">
            <a:extLst>
              <a:ext uri="{FF2B5EF4-FFF2-40B4-BE49-F238E27FC236}">
                <a16:creationId xmlns:a16="http://schemas.microsoft.com/office/drawing/2014/main" id="{12F80046-531F-E62B-0809-A62826743BF5}"/>
              </a:ext>
            </a:extLst>
          </p:cNvPr>
          <p:cNvSpPr txBox="1">
            <a:spLocks/>
          </p:cNvSpPr>
          <p:nvPr/>
        </p:nvSpPr>
        <p:spPr>
          <a:xfrm>
            <a:off x="6096000" y="1195972"/>
            <a:ext cx="4306113" cy="341632"/>
          </a:xfrm>
          <a:prstGeom prst="rect">
            <a:avLst/>
          </a:prstGeom>
        </p:spPr>
        <p:txBody>
          <a:bodyPr vert="horz" lIns="90000" tIns="45720" rIns="90000" bIns="45720" rtlCol="0">
            <a:spAutoFit/>
          </a:bodyPr>
          <a:lstStyle>
            <a:lvl1pPr marL="271463" indent="-271463" algn="l" defTabSz="914400" rtl="0" eaLnBrk="1" latinLnBrk="0" hangingPunct="1">
              <a:lnSpc>
                <a:spcPct val="90000"/>
              </a:lnSpc>
              <a:spcBef>
                <a:spcPts val="1000"/>
              </a:spcBef>
              <a:buClr>
                <a:schemeClr val="accent6"/>
              </a:buClr>
              <a:buSzPct val="80000"/>
              <a:buFontTx/>
              <a:buBlip>
                <a:blip r:embed="rId4"/>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4"/>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a:solidFill>
                  <a:schemeClr val="tx2"/>
                </a:solidFill>
              </a:rPr>
              <a:t>Test2 – LCEVC x265 (U-plane)</a:t>
            </a:r>
          </a:p>
        </p:txBody>
      </p:sp>
    </p:spTree>
    <p:extLst>
      <p:ext uri="{BB962C8B-B14F-4D97-AF65-F5344CB8AC3E}">
        <p14:creationId xmlns:p14="http://schemas.microsoft.com/office/powerpoint/2010/main" val="9912369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24</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a:xfrm>
            <a:off x="335979" y="84258"/>
            <a:ext cx="10661257" cy="1325563"/>
          </a:xfrm>
        </p:spPr>
        <p:txBody>
          <a:bodyPr/>
          <a:lstStyle/>
          <a:p>
            <a:r>
              <a:rPr lang="en-GB"/>
              <a:t>… and how it translates on the full YUV picture: -9%  BD-rate PSNR-Y, -34% BD-rate VMAF_NEG</a:t>
            </a:r>
          </a:p>
        </p:txBody>
      </p:sp>
      <p:grpSp>
        <p:nvGrpSpPr>
          <p:cNvPr id="25" name="Group 24">
            <a:extLst>
              <a:ext uri="{FF2B5EF4-FFF2-40B4-BE49-F238E27FC236}">
                <a16:creationId xmlns:a16="http://schemas.microsoft.com/office/drawing/2014/main" id="{1C2B3E16-C55B-A721-17A1-5780BAEAD36E}"/>
              </a:ext>
            </a:extLst>
          </p:cNvPr>
          <p:cNvGrpSpPr/>
          <p:nvPr/>
        </p:nvGrpSpPr>
        <p:grpSpPr>
          <a:xfrm>
            <a:off x="18566" y="1975350"/>
            <a:ext cx="12173434" cy="4557933"/>
            <a:chOff x="210394" y="1810501"/>
            <a:chExt cx="7608134" cy="2848610"/>
          </a:xfrm>
        </p:grpSpPr>
        <p:pic>
          <p:nvPicPr>
            <p:cNvPr id="19" name="Picture 18">
              <a:extLst>
                <a:ext uri="{FF2B5EF4-FFF2-40B4-BE49-F238E27FC236}">
                  <a16:creationId xmlns:a16="http://schemas.microsoft.com/office/drawing/2014/main" id="{2284E702-475F-C402-B28F-3CF017ABF9AF}"/>
                </a:ext>
              </a:extLst>
            </p:cNvPr>
            <p:cNvPicPr>
              <a:picLocks noChangeAspect="1"/>
            </p:cNvPicPr>
            <p:nvPr/>
          </p:nvPicPr>
          <p:blipFill rotWithShape="1">
            <a:blip r:embed="rId2"/>
            <a:srcRect l="18548" r="19558" b="26454"/>
            <a:stretch/>
          </p:blipFill>
          <p:spPr bwMode="auto">
            <a:xfrm>
              <a:off x="210394" y="1810501"/>
              <a:ext cx="3809298" cy="2848610"/>
            </a:xfrm>
            <a:prstGeom prst="rect">
              <a:avLst/>
            </a:prstGeom>
            <a:ln>
              <a:noFill/>
            </a:ln>
            <a:extLst>
              <a:ext uri="{53640926-AAD7-44D8-BBD7-CCE9431645EC}">
                <a14:shadowObscured xmlns:a14="http://schemas.microsoft.com/office/drawing/2010/main"/>
              </a:ext>
            </a:extLst>
          </p:spPr>
        </p:pic>
        <p:pic>
          <p:nvPicPr>
            <p:cNvPr id="22" name="Picture 21" descr="A group of people walking on a path&#10;&#10;Description automatically generated">
              <a:extLst>
                <a:ext uri="{FF2B5EF4-FFF2-40B4-BE49-F238E27FC236}">
                  <a16:creationId xmlns:a16="http://schemas.microsoft.com/office/drawing/2014/main" id="{AC5B85BC-59BC-D490-8652-7A557B6BC284}"/>
                </a:ext>
              </a:extLst>
            </p:cNvPr>
            <p:cNvPicPr>
              <a:picLocks noChangeAspect="1"/>
            </p:cNvPicPr>
            <p:nvPr/>
          </p:nvPicPr>
          <p:blipFill rotWithShape="1">
            <a:blip r:embed="rId3"/>
            <a:srcRect l="26562" t="5864" r="16927" b="25080"/>
            <a:stretch/>
          </p:blipFill>
          <p:spPr bwMode="auto">
            <a:xfrm>
              <a:off x="4039548" y="1810501"/>
              <a:ext cx="3778980" cy="2848610"/>
            </a:xfrm>
            <a:prstGeom prst="rect">
              <a:avLst/>
            </a:prstGeom>
            <a:ln>
              <a:noFill/>
            </a:ln>
            <a:extLst>
              <a:ext uri="{53640926-AAD7-44D8-BBD7-CCE9431645EC}">
                <a14:shadowObscured xmlns:a14="http://schemas.microsoft.com/office/drawing/2010/main"/>
              </a:ext>
            </a:extLst>
          </p:spPr>
        </p:pic>
      </p:grpSp>
      <p:sp>
        <p:nvSpPr>
          <p:cNvPr id="26" name="Text Box 2032789716">
            <a:extLst>
              <a:ext uri="{FF2B5EF4-FFF2-40B4-BE49-F238E27FC236}">
                <a16:creationId xmlns:a16="http://schemas.microsoft.com/office/drawing/2014/main" id="{0CBF6D2D-DA13-30F1-47EE-BC045FB5F365}"/>
              </a:ext>
            </a:extLst>
          </p:cNvPr>
          <p:cNvSpPr txBox="1">
            <a:spLocks noChangeArrowheads="1"/>
          </p:cNvSpPr>
          <p:nvPr/>
        </p:nvSpPr>
        <p:spPr bwMode="auto">
          <a:xfrm>
            <a:off x="3471483" y="1993091"/>
            <a:ext cx="2486409" cy="776426"/>
          </a:xfrm>
          <a:prstGeom prst="rect">
            <a:avLst/>
          </a:prstGeom>
          <a:noFill/>
          <a:ln w="9525">
            <a:noFill/>
            <a:miter lim="800000"/>
            <a:headEnd/>
            <a:tailEnd/>
          </a:ln>
        </p:spPr>
        <p:txBody>
          <a:bodyPr rot="0" vert="horz" wrap="square" lIns="91440" tIns="45720" rIns="91440" bIns="45720" anchor="t" anchorCtr="0">
            <a:noAutofit/>
          </a:bodyPr>
          <a:lstStyle/>
          <a:p>
            <a:pPr algn="r">
              <a:lnSpc>
                <a:spcPct val="105000"/>
              </a:lnSpc>
              <a:spcAft>
                <a:spcPts val="300"/>
              </a:spcAft>
            </a:pPr>
            <a:r>
              <a:rPr lang="en-GB">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46.5 Mbps</a:t>
            </a:r>
          </a:p>
          <a:p>
            <a:pPr algn="r">
              <a:lnSpc>
                <a:spcPct val="105000"/>
              </a:lnSpc>
              <a:spcAft>
                <a:spcPts val="300"/>
              </a:spcAft>
            </a:pPr>
            <a:r>
              <a:rPr lang="en-GB">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PSNR_Y: 37.1 dB</a:t>
            </a:r>
          </a:p>
          <a:p>
            <a:pPr algn="r">
              <a:lnSpc>
                <a:spcPct val="105000"/>
              </a:lnSpc>
              <a:spcAft>
                <a:spcPts val="300"/>
              </a:spcAft>
            </a:pPr>
            <a:r>
              <a:rPr lang="en-GB">
                <a:solidFill>
                  <a:schemeClr val="bg1"/>
                </a:solidFill>
                <a:latin typeface="Arial" panose="020B0604020202020204" pitchFamily="34" charset="0"/>
                <a:ea typeface="Times New Roman" panose="02020603050405020304" pitchFamily="18" charset="0"/>
                <a:cs typeface="Times New Roman" panose="02020603050405020304" pitchFamily="18" charset="0"/>
              </a:rPr>
              <a:t>VMAF:92.6</a:t>
            </a:r>
            <a:endParaRPr lang="en-GB">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27" name="Text Box 2032789716">
            <a:extLst>
              <a:ext uri="{FF2B5EF4-FFF2-40B4-BE49-F238E27FC236}">
                <a16:creationId xmlns:a16="http://schemas.microsoft.com/office/drawing/2014/main" id="{C39AE1FF-1E25-1925-BC56-E2338CB0A322}"/>
              </a:ext>
            </a:extLst>
          </p:cNvPr>
          <p:cNvSpPr txBox="1">
            <a:spLocks noChangeArrowheads="1"/>
          </p:cNvSpPr>
          <p:nvPr/>
        </p:nvSpPr>
        <p:spPr bwMode="auto">
          <a:xfrm>
            <a:off x="9686166" y="1993091"/>
            <a:ext cx="2486409" cy="776426"/>
          </a:xfrm>
          <a:prstGeom prst="rect">
            <a:avLst/>
          </a:prstGeom>
          <a:noFill/>
          <a:ln w="9525">
            <a:noFill/>
            <a:miter lim="800000"/>
            <a:headEnd/>
            <a:tailEnd/>
          </a:ln>
        </p:spPr>
        <p:txBody>
          <a:bodyPr rot="0" vert="horz" wrap="square" lIns="91440" tIns="45720" rIns="91440" bIns="45720" anchor="t" anchorCtr="0">
            <a:noAutofit/>
          </a:bodyPr>
          <a:lstStyle/>
          <a:p>
            <a:pPr algn="r">
              <a:lnSpc>
                <a:spcPct val="105000"/>
              </a:lnSpc>
              <a:spcAft>
                <a:spcPts val="300"/>
              </a:spcAft>
            </a:pPr>
            <a:r>
              <a:rPr lang="en-GB">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38</a:t>
            </a:r>
            <a:r>
              <a:rPr lang="en-GB">
                <a:solidFill>
                  <a:schemeClr val="bg1"/>
                </a:solidFill>
                <a:latin typeface="Arial" panose="020B0604020202020204" pitchFamily="34" charset="0"/>
                <a:ea typeface="Times New Roman" panose="02020603050405020304" pitchFamily="18" charset="0"/>
                <a:cs typeface="Times New Roman" panose="02020603050405020304" pitchFamily="18" charset="0"/>
              </a:rPr>
              <a:t>.7 </a:t>
            </a:r>
            <a:r>
              <a:rPr lang="en-GB">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Mbps (-17%)</a:t>
            </a:r>
          </a:p>
          <a:p>
            <a:pPr algn="r">
              <a:lnSpc>
                <a:spcPct val="105000"/>
              </a:lnSpc>
              <a:spcAft>
                <a:spcPts val="300"/>
              </a:spcAft>
            </a:pPr>
            <a:r>
              <a:rPr lang="en-GB">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PSNR_U: 3</a:t>
            </a:r>
            <a:r>
              <a:rPr lang="en-GB">
                <a:solidFill>
                  <a:schemeClr val="bg1"/>
                </a:solidFill>
                <a:latin typeface="Arial" panose="020B0604020202020204" pitchFamily="34" charset="0"/>
                <a:ea typeface="Times New Roman" panose="02020603050405020304" pitchFamily="18" charset="0"/>
                <a:cs typeface="Times New Roman" panose="02020603050405020304" pitchFamily="18" charset="0"/>
              </a:rPr>
              <a:t>6</a:t>
            </a:r>
            <a:r>
              <a:rPr lang="en-GB">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.6 dB</a:t>
            </a:r>
          </a:p>
          <a:p>
            <a:pPr algn="r">
              <a:lnSpc>
                <a:spcPct val="105000"/>
              </a:lnSpc>
              <a:spcAft>
                <a:spcPts val="300"/>
              </a:spcAft>
            </a:pPr>
            <a:r>
              <a:rPr lang="en-GB">
                <a:solidFill>
                  <a:schemeClr val="bg1"/>
                </a:solidFill>
                <a:latin typeface="Arial" panose="020B0604020202020204" pitchFamily="34" charset="0"/>
                <a:ea typeface="Times New Roman" panose="02020603050405020304" pitchFamily="18" charset="0"/>
                <a:cs typeface="Times New Roman" panose="02020603050405020304" pitchFamily="18" charset="0"/>
              </a:rPr>
              <a:t>VMAF: 95.9</a:t>
            </a:r>
            <a:endParaRPr lang="en-GB">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28" name="Content Placeholder 3">
            <a:extLst>
              <a:ext uri="{FF2B5EF4-FFF2-40B4-BE49-F238E27FC236}">
                <a16:creationId xmlns:a16="http://schemas.microsoft.com/office/drawing/2014/main" id="{398850B9-7574-3EE4-47F6-AEBB779B1529}"/>
              </a:ext>
            </a:extLst>
          </p:cNvPr>
          <p:cNvSpPr txBox="1">
            <a:spLocks/>
          </p:cNvSpPr>
          <p:nvPr/>
        </p:nvSpPr>
        <p:spPr>
          <a:xfrm>
            <a:off x="60850" y="1568204"/>
            <a:ext cx="4306113" cy="341632"/>
          </a:xfrm>
          <a:prstGeom prst="rect">
            <a:avLst/>
          </a:prstGeom>
        </p:spPr>
        <p:txBody>
          <a:bodyPr vert="horz" lIns="90000" tIns="45720" rIns="90000" bIns="45720" rtlCol="0">
            <a:spAutoFit/>
          </a:bodyPr>
          <a:lstStyle>
            <a:lvl1pPr marL="271463" indent="-271463" algn="l" defTabSz="914400" rtl="0" eaLnBrk="1" latinLnBrk="0" hangingPunct="1">
              <a:lnSpc>
                <a:spcPct val="90000"/>
              </a:lnSpc>
              <a:spcBef>
                <a:spcPts val="1000"/>
              </a:spcBef>
              <a:buClr>
                <a:schemeClr val="accent6"/>
              </a:buClr>
              <a:buSzPct val="80000"/>
              <a:buFontTx/>
              <a:buBlip>
                <a:blip r:embed="rId4"/>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4"/>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a:solidFill>
                  <a:schemeClr val="tx2"/>
                </a:solidFill>
              </a:rPr>
              <a:t>Test1 – x265 (YUV-planes)</a:t>
            </a:r>
          </a:p>
        </p:txBody>
      </p:sp>
      <p:sp>
        <p:nvSpPr>
          <p:cNvPr id="29" name="Content Placeholder 3">
            <a:extLst>
              <a:ext uri="{FF2B5EF4-FFF2-40B4-BE49-F238E27FC236}">
                <a16:creationId xmlns:a16="http://schemas.microsoft.com/office/drawing/2014/main" id="{BACA0B89-35E9-1BBE-D035-852E18DFD0D2}"/>
              </a:ext>
            </a:extLst>
          </p:cNvPr>
          <p:cNvSpPr txBox="1">
            <a:spLocks/>
          </p:cNvSpPr>
          <p:nvPr/>
        </p:nvSpPr>
        <p:spPr>
          <a:xfrm>
            <a:off x="6096000" y="1568204"/>
            <a:ext cx="4306113" cy="341632"/>
          </a:xfrm>
          <a:prstGeom prst="rect">
            <a:avLst/>
          </a:prstGeom>
        </p:spPr>
        <p:txBody>
          <a:bodyPr vert="horz" lIns="90000" tIns="45720" rIns="90000" bIns="45720" rtlCol="0">
            <a:spAutoFit/>
          </a:bodyPr>
          <a:lstStyle>
            <a:lvl1pPr marL="271463" indent="-271463" algn="l" defTabSz="914400" rtl="0" eaLnBrk="1" latinLnBrk="0" hangingPunct="1">
              <a:lnSpc>
                <a:spcPct val="90000"/>
              </a:lnSpc>
              <a:spcBef>
                <a:spcPts val="1000"/>
              </a:spcBef>
              <a:buClr>
                <a:schemeClr val="accent6"/>
              </a:buClr>
              <a:buSzPct val="80000"/>
              <a:buFontTx/>
              <a:buBlip>
                <a:blip r:embed="rId4"/>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4"/>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a:solidFill>
                  <a:schemeClr val="tx2"/>
                </a:solidFill>
              </a:rPr>
              <a:t>Test2 – LCEVC x265 (YUV-planes)</a:t>
            </a:r>
          </a:p>
        </p:txBody>
      </p:sp>
      <p:sp>
        <p:nvSpPr>
          <p:cNvPr id="33" name="Rectangle: Rounded Corners 32">
            <a:extLst>
              <a:ext uri="{FF2B5EF4-FFF2-40B4-BE49-F238E27FC236}">
                <a16:creationId xmlns:a16="http://schemas.microsoft.com/office/drawing/2014/main" id="{E133B774-7145-DCC7-AD2D-F8DCA68F4DA8}"/>
              </a:ext>
            </a:extLst>
          </p:cNvPr>
          <p:cNvSpPr/>
          <p:nvPr/>
        </p:nvSpPr>
        <p:spPr>
          <a:xfrm>
            <a:off x="2670372" y="4893379"/>
            <a:ext cx="7112899" cy="188036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600"/>
              </a:spcBef>
              <a:spcAft>
                <a:spcPts val="600"/>
              </a:spcAft>
            </a:pPr>
            <a:r>
              <a:rPr lang="en-GB" sz="2400">
                <a:effectLst/>
                <a:latin typeface="+mj-lt"/>
                <a:ea typeface="DengXian" panose="02010600030101010101" pitchFamily="2" charset="-122"/>
              </a:rPr>
              <a:t>It is always recommended to perform subjective observations</a:t>
            </a:r>
          </a:p>
          <a:p>
            <a:pPr algn="ctr">
              <a:spcBef>
                <a:spcPts val="600"/>
              </a:spcBef>
              <a:spcAft>
                <a:spcPts val="600"/>
              </a:spcAft>
            </a:pPr>
            <a:r>
              <a:rPr lang="en-GB" sz="2400">
                <a:effectLst/>
                <a:latin typeface="+mj-lt"/>
                <a:ea typeface="DengXian" panose="02010600030101010101" pitchFamily="2" charset="-122"/>
              </a:rPr>
              <a:t>Current chroma default configurations look sensible in this case</a:t>
            </a:r>
            <a:endParaRPr lang="en-GB" sz="2400">
              <a:latin typeface="+mj-lt"/>
            </a:endParaRPr>
          </a:p>
        </p:txBody>
      </p:sp>
    </p:spTree>
    <p:extLst>
      <p:ext uri="{BB962C8B-B14F-4D97-AF65-F5344CB8AC3E}">
        <p14:creationId xmlns:p14="http://schemas.microsoft.com/office/powerpoint/2010/main" val="2888065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3</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lstStyle/>
          <a:p>
            <a:r>
              <a:rPr lang="en-GB"/>
              <a:t>Introduction</a:t>
            </a:r>
          </a:p>
        </p:txBody>
      </p:sp>
      <p:sp>
        <p:nvSpPr>
          <p:cNvPr id="4" name="Content Placeholder 3">
            <a:extLst>
              <a:ext uri="{FF2B5EF4-FFF2-40B4-BE49-F238E27FC236}">
                <a16:creationId xmlns:a16="http://schemas.microsoft.com/office/drawing/2014/main" id="{A6D6E76C-2BD3-4412-90FF-F25AE1A061FA}"/>
              </a:ext>
            </a:extLst>
          </p:cNvPr>
          <p:cNvSpPr>
            <a:spLocks noGrp="1"/>
          </p:cNvSpPr>
          <p:nvPr>
            <p:ph idx="1"/>
          </p:nvPr>
        </p:nvSpPr>
        <p:spPr>
          <a:xfrm>
            <a:off x="481636" y="1271016"/>
            <a:ext cx="10920932" cy="4884457"/>
          </a:xfrm>
        </p:spPr>
        <p:txBody>
          <a:bodyPr>
            <a:normAutofit/>
          </a:bodyPr>
          <a:lstStyle/>
          <a:p>
            <a:r>
              <a:rPr lang="en-GB"/>
              <a:t>The purpose of this document is to provide </a:t>
            </a:r>
            <a:r>
              <a:rPr lang="en-GB" b="1"/>
              <a:t>constructive feedback </a:t>
            </a:r>
            <a:r>
              <a:rPr lang="en-GB"/>
              <a:t>on the methodology and the conclusions of input document </a:t>
            </a:r>
            <a:r>
              <a:rPr lang="en-GB" b="1"/>
              <a:t>JVET-AF0075</a:t>
            </a:r>
            <a:r>
              <a:rPr lang="en-GB"/>
              <a:t> [1] and a </a:t>
            </a:r>
            <a:r>
              <a:rPr lang="en-GB" b="1"/>
              <a:t>summary</a:t>
            </a:r>
            <a:r>
              <a:rPr lang="en-GB"/>
              <a:t> of the expected performance of LCEVC on objective metrics vs. formal MOS, according to extensive cross-checked evaluations performed over the course of LCEVC’s collaborative development phase, during its Verification Tests and even after Verification Tests (e.g., MIV)</a:t>
            </a:r>
            <a:endParaRPr lang="en-US"/>
          </a:p>
          <a:p>
            <a:r>
              <a:rPr lang="en-GB"/>
              <a:t>As a reminder, over the course of </a:t>
            </a:r>
            <a:r>
              <a:rPr lang="en-GB" b="1"/>
              <a:t>11 MPEG meetings </a:t>
            </a:r>
            <a:r>
              <a:rPr lang="en-GB"/>
              <a:t>(MPEG 124 to MPEG 134), there have been </a:t>
            </a:r>
            <a:r>
              <a:rPr lang="en-GB" b="1"/>
              <a:t>over 30 documents</a:t>
            </a:r>
            <a:r>
              <a:rPr lang="en-GB"/>
              <a:t> specifically focusing on evaluating the performances of LCEVC in terms of PSNR, VMAF, and formal subjective assessments</a:t>
            </a:r>
          </a:p>
          <a:p>
            <a:pPr marL="444500" lvl="1" indent="0">
              <a:buNone/>
            </a:pPr>
            <a:r>
              <a:rPr lang="en-GB"/>
              <a:t>These include LCEVC’s Verification Tests (</a:t>
            </a:r>
            <a:r>
              <a:rPr lang="en-GB" b="1"/>
              <a:t>m54455 </a:t>
            </a:r>
            <a:r>
              <a:rPr lang="en-GB"/>
              <a:t>[10]) and several evaluations of LCEVC using the same sequences as in [1] (such as </a:t>
            </a:r>
            <a:r>
              <a:rPr lang="en-GB" b="1"/>
              <a:t>N19160</a:t>
            </a:r>
            <a:r>
              <a:rPr lang="en-GB"/>
              <a:t> [9], </a:t>
            </a:r>
            <a:r>
              <a:rPr lang="en-GB" b="1"/>
              <a:t>m53796</a:t>
            </a:r>
            <a:r>
              <a:rPr lang="en-GB"/>
              <a:t> [6], </a:t>
            </a:r>
            <a:r>
              <a:rPr lang="en-GB" b="1"/>
              <a:t>m52997</a:t>
            </a:r>
            <a:r>
              <a:rPr lang="en-GB"/>
              <a:t> [3] and </a:t>
            </a:r>
            <a:r>
              <a:rPr lang="en-GB" b="1"/>
              <a:t>m53523</a:t>
            </a:r>
            <a:r>
              <a:rPr lang="en-GB"/>
              <a:t> [7]). A good summary of LCEVC tests preceding Verification Tests can be found in </a:t>
            </a:r>
            <a:r>
              <a:rPr lang="en-GB" b="1"/>
              <a:t>N19571</a:t>
            </a:r>
            <a:r>
              <a:rPr lang="en-GB"/>
              <a:t> [5]</a:t>
            </a:r>
          </a:p>
          <a:p>
            <a:r>
              <a:rPr lang="en-GB"/>
              <a:t>This collaborative effort involved </a:t>
            </a:r>
            <a:r>
              <a:rPr lang="en-GB" b="1"/>
              <a:t>16 contributing companies/universities </a:t>
            </a:r>
            <a:r>
              <a:rPr lang="en-GB"/>
              <a:t>plus many additional video experts who have reviewed the evidence provided, discussed it, </a:t>
            </a:r>
            <a:r>
              <a:rPr lang="en-GB" b="1"/>
              <a:t>cross-checked</a:t>
            </a:r>
            <a:r>
              <a:rPr lang="en-GB"/>
              <a:t> the results and </a:t>
            </a:r>
            <a:r>
              <a:rPr lang="en-GB" b="1"/>
              <a:t>reached conclusions</a:t>
            </a:r>
            <a:r>
              <a:rPr lang="en-GB"/>
              <a:t> in the various MPEG meetings where those documents were produced</a:t>
            </a:r>
          </a:p>
          <a:p>
            <a:r>
              <a:rPr lang="en-GB"/>
              <a:t>Most of the hypotheses and results presented in JVET-AF0075 had </a:t>
            </a:r>
            <a:r>
              <a:rPr lang="en-GB" b="1"/>
              <a:t>already been evaluated, expanded, discussed at length, and resolved </a:t>
            </a:r>
            <a:r>
              <a:rPr lang="en-GB"/>
              <a:t>during LCEVC’s development and verification</a:t>
            </a:r>
          </a:p>
        </p:txBody>
      </p:sp>
    </p:spTree>
    <p:extLst>
      <p:ext uri="{BB962C8B-B14F-4D97-AF65-F5344CB8AC3E}">
        <p14:creationId xmlns:p14="http://schemas.microsoft.com/office/powerpoint/2010/main" val="236115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4</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lstStyle/>
          <a:p>
            <a:r>
              <a:rPr lang="en-GB">
                <a:solidFill>
                  <a:schemeClr val="accent1"/>
                </a:solidFill>
              </a:rPr>
              <a:t>JVET-AF0075 statements o</a:t>
            </a:r>
            <a:r>
              <a:rPr lang="en-US"/>
              <a:t>n use of PSNR</a:t>
            </a:r>
            <a:endParaRPr lang="en-GB"/>
          </a:p>
        </p:txBody>
      </p:sp>
      <p:sp>
        <p:nvSpPr>
          <p:cNvPr id="4" name="Content Placeholder 3">
            <a:extLst>
              <a:ext uri="{FF2B5EF4-FFF2-40B4-BE49-F238E27FC236}">
                <a16:creationId xmlns:a16="http://schemas.microsoft.com/office/drawing/2014/main" id="{A6D6E76C-2BD3-4412-90FF-F25AE1A061FA}"/>
              </a:ext>
            </a:extLst>
          </p:cNvPr>
          <p:cNvSpPr>
            <a:spLocks noGrp="1"/>
          </p:cNvSpPr>
          <p:nvPr>
            <p:ph idx="1"/>
          </p:nvPr>
        </p:nvSpPr>
        <p:spPr>
          <a:xfrm>
            <a:off x="2128476" y="1485574"/>
            <a:ext cx="8868759" cy="4762016"/>
          </a:xfrm>
        </p:spPr>
        <p:txBody>
          <a:bodyPr>
            <a:normAutofit/>
          </a:bodyPr>
          <a:lstStyle/>
          <a:p>
            <a:r>
              <a:rPr lang="en-GB"/>
              <a:t>“</a:t>
            </a:r>
            <a:r>
              <a:rPr lang="en-GB" i="1">
                <a:solidFill>
                  <a:schemeClr val="accent1"/>
                </a:solidFill>
              </a:rPr>
              <a:t>PSNR BD-rate was used for objective evaluation</a:t>
            </a:r>
            <a:r>
              <a:rPr lang="en-GB"/>
              <a:t>”</a:t>
            </a:r>
          </a:p>
          <a:p>
            <a:r>
              <a:rPr lang="en-GB" i="1">
                <a:solidFill>
                  <a:schemeClr val="accent1"/>
                </a:solidFill>
              </a:rPr>
              <a:t>“Unlike other metrics, such as PSNR and SSIM, which already do a very good job for evaluating the quality for the content on a single resolution”</a:t>
            </a:r>
          </a:p>
          <a:p>
            <a:r>
              <a:rPr lang="en-GB" i="1">
                <a:solidFill>
                  <a:schemeClr val="accent1"/>
                </a:solidFill>
              </a:rPr>
              <a:t>“VMAF was mainly designed for predicting quality across shots”</a:t>
            </a:r>
            <a:endParaRPr lang="en-GB"/>
          </a:p>
          <a:p>
            <a:endParaRPr lang="en-GB"/>
          </a:p>
          <a:p>
            <a:r>
              <a:rPr lang="en-GB"/>
              <a:t>PSNR is </a:t>
            </a:r>
            <a:r>
              <a:rPr lang="en-GB" u="sng"/>
              <a:t>not</a:t>
            </a:r>
            <a:r>
              <a:rPr lang="en-GB"/>
              <a:t> the right metric, </a:t>
            </a:r>
            <a:r>
              <a:rPr lang="en-US"/>
              <a:t>especially when evaluating multi-layer coding and/or multi-resolution  schemes</a:t>
            </a:r>
          </a:p>
          <a:p>
            <a:r>
              <a:rPr lang="en-GB"/>
              <a:t>In any case, PSNR results from JVET-AF0075, despite suboptimal LTM configurations, are directionally in line with all past evaluations, which have been studied and addressed at length</a:t>
            </a:r>
          </a:p>
          <a:p>
            <a:r>
              <a:rPr lang="en-US"/>
              <a:t>In general, PSNR </a:t>
            </a:r>
            <a:r>
              <a:rPr lang="en-GB"/>
              <a:t>has already been acknowledged as not very correlated (or even inversely correlated) with formal subjective evaluations</a:t>
            </a:r>
          </a:p>
          <a:p>
            <a:r>
              <a:rPr lang="en-GB"/>
              <a:t>VMAF consistently showed higher correlation with ground-truth MOS for LCEVC, although still suboptimal vs. BD-rate MOS</a:t>
            </a:r>
          </a:p>
          <a:p>
            <a:pPr marL="0" indent="0">
              <a:buNone/>
            </a:pPr>
            <a:endParaRPr lang="en-GB"/>
          </a:p>
        </p:txBody>
      </p:sp>
      <p:sp>
        <p:nvSpPr>
          <p:cNvPr id="9" name="Content Placeholder 3">
            <a:extLst>
              <a:ext uri="{FF2B5EF4-FFF2-40B4-BE49-F238E27FC236}">
                <a16:creationId xmlns:a16="http://schemas.microsoft.com/office/drawing/2014/main" id="{F420F410-8905-07A8-7002-4D4ABAE5B6D7}"/>
              </a:ext>
            </a:extLst>
          </p:cNvPr>
          <p:cNvSpPr txBox="1">
            <a:spLocks/>
          </p:cNvSpPr>
          <p:nvPr/>
        </p:nvSpPr>
        <p:spPr>
          <a:xfrm>
            <a:off x="199753" y="1485574"/>
            <a:ext cx="1629048" cy="377602"/>
          </a:xfrm>
          <a:prstGeom prst="rect">
            <a:avLst/>
          </a:prstGeom>
        </p:spPr>
        <p:txBody>
          <a:bodyPr vert="horz" lIns="90000" tIns="45720" rIns="90000" bIns="45720" rtlCol="0">
            <a:norm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a:solidFill>
                  <a:schemeClr val="accent1"/>
                </a:solidFill>
              </a:rPr>
              <a:t>JVET-AF0075</a:t>
            </a:r>
          </a:p>
        </p:txBody>
      </p:sp>
      <p:sp>
        <p:nvSpPr>
          <p:cNvPr id="10" name="Content Placeholder 3">
            <a:extLst>
              <a:ext uri="{FF2B5EF4-FFF2-40B4-BE49-F238E27FC236}">
                <a16:creationId xmlns:a16="http://schemas.microsoft.com/office/drawing/2014/main" id="{44384039-FB9C-FC2C-D324-84C303F7D8DA}"/>
              </a:ext>
            </a:extLst>
          </p:cNvPr>
          <p:cNvSpPr txBox="1">
            <a:spLocks/>
          </p:cNvSpPr>
          <p:nvPr/>
        </p:nvSpPr>
        <p:spPr>
          <a:xfrm>
            <a:off x="199753" y="3233719"/>
            <a:ext cx="1629048" cy="377602"/>
          </a:xfrm>
          <a:prstGeom prst="rect">
            <a:avLst/>
          </a:prstGeom>
        </p:spPr>
        <p:txBody>
          <a:bodyPr vert="horz" lIns="90000" tIns="45720" rIns="90000" bIns="45720" rtlCol="0">
            <a:norm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a:solidFill>
                  <a:schemeClr val="tx1"/>
                </a:solidFill>
              </a:rPr>
              <a:t>Feedback</a:t>
            </a:r>
          </a:p>
        </p:txBody>
      </p:sp>
    </p:spTree>
    <p:extLst>
      <p:ext uri="{BB962C8B-B14F-4D97-AF65-F5344CB8AC3E}">
        <p14:creationId xmlns:p14="http://schemas.microsoft.com/office/powerpoint/2010/main" val="3667619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5</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normAutofit/>
          </a:bodyPr>
          <a:lstStyle/>
          <a:p>
            <a:r>
              <a:rPr lang="en-GB" sz="2700"/>
              <a:t>PSNR is not the right metric for evaluating multi-layer coding</a:t>
            </a:r>
          </a:p>
        </p:txBody>
      </p:sp>
      <p:sp>
        <p:nvSpPr>
          <p:cNvPr id="4" name="Content Placeholder 3">
            <a:extLst>
              <a:ext uri="{FF2B5EF4-FFF2-40B4-BE49-F238E27FC236}">
                <a16:creationId xmlns:a16="http://schemas.microsoft.com/office/drawing/2014/main" id="{A6D6E76C-2BD3-4412-90FF-F25AE1A061FA}"/>
              </a:ext>
            </a:extLst>
          </p:cNvPr>
          <p:cNvSpPr>
            <a:spLocks noGrp="1"/>
          </p:cNvSpPr>
          <p:nvPr>
            <p:ph idx="1"/>
          </p:nvPr>
        </p:nvSpPr>
        <p:spPr>
          <a:xfrm>
            <a:off x="481636" y="1204774"/>
            <a:ext cx="5754572" cy="4762016"/>
          </a:xfrm>
        </p:spPr>
        <p:txBody>
          <a:bodyPr vert="horz" lIns="90000" tIns="45720" rIns="90000" bIns="45720" rtlCol="0" anchor="t">
            <a:normAutofit/>
          </a:bodyPr>
          <a:lstStyle/>
          <a:p>
            <a:pPr marL="271145" indent="-271145"/>
            <a:endParaRPr lang="en-US">
              <a:latin typeface="Century Gothic"/>
            </a:endParaRPr>
          </a:p>
          <a:p>
            <a:pPr marL="271145" indent="-271145"/>
            <a:endParaRPr lang="en-GB"/>
          </a:p>
        </p:txBody>
      </p:sp>
      <p:sp>
        <p:nvSpPr>
          <p:cNvPr id="6" name="Content Placeholder 3">
            <a:extLst>
              <a:ext uri="{FF2B5EF4-FFF2-40B4-BE49-F238E27FC236}">
                <a16:creationId xmlns:a16="http://schemas.microsoft.com/office/drawing/2014/main" id="{C2ECC313-FC4E-63E5-6F2D-8B09EA57424C}"/>
              </a:ext>
            </a:extLst>
          </p:cNvPr>
          <p:cNvSpPr txBox="1">
            <a:spLocks/>
          </p:cNvSpPr>
          <p:nvPr/>
        </p:nvSpPr>
        <p:spPr>
          <a:xfrm>
            <a:off x="203940" y="1385386"/>
            <a:ext cx="5535496" cy="4762016"/>
          </a:xfrm>
          <a:prstGeom prst="rect">
            <a:avLst/>
          </a:prstGeom>
        </p:spPr>
        <p:txBody>
          <a:bodyPr vert="horz" lIns="90000" tIns="45720" rIns="90000" bIns="45720" rtlCol="0" anchor="t">
            <a:norm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The analysis in JVET-AF0075 focuses on PSNR results which have </a:t>
            </a:r>
            <a:r>
              <a:rPr lang="en-GB" u="sng"/>
              <a:t>already</a:t>
            </a:r>
            <a:r>
              <a:rPr lang="en-GB"/>
              <a:t> been studied and addressed during the standardization of LCEVC</a:t>
            </a:r>
            <a:endParaRPr lang="en-GB" i="1"/>
          </a:p>
          <a:p>
            <a:r>
              <a:rPr lang="en-US"/>
              <a:t>Importantly, PSNR has been shown multiple times </a:t>
            </a:r>
            <a:r>
              <a:rPr lang="en-US" u="sng"/>
              <a:t>not</a:t>
            </a:r>
            <a:r>
              <a:rPr lang="en-US"/>
              <a:t> to be linked with subjective evaluations</a:t>
            </a:r>
          </a:p>
          <a:p>
            <a:r>
              <a:rPr lang="en-GB"/>
              <a:t>For example, the performances of LCEVC using LTM 3.0 were tested by V-Nova and ATEME in </a:t>
            </a:r>
            <a:r>
              <a:rPr lang="en-GB" b="1"/>
              <a:t>N19160</a:t>
            </a:r>
            <a:r>
              <a:rPr lang="en-GB"/>
              <a:t> [8], where cross-checked results were reported</a:t>
            </a:r>
          </a:p>
          <a:p>
            <a:r>
              <a:rPr lang="en-GB"/>
              <a:t>This study provided subjective assessment evaluations (formal MOS) across the CTC sequences.  The study showed very limited correlation of MOS with objective metrics, and in particular inverse correlation with PSNR</a:t>
            </a:r>
            <a:endParaRPr lang="en-US"/>
          </a:p>
          <a:p>
            <a:pPr marL="0" indent="0">
              <a:buNone/>
            </a:pPr>
            <a:endParaRPr lang="en-GB"/>
          </a:p>
        </p:txBody>
      </p:sp>
      <p:pic>
        <p:nvPicPr>
          <p:cNvPr id="5" name="Picture 4">
            <a:extLst>
              <a:ext uri="{FF2B5EF4-FFF2-40B4-BE49-F238E27FC236}">
                <a16:creationId xmlns:a16="http://schemas.microsoft.com/office/drawing/2014/main" id="{14E4447E-5E0F-1741-6364-9224BE006311}"/>
              </a:ext>
            </a:extLst>
          </p:cNvPr>
          <p:cNvPicPr>
            <a:picLocks noChangeAspect="1"/>
          </p:cNvPicPr>
          <p:nvPr/>
        </p:nvPicPr>
        <p:blipFill rotWithShape="1">
          <a:blip r:embed="rId3"/>
          <a:srcRect b="2599"/>
          <a:stretch/>
        </p:blipFill>
        <p:spPr>
          <a:xfrm>
            <a:off x="5867400" y="1127307"/>
            <a:ext cx="6296496" cy="5045310"/>
          </a:xfrm>
          <a:prstGeom prst="rect">
            <a:avLst/>
          </a:prstGeom>
        </p:spPr>
      </p:pic>
    </p:spTree>
    <p:extLst>
      <p:ext uri="{BB962C8B-B14F-4D97-AF65-F5344CB8AC3E}">
        <p14:creationId xmlns:p14="http://schemas.microsoft.com/office/powerpoint/2010/main" val="21869235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6</a:t>
            </a:fld>
            <a:endParaRPr lang="en-US"/>
          </a:p>
        </p:txBody>
      </p:sp>
      <p:sp>
        <p:nvSpPr>
          <p:cNvPr id="4" name="Content Placeholder 3">
            <a:extLst>
              <a:ext uri="{FF2B5EF4-FFF2-40B4-BE49-F238E27FC236}">
                <a16:creationId xmlns:a16="http://schemas.microsoft.com/office/drawing/2014/main" id="{A6D6E76C-2BD3-4412-90FF-F25AE1A061FA}"/>
              </a:ext>
            </a:extLst>
          </p:cNvPr>
          <p:cNvSpPr>
            <a:spLocks noGrp="1"/>
          </p:cNvSpPr>
          <p:nvPr>
            <p:ph idx="1"/>
          </p:nvPr>
        </p:nvSpPr>
        <p:spPr>
          <a:xfrm>
            <a:off x="481636" y="1204774"/>
            <a:ext cx="5754572" cy="4762016"/>
          </a:xfrm>
        </p:spPr>
        <p:txBody>
          <a:bodyPr vert="horz" lIns="90000" tIns="45720" rIns="90000" bIns="45720" rtlCol="0" anchor="t">
            <a:normAutofit/>
          </a:bodyPr>
          <a:lstStyle/>
          <a:p>
            <a:pPr marL="271145" indent="-271145"/>
            <a:endParaRPr lang="en-US">
              <a:latin typeface="Century Gothic"/>
            </a:endParaRPr>
          </a:p>
          <a:p>
            <a:pPr marL="271145" indent="-271145"/>
            <a:endParaRPr lang="en-GB"/>
          </a:p>
        </p:txBody>
      </p:sp>
      <p:sp>
        <p:nvSpPr>
          <p:cNvPr id="6" name="Content Placeholder 3">
            <a:extLst>
              <a:ext uri="{FF2B5EF4-FFF2-40B4-BE49-F238E27FC236}">
                <a16:creationId xmlns:a16="http://schemas.microsoft.com/office/drawing/2014/main" id="{C2ECC313-FC4E-63E5-6F2D-8B09EA57424C}"/>
              </a:ext>
            </a:extLst>
          </p:cNvPr>
          <p:cNvSpPr txBox="1">
            <a:spLocks/>
          </p:cNvSpPr>
          <p:nvPr/>
        </p:nvSpPr>
        <p:spPr>
          <a:xfrm>
            <a:off x="481636" y="1357174"/>
            <a:ext cx="3175964" cy="4762016"/>
          </a:xfrm>
          <a:prstGeom prst="rect">
            <a:avLst/>
          </a:prstGeom>
        </p:spPr>
        <p:txBody>
          <a:bodyPr vert="horz" lIns="90000" tIns="45720" rIns="90000" bIns="45720" rtlCol="0" anchor="t">
            <a:norm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The performances of LCEVC using LTM 4.0 were tested in </a:t>
            </a:r>
            <a:r>
              <a:rPr lang="en-GB" b="1"/>
              <a:t>m52997</a:t>
            </a:r>
            <a:r>
              <a:rPr lang="en-GB"/>
              <a:t>[3], again providing subjective assessment evaluations (formal MOS) across the CTC sequences. </a:t>
            </a:r>
          </a:p>
          <a:p>
            <a:r>
              <a:rPr lang="en-GB"/>
              <a:t>Consistently with what was reported in </a:t>
            </a:r>
            <a:r>
              <a:rPr lang="en-GB" b="1"/>
              <a:t>N19160</a:t>
            </a:r>
            <a:r>
              <a:rPr lang="en-GB"/>
              <a:t> [8], this </a:t>
            </a:r>
            <a:r>
              <a:rPr lang="en-US"/>
              <a:t>report </a:t>
            </a:r>
            <a:r>
              <a:rPr lang="en-GB"/>
              <a:t>shows that formal subjective evaluations show some correlation with VMAF and </a:t>
            </a:r>
            <a:r>
              <a:rPr lang="en-GB" u="sng"/>
              <a:t>limited or even inverse correlation </a:t>
            </a:r>
            <a:r>
              <a:rPr lang="en-GB"/>
              <a:t>with PSNR</a:t>
            </a:r>
            <a:endParaRPr lang="en-US"/>
          </a:p>
          <a:p>
            <a:pPr marL="0" indent="0">
              <a:buNone/>
            </a:pPr>
            <a:endParaRPr lang="en-GB"/>
          </a:p>
        </p:txBody>
      </p:sp>
      <p:pic>
        <p:nvPicPr>
          <p:cNvPr id="7" name="Picture 6" descr="A screenshot of a graph&#10;&#10;Description automatically generated">
            <a:extLst>
              <a:ext uri="{FF2B5EF4-FFF2-40B4-BE49-F238E27FC236}">
                <a16:creationId xmlns:a16="http://schemas.microsoft.com/office/drawing/2014/main" id="{AB40341A-74FD-0E4B-C89A-4211B9F2A559}"/>
              </a:ext>
            </a:extLst>
          </p:cNvPr>
          <p:cNvPicPr>
            <a:picLocks noChangeAspect="1"/>
          </p:cNvPicPr>
          <p:nvPr/>
        </p:nvPicPr>
        <p:blipFill>
          <a:blip r:embed="rId3"/>
          <a:stretch>
            <a:fillRect/>
          </a:stretch>
        </p:blipFill>
        <p:spPr>
          <a:xfrm>
            <a:off x="3962400" y="1011229"/>
            <a:ext cx="7372875" cy="5326900"/>
          </a:xfrm>
          <a:prstGeom prst="rect">
            <a:avLst/>
          </a:prstGeom>
          <a:noFill/>
        </p:spPr>
      </p:pic>
      <p:sp>
        <p:nvSpPr>
          <p:cNvPr id="9" name="Title 2">
            <a:extLst>
              <a:ext uri="{FF2B5EF4-FFF2-40B4-BE49-F238E27FC236}">
                <a16:creationId xmlns:a16="http://schemas.microsoft.com/office/drawing/2014/main" id="{FF7B3691-CBE0-82DD-F7C6-521A9A52187D}"/>
              </a:ext>
            </a:extLst>
          </p:cNvPr>
          <p:cNvSpPr>
            <a:spLocks noGrp="1"/>
          </p:cNvSpPr>
          <p:nvPr>
            <p:ph type="title"/>
          </p:nvPr>
        </p:nvSpPr>
        <p:spPr>
          <a:xfrm>
            <a:off x="481636" y="84258"/>
            <a:ext cx="10515600" cy="1325563"/>
          </a:xfrm>
        </p:spPr>
        <p:txBody>
          <a:bodyPr>
            <a:normAutofit/>
          </a:bodyPr>
          <a:lstStyle/>
          <a:p>
            <a:r>
              <a:rPr lang="en-GB" sz="2700"/>
              <a:t>PSNR is not the right metric for evaluating multi-layer coding</a:t>
            </a:r>
          </a:p>
        </p:txBody>
      </p:sp>
    </p:spTree>
    <p:extLst>
      <p:ext uri="{BB962C8B-B14F-4D97-AF65-F5344CB8AC3E}">
        <p14:creationId xmlns:p14="http://schemas.microsoft.com/office/powerpoint/2010/main" val="350069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7</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lstStyle/>
          <a:p>
            <a:r>
              <a:rPr lang="en-US"/>
              <a:t>V</a:t>
            </a:r>
            <a:r>
              <a:rPr lang="en-GB" err="1"/>
              <a:t>erification</a:t>
            </a:r>
            <a:r>
              <a:rPr lang="en-GB"/>
              <a:t> Tests showed it too</a:t>
            </a:r>
          </a:p>
        </p:txBody>
      </p:sp>
      <p:pic>
        <p:nvPicPr>
          <p:cNvPr id="8" name="Picture 7">
            <a:extLst>
              <a:ext uri="{FF2B5EF4-FFF2-40B4-BE49-F238E27FC236}">
                <a16:creationId xmlns:a16="http://schemas.microsoft.com/office/drawing/2014/main" id="{1E01D983-9E29-1D2D-FC0D-A4ED334B37DA}"/>
              </a:ext>
            </a:extLst>
          </p:cNvPr>
          <p:cNvPicPr>
            <a:picLocks noChangeAspect="1"/>
          </p:cNvPicPr>
          <p:nvPr/>
        </p:nvPicPr>
        <p:blipFill>
          <a:blip r:embed="rId2"/>
          <a:stretch>
            <a:fillRect/>
          </a:stretch>
        </p:blipFill>
        <p:spPr>
          <a:xfrm>
            <a:off x="1049581" y="2213482"/>
            <a:ext cx="4596381" cy="4007320"/>
          </a:xfrm>
          <a:prstGeom prst="rect">
            <a:avLst/>
          </a:prstGeom>
        </p:spPr>
      </p:pic>
      <p:pic>
        <p:nvPicPr>
          <p:cNvPr id="10" name="Picture 9">
            <a:extLst>
              <a:ext uri="{FF2B5EF4-FFF2-40B4-BE49-F238E27FC236}">
                <a16:creationId xmlns:a16="http://schemas.microsoft.com/office/drawing/2014/main" id="{32374757-4D33-764E-2C3C-A79A10C02A12}"/>
              </a:ext>
            </a:extLst>
          </p:cNvPr>
          <p:cNvPicPr>
            <a:picLocks noChangeAspect="1"/>
          </p:cNvPicPr>
          <p:nvPr/>
        </p:nvPicPr>
        <p:blipFill>
          <a:blip r:embed="rId3"/>
          <a:stretch>
            <a:fillRect/>
          </a:stretch>
        </p:blipFill>
        <p:spPr>
          <a:xfrm>
            <a:off x="6670883" y="2240270"/>
            <a:ext cx="4596381" cy="3980532"/>
          </a:xfrm>
          <a:prstGeom prst="rect">
            <a:avLst/>
          </a:prstGeom>
        </p:spPr>
      </p:pic>
      <p:sp>
        <p:nvSpPr>
          <p:cNvPr id="13" name="Content Placeholder 3">
            <a:extLst>
              <a:ext uri="{FF2B5EF4-FFF2-40B4-BE49-F238E27FC236}">
                <a16:creationId xmlns:a16="http://schemas.microsoft.com/office/drawing/2014/main" id="{226B8181-7E2B-4D61-06DF-4D44A6A62A85}"/>
              </a:ext>
            </a:extLst>
          </p:cNvPr>
          <p:cNvSpPr txBox="1">
            <a:spLocks/>
          </p:cNvSpPr>
          <p:nvPr/>
        </p:nvSpPr>
        <p:spPr>
          <a:xfrm>
            <a:off x="515140" y="1192582"/>
            <a:ext cx="10786841" cy="1020900"/>
          </a:xfrm>
          <a:prstGeom prst="rect">
            <a:avLst/>
          </a:prstGeom>
        </p:spPr>
        <p:txBody>
          <a:bodyPr vert="horz" lIns="90000" tIns="45720" rIns="90000" bIns="45720" rtlCol="0" anchor="t">
            <a:normAutofit fontScale="92500" lnSpcReduction="20000"/>
          </a:bodyPr>
          <a:lstStyle>
            <a:lvl1pPr marL="271463" indent="-271463" algn="l" defTabSz="914400" rtl="0" eaLnBrk="1" latinLnBrk="0" hangingPunct="1">
              <a:lnSpc>
                <a:spcPct val="90000"/>
              </a:lnSpc>
              <a:spcBef>
                <a:spcPts val="1000"/>
              </a:spcBef>
              <a:buClr>
                <a:schemeClr val="accent6"/>
              </a:buClr>
              <a:buSzPct val="80000"/>
              <a:buFontTx/>
              <a:buBlip>
                <a:blip r:embed="rId4"/>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4"/>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The performances of LCEVC enhancing HEVC and VVC were tested in the Verification Tests (</a:t>
            </a:r>
            <a:r>
              <a:rPr lang="en-GB" b="1"/>
              <a:t>N0076</a:t>
            </a:r>
            <a:r>
              <a:rPr lang="en-GB"/>
              <a:t>[15] &amp; </a:t>
            </a:r>
            <a:r>
              <a:rPr lang="en-GB" b="1"/>
              <a:t>m56330</a:t>
            </a:r>
            <a:r>
              <a:rPr lang="en-GB"/>
              <a:t>[16])</a:t>
            </a:r>
          </a:p>
          <a:p>
            <a:r>
              <a:rPr lang="en-GB"/>
              <a:t>Again, formal subjective evaluations show </a:t>
            </a:r>
            <a:r>
              <a:rPr lang="en-GB" u="sng"/>
              <a:t>limited or even inverse correlation </a:t>
            </a:r>
            <a:r>
              <a:rPr lang="en-GB"/>
              <a:t>with PSNR, and better results than even VMAF</a:t>
            </a:r>
          </a:p>
          <a:p>
            <a:pPr marL="0" indent="0">
              <a:buNone/>
            </a:pPr>
            <a:endParaRPr lang="en-GB"/>
          </a:p>
        </p:txBody>
      </p:sp>
      <p:sp>
        <p:nvSpPr>
          <p:cNvPr id="4" name="Content Placeholder 3">
            <a:extLst>
              <a:ext uri="{FF2B5EF4-FFF2-40B4-BE49-F238E27FC236}">
                <a16:creationId xmlns:a16="http://schemas.microsoft.com/office/drawing/2014/main" id="{8FA92218-BE58-0677-7591-1680EEDA2C24}"/>
              </a:ext>
            </a:extLst>
          </p:cNvPr>
          <p:cNvSpPr txBox="1">
            <a:spLocks/>
          </p:cNvSpPr>
          <p:nvPr/>
        </p:nvSpPr>
        <p:spPr>
          <a:xfrm>
            <a:off x="420076" y="2295502"/>
            <a:ext cx="629505" cy="341632"/>
          </a:xfrm>
          <a:prstGeom prst="rect">
            <a:avLst/>
          </a:prstGeom>
        </p:spPr>
        <p:txBody>
          <a:bodyPr vert="horz" wrap="square" lIns="90000" tIns="45720" rIns="90000" bIns="45720" rtlCol="0">
            <a:spAutoFit/>
          </a:bodyPr>
          <a:lstStyle>
            <a:lvl1pPr marL="271463" indent="-271463" algn="l" defTabSz="914400" rtl="0" eaLnBrk="1" latinLnBrk="0" hangingPunct="1">
              <a:lnSpc>
                <a:spcPct val="90000"/>
              </a:lnSpc>
              <a:spcBef>
                <a:spcPts val="1000"/>
              </a:spcBef>
              <a:buClr>
                <a:schemeClr val="accent6"/>
              </a:buClr>
              <a:buSzPct val="80000"/>
              <a:buFontTx/>
              <a:buBlip>
                <a:blip r:embed="rId4"/>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4"/>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b="1">
                <a:solidFill>
                  <a:schemeClr val="tx2"/>
                </a:solidFill>
              </a:rPr>
              <a:t>HM</a:t>
            </a:r>
          </a:p>
        </p:txBody>
      </p:sp>
      <p:sp>
        <p:nvSpPr>
          <p:cNvPr id="5" name="Content Placeholder 3">
            <a:extLst>
              <a:ext uri="{FF2B5EF4-FFF2-40B4-BE49-F238E27FC236}">
                <a16:creationId xmlns:a16="http://schemas.microsoft.com/office/drawing/2014/main" id="{6D036E7E-A73C-C9F7-9F08-3E5CE510CEC8}"/>
              </a:ext>
            </a:extLst>
          </p:cNvPr>
          <p:cNvSpPr txBox="1">
            <a:spLocks/>
          </p:cNvSpPr>
          <p:nvPr/>
        </p:nvSpPr>
        <p:spPr>
          <a:xfrm>
            <a:off x="5965084" y="2295502"/>
            <a:ext cx="705800" cy="341632"/>
          </a:xfrm>
          <a:prstGeom prst="rect">
            <a:avLst/>
          </a:prstGeom>
        </p:spPr>
        <p:txBody>
          <a:bodyPr vert="horz" wrap="square" lIns="90000" tIns="45720" rIns="90000" bIns="45720" rtlCol="0">
            <a:spAutoFit/>
          </a:bodyPr>
          <a:lstStyle>
            <a:lvl1pPr marL="271463" indent="-271463" algn="l" defTabSz="914400" rtl="0" eaLnBrk="1" latinLnBrk="0" hangingPunct="1">
              <a:lnSpc>
                <a:spcPct val="90000"/>
              </a:lnSpc>
              <a:spcBef>
                <a:spcPts val="1000"/>
              </a:spcBef>
              <a:buClr>
                <a:schemeClr val="accent6"/>
              </a:buClr>
              <a:buSzPct val="80000"/>
              <a:buFontTx/>
              <a:buBlip>
                <a:blip r:embed="rId4"/>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4"/>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4"/>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b="1">
                <a:solidFill>
                  <a:schemeClr val="tx2"/>
                </a:solidFill>
              </a:rPr>
              <a:t>VTM</a:t>
            </a:r>
          </a:p>
        </p:txBody>
      </p:sp>
    </p:spTree>
    <p:extLst>
      <p:ext uri="{BB962C8B-B14F-4D97-AF65-F5344CB8AC3E}">
        <p14:creationId xmlns:p14="http://schemas.microsoft.com/office/powerpoint/2010/main" val="2726000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8</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lstStyle/>
          <a:p>
            <a:r>
              <a:rPr lang="en-US"/>
              <a:t>After Verification Tests, MIV tests showed it once again</a:t>
            </a:r>
            <a:endParaRPr lang="en-GB"/>
          </a:p>
        </p:txBody>
      </p:sp>
      <p:sp>
        <p:nvSpPr>
          <p:cNvPr id="13" name="Content Placeholder 3">
            <a:extLst>
              <a:ext uri="{FF2B5EF4-FFF2-40B4-BE49-F238E27FC236}">
                <a16:creationId xmlns:a16="http://schemas.microsoft.com/office/drawing/2014/main" id="{226B8181-7E2B-4D61-06DF-4D44A6A62A85}"/>
              </a:ext>
            </a:extLst>
          </p:cNvPr>
          <p:cNvSpPr txBox="1">
            <a:spLocks/>
          </p:cNvSpPr>
          <p:nvPr/>
        </p:nvSpPr>
        <p:spPr>
          <a:xfrm>
            <a:off x="314325" y="1192581"/>
            <a:ext cx="5029835" cy="5198693"/>
          </a:xfrm>
          <a:prstGeom prst="rect">
            <a:avLst/>
          </a:prstGeom>
        </p:spPr>
        <p:txBody>
          <a:bodyPr vert="horz" lIns="90000" tIns="45720" rIns="90000" bIns="45720" rtlCol="0" anchor="t">
            <a:normAutofit lnSpcReduction="10000"/>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Documents </a:t>
            </a:r>
            <a:r>
              <a:rPr lang="en-GB" b="1"/>
              <a:t>m60330/m60740</a:t>
            </a:r>
            <a:r>
              <a:rPr lang="en-GB"/>
              <a:t> [29] by </a:t>
            </a:r>
            <a:br>
              <a:rPr lang="en-GB"/>
            </a:br>
            <a:r>
              <a:rPr lang="en-GB"/>
              <a:t>V-Nova and Philips present the results of the exploration experiments using </a:t>
            </a:r>
            <a:r>
              <a:rPr lang="en-GB" b="1"/>
              <a:t>LCEVC in combination with VVC</a:t>
            </a:r>
            <a:r>
              <a:rPr lang="en-GB"/>
              <a:t> as a mezzanine encoder in TMIV [30], for MPEG Immersive Video (MIV).</a:t>
            </a:r>
          </a:p>
          <a:p>
            <a:r>
              <a:rPr lang="en-GB"/>
              <a:t>A formal subjective evaluation of the pose traces was conducted to verify if the visual quality improvements could be observed also by naïve viewers. For each sequence 3 pose-traces per rate were evaluated according to the MIV CTC, using 16 naïve viewers.</a:t>
            </a:r>
          </a:p>
          <a:p>
            <a:r>
              <a:rPr lang="en-GB"/>
              <a:t>Average savings between 4% and 20% across sequence on the same pose-traces and between 0% and 20% for on the same sequence but across all the pose-traces</a:t>
            </a:r>
          </a:p>
          <a:p>
            <a:r>
              <a:rPr lang="en-GB"/>
              <a:t>Those benefits are in combination with higher bit depth and processing complexity benefits</a:t>
            </a:r>
          </a:p>
          <a:p>
            <a:endParaRPr lang="en-GB"/>
          </a:p>
          <a:p>
            <a:endParaRPr lang="en-GB"/>
          </a:p>
          <a:p>
            <a:endParaRPr lang="en-GB"/>
          </a:p>
          <a:p>
            <a:pPr marL="0" indent="0">
              <a:buNone/>
            </a:pPr>
            <a:endParaRPr lang="en-GB"/>
          </a:p>
          <a:p>
            <a:endParaRPr lang="en-GB"/>
          </a:p>
          <a:p>
            <a:endParaRPr lang="en-GB"/>
          </a:p>
          <a:p>
            <a:pPr marL="0" indent="0">
              <a:buNone/>
            </a:pPr>
            <a:endParaRPr lang="en-GB"/>
          </a:p>
        </p:txBody>
      </p:sp>
      <p:pic>
        <p:nvPicPr>
          <p:cNvPr id="7" name="Picture 6">
            <a:extLst>
              <a:ext uri="{FF2B5EF4-FFF2-40B4-BE49-F238E27FC236}">
                <a16:creationId xmlns:a16="http://schemas.microsoft.com/office/drawing/2014/main" id="{E058B201-23AB-06C2-221B-D79E7EC0105F}"/>
              </a:ext>
            </a:extLst>
          </p:cNvPr>
          <p:cNvPicPr>
            <a:picLocks noChangeAspect="1"/>
          </p:cNvPicPr>
          <p:nvPr/>
        </p:nvPicPr>
        <p:blipFill>
          <a:blip r:embed="rId3"/>
          <a:stretch>
            <a:fillRect/>
          </a:stretch>
        </p:blipFill>
        <p:spPr>
          <a:xfrm>
            <a:off x="5562600" y="1842812"/>
            <a:ext cx="6556043" cy="1479462"/>
          </a:xfrm>
          <a:prstGeom prst="rect">
            <a:avLst/>
          </a:prstGeom>
        </p:spPr>
      </p:pic>
      <p:pic>
        <p:nvPicPr>
          <p:cNvPr id="11" name="Picture 10">
            <a:extLst>
              <a:ext uri="{FF2B5EF4-FFF2-40B4-BE49-F238E27FC236}">
                <a16:creationId xmlns:a16="http://schemas.microsoft.com/office/drawing/2014/main" id="{213DFD56-FDEE-5589-F9FD-36D0EE1F8AC9}"/>
              </a:ext>
            </a:extLst>
          </p:cNvPr>
          <p:cNvPicPr>
            <a:picLocks noChangeAspect="1"/>
          </p:cNvPicPr>
          <p:nvPr/>
        </p:nvPicPr>
        <p:blipFill>
          <a:blip r:embed="rId4"/>
          <a:stretch>
            <a:fillRect/>
          </a:stretch>
        </p:blipFill>
        <p:spPr>
          <a:xfrm>
            <a:off x="5562600" y="3873559"/>
            <a:ext cx="5712883" cy="1709436"/>
          </a:xfrm>
          <a:prstGeom prst="rect">
            <a:avLst/>
          </a:prstGeom>
        </p:spPr>
      </p:pic>
      <p:sp>
        <p:nvSpPr>
          <p:cNvPr id="4" name="Content Placeholder 3">
            <a:extLst>
              <a:ext uri="{FF2B5EF4-FFF2-40B4-BE49-F238E27FC236}">
                <a16:creationId xmlns:a16="http://schemas.microsoft.com/office/drawing/2014/main" id="{4F80657E-FE16-2815-A267-F6FAB3717AD8}"/>
              </a:ext>
            </a:extLst>
          </p:cNvPr>
          <p:cNvSpPr txBox="1">
            <a:spLocks/>
          </p:cNvSpPr>
          <p:nvPr/>
        </p:nvSpPr>
        <p:spPr>
          <a:xfrm>
            <a:off x="5606086" y="3518949"/>
            <a:ext cx="4614239" cy="341632"/>
          </a:xfrm>
          <a:prstGeom prst="rect">
            <a:avLst/>
          </a:prstGeom>
        </p:spPr>
        <p:txBody>
          <a:bodyPr vert="horz" wrap="square" lIns="90000" tIns="45720" rIns="90000" bIns="45720" rtlCol="0">
            <a:sp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a:solidFill>
                  <a:schemeClr val="tx2"/>
                </a:solidFill>
              </a:rPr>
              <a:t>BD-rates from ITU-R BT.500 formal MOS</a:t>
            </a:r>
          </a:p>
        </p:txBody>
      </p:sp>
      <p:sp>
        <p:nvSpPr>
          <p:cNvPr id="5" name="Content Placeholder 3">
            <a:extLst>
              <a:ext uri="{FF2B5EF4-FFF2-40B4-BE49-F238E27FC236}">
                <a16:creationId xmlns:a16="http://schemas.microsoft.com/office/drawing/2014/main" id="{F18926F4-4F85-274F-E5F0-757DD64C3202}"/>
              </a:ext>
            </a:extLst>
          </p:cNvPr>
          <p:cNvSpPr txBox="1">
            <a:spLocks/>
          </p:cNvSpPr>
          <p:nvPr/>
        </p:nvSpPr>
        <p:spPr>
          <a:xfrm>
            <a:off x="5562600" y="1502074"/>
            <a:ext cx="4306113" cy="341632"/>
          </a:xfrm>
          <a:prstGeom prst="rect">
            <a:avLst/>
          </a:prstGeom>
        </p:spPr>
        <p:txBody>
          <a:bodyPr vert="horz" wrap="square" lIns="90000" tIns="45720" rIns="90000" bIns="45720" rtlCol="0">
            <a:spAutoFit/>
          </a:bodyPr>
          <a:lstStyle>
            <a:lvl1pPr marL="271463" indent="-271463" algn="l" defTabSz="914400" rtl="0" eaLnBrk="1" latinLnBrk="0" hangingPunct="1">
              <a:lnSpc>
                <a:spcPct val="90000"/>
              </a:lnSpc>
              <a:spcBef>
                <a:spcPts val="1000"/>
              </a:spcBef>
              <a:buClr>
                <a:schemeClr val="accent6"/>
              </a:buClr>
              <a:buSzPct val="80000"/>
              <a:buFontTx/>
              <a:buBlip>
                <a:blip r:embed="rId2"/>
              </a:buBlip>
              <a:defRPr sz="1800" kern="1200">
                <a:solidFill>
                  <a:schemeClr val="accent3"/>
                </a:solidFill>
                <a:latin typeface="Century Gothic" panose="020B0502020202020204" pitchFamily="34" charset="0"/>
                <a:ea typeface="+mn-ea"/>
                <a:cs typeface="+mn-cs"/>
              </a:defRPr>
            </a:lvl1pPr>
            <a:lvl2pPr marL="715963" indent="-271463" algn="l" defTabSz="914400" rtl="0" eaLnBrk="1" latinLnBrk="0" hangingPunct="1">
              <a:lnSpc>
                <a:spcPct val="90000"/>
              </a:lnSpc>
              <a:spcBef>
                <a:spcPts val="500"/>
              </a:spcBef>
              <a:buSzPct val="80000"/>
              <a:buFontTx/>
              <a:buBlip>
                <a:blip r:embed="rId2"/>
              </a:buBlip>
              <a:defRPr sz="1700" kern="1200">
                <a:solidFill>
                  <a:schemeClr val="accent1"/>
                </a:solidFill>
                <a:latin typeface="Century Gothic" panose="020B0502020202020204" pitchFamily="34" charset="0"/>
                <a:ea typeface="+mn-ea"/>
                <a:cs typeface="+mn-cs"/>
              </a:defRPr>
            </a:lvl2pPr>
            <a:lvl3pPr marL="1162050" indent="-2603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3pPr>
            <a:lvl4pPr marL="1619250" indent="-273050"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4pPr>
            <a:lvl5pPr marL="2063750" indent="-271463" algn="l" defTabSz="914400" rtl="0" eaLnBrk="1" latinLnBrk="0" hangingPunct="1">
              <a:lnSpc>
                <a:spcPct val="90000"/>
              </a:lnSpc>
              <a:spcBef>
                <a:spcPts val="500"/>
              </a:spcBef>
              <a:buSzPct val="80000"/>
              <a:buFontTx/>
              <a:buBlip>
                <a:blip r:embed="rId2"/>
              </a:buBlip>
              <a:defRPr sz="1600" kern="1200">
                <a:solidFill>
                  <a:schemeClr val="accent4"/>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a:solidFill>
                  <a:schemeClr val="tx2"/>
                </a:solidFill>
              </a:rPr>
              <a:t>BD-rates from metrics</a:t>
            </a:r>
          </a:p>
        </p:txBody>
      </p:sp>
    </p:spTree>
    <p:extLst>
      <p:ext uri="{BB962C8B-B14F-4D97-AF65-F5344CB8AC3E}">
        <p14:creationId xmlns:p14="http://schemas.microsoft.com/office/powerpoint/2010/main" val="4040139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F9DDB9-9330-41A4-821E-7A52D89BF2FF}"/>
              </a:ext>
            </a:extLst>
          </p:cNvPr>
          <p:cNvSpPr>
            <a:spLocks noGrp="1"/>
          </p:cNvSpPr>
          <p:nvPr>
            <p:ph type="sldNum" sz="quarter" idx="12"/>
          </p:nvPr>
        </p:nvSpPr>
        <p:spPr/>
        <p:txBody>
          <a:bodyPr/>
          <a:lstStyle/>
          <a:p>
            <a:fld id="{DF25482F-E00C-414C-8696-4B228FE7092B}" type="slidenum">
              <a:rPr lang="en-US" smtClean="0"/>
              <a:pPr/>
              <a:t>9</a:t>
            </a:fld>
            <a:endParaRPr lang="en-US"/>
          </a:p>
        </p:txBody>
      </p:sp>
      <p:sp>
        <p:nvSpPr>
          <p:cNvPr id="3" name="Title 2">
            <a:extLst>
              <a:ext uri="{FF2B5EF4-FFF2-40B4-BE49-F238E27FC236}">
                <a16:creationId xmlns:a16="http://schemas.microsoft.com/office/drawing/2014/main" id="{2A565579-179D-4DD1-98A9-49CD48BF2FEF}"/>
              </a:ext>
            </a:extLst>
          </p:cNvPr>
          <p:cNvSpPr>
            <a:spLocks noGrp="1"/>
          </p:cNvSpPr>
          <p:nvPr>
            <p:ph type="title"/>
          </p:nvPr>
        </p:nvSpPr>
        <p:spPr/>
        <p:txBody>
          <a:bodyPr/>
          <a:lstStyle/>
          <a:p>
            <a:r>
              <a:rPr lang="en-GB"/>
              <a:t>PSNR has already been acknowledged as problematic</a:t>
            </a:r>
          </a:p>
        </p:txBody>
      </p:sp>
      <p:sp>
        <p:nvSpPr>
          <p:cNvPr id="4" name="Content Placeholder 3">
            <a:extLst>
              <a:ext uri="{FF2B5EF4-FFF2-40B4-BE49-F238E27FC236}">
                <a16:creationId xmlns:a16="http://schemas.microsoft.com/office/drawing/2014/main" id="{A6D6E76C-2BD3-4412-90FF-F25AE1A061FA}"/>
              </a:ext>
            </a:extLst>
          </p:cNvPr>
          <p:cNvSpPr>
            <a:spLocks noGrp="1"/>
          </p:cNvSpPr>
          <p:nvPr>
            <p:ph idx="1"/>
          </p:nvPr>
        </p:nvSpPr>
        <p:spPr>
          <a:xfrm>
            <a:off x="481636" y="1204774"/>
            <a:ext cx="10282530" cy="4921706"/>
          </a:xfrm>
        </p:spPr>
        <p:txBody>
          <a:bodyPr>
            <a:normAutofit/>
          </a:bodyPr>
          <a:lstStyle/>
          <a:p>
            <a:r>
              <a:rPr lang="en-GB"/>
              <a:t>LCEVC is not unique in its lack of correlation between PSNR and subjective performances. The issue is </a:t>
            </a:r>
            <a:r>
              <a:rPr lang="en-GB" u="sng"/>
              <a:t>known</a:t>
            </a:r>
            <a:r>
              <a:rPr lang="en-GB"/>
              <a:t> in literature (see [18] [19] [20])</a:t>
            </a:r>
          </a:p>
          <a:p>
            <a:endParaRPr lang="en-US"/>
          </a:p>
        </p:txBody>
      </p:sp>
      <p:pic>
        <p:nvPicPr>
          <p:cNvPr id="7" name="Picture 6">
            <a:extLst>
              <a:ext uri="{FF2B5EF4-FFF2-40B4-BE49-F238E27FC236}">
                <a16:creationId xmlns:a16="http://schemas.microsoft.com/office/drawing/2014/main" id="{4DE4D1D8-F965-11C9-29E8-17FFC71A037C}"/>
              </a:ext>
            </a:extLst>
          </p:cNvPr>
          <p:cNvPicPr>
            <a:picLocks noChangeAspect="1"/>
          </p:cNvPicPr>
          <p:nvPr/>
        </p:nvPicPr>
        <p:blipFill>
          <a:blip r:embed="rId2"/>
          <a:stretch>
            <a:fillRect/>
          </a:stretch>
        </p:blipFill>
        <p:spPr>
          <a:xfrm>
            <a:off x="1427834" y="1987075"/>
            <a:ext cx="8348280" cy="4321778"/>
          </a:xfrm>
          <a:prstGeom prst="rect">
            <a:avLst/>
          </a:prstGeom>
        </p:spPr>
      </p:pic>
      <p:sp>
        <p:nvSpPr>
          <p:cNvPr id="8" name="Rectangle: Rounded Corners 7">
            <a:extLst>
              <a:ext uri="{FF2B5EF4-FFF2-40B4-BE49-F238E27FC236}">
                <a16:creationId xmlns:a16="http://schemas.microsoft.com/office/drawing/2014/main" id="{9AF04C69-B1AB-3EBD-01F0-EAD94FC0BF1E}"/>
              </a:ext>
            </a:extLst>
          </p:cNvPr>
          <p:cNvSpPr/>
          <p:nvPr/>
        </p:nvSpPr>
        <p:spPr>
          <a:xfrm>
            <a:off x="1724933" y="3793134"/>
            <a:ext cx="7648889" cy="312142"/>
          </a:xfrm>
          <a:prstGeom prst="round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0" name="TextBox 9">
            <a:extLst>
              <a:ext uri="{FF2B5EF4-FFF2-40B4-BE49-F238E27FC236}">
                <a16:creationId xmlns:a16="http://schemas.microsoft.com/office/drawing/2014/main" id="{D6EE7528-B04D-DFA2-386A-7DAB7E803E89}"/>
              </a:ext>
            </a:extLst>
          </p:cNvPr>
          <p:cNvSpPr txBox="1"/>
          <p:nvPr/>
        </p:nvSpPr>
        <p:spPr>
          <a:xfrm>
            <a:off x="481636" y="6546789"/>
            <a:ext cx="10515600" cy="256930"/>
          </a:xfrm>
          <a:prstGeom prst="rect">
            <a:avLst/>
          </a:prstGeom>
          <a:noFill/>
        </p:spPr>
        <p:txBody>
          <a:bodyPr wrap="square">
            <a:spAutoFit/>
          </a:bodyPr>
          <a:lstStyle/>
          <a:p>
            <a:pPr marL="0" lvl="0" indent="0" fontAlgn="base" hangingPunct="0">
              <a:lnSpc>
                <a:spcPct val="105000"/>
              </a:lnSpc>
              <a:spcBef>
                <a:spcPts val="680"/>
              </a:spcBef>
              <a:spcAft>
                <a:spcPts val="300"/>
              </a:spcAft>
              <a:buNone/>
              <a:tabLst>
                <a:tab pos="228600" algn="l"/>
                <a:tab pos="274320" algn="l"/>
                <a:tab pos="457200" algn="l"/>
                <a:tab pos="685800" algn="l"/>
                <a:tab pos="914400" algn="l"/>
              </a:tabLst>
            </a:pPr>
            <a:r>
              <a:rPr lang="en-GB" sz="1100"/>
              <a:t>Source: [20] “On learning-based video quality metrics”, ISO/IEC JTC 1/SC 29/AG 5 m56636, April 2021</a:t>
            </a:r>
          </a:p>
        </p:txBody>
      </p:sp>
    </p:spTree>
    <p:extLst>
      <p:ext uri="{BB962C8B-B14F-4D97-AF65-F5344CB8AC3E}">
        <p14:creationId xmlns:p14="http://schemas.microsoft.com/office/powerpoint/2010/main" val="40884635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Theme">
  <a:themeElements>
    <a:clrScheme name="Custom 6">
      <a:dk1>
        <a:srgbClr val="000000"/>
      </a:dk1>
      <a:lt1>
        <a:srgbClr val="FFFFFF"/>
      </a:lt1>
      <a:dk2>
        <a:srgbClr val="003B75"/>
      </a:dk2>
      <a:lt2>
        <a:srgbClr val="FFFFFF"/>
      </a:lt2>
      <a:accent1>
        <a:srgbClr val="00739E"/>
      </a:accent1>
      <a:accent2>
        <a:srgbClr val="C7362C"/>
      </a:accent2>
      <a:accent3>
        <a:srgbClr val="333F4C"/>
      </a:accent3>
      <a:accent4>
        <a:srgbClr val="003B75"/>
      </a:accent4>
      <a:accent5>
        <a:srgbClr val="A90066"/>
      </a:accent5>
      <a:accent6>
        <a:srgbClr val="000000"/>
      </a:accent6>
      <a:hlink>
        <a:srgbClr val="00739E"/>
      </a:hlink>
      <a:folHlink>
        <a:srgbClr val="003B75"/>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4"/>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marL="285750" indent="-285750" algn="l">
          <a:buFontTx/>
          <a:buBlip>
            <a:blip xmlns:r="http://schemas.openxmlformats.org/officeDocument/2006/relationships" r:embed="rId1"/>
          </a:buBlip>
          <a:defRPr sz="1500" dirty="0" err="1" smtClean="0">
            <a:solidFill>
              <a:schemeClr val="accent3"/>
            </a:solidFill>
            <a:latin typeface="Century Gothic" panose="020B0502020202020204" pitchFamily="34" charset="0"/>
          </a:defRPr>
        </a:defPPr>
      </a:lstStyle>
    </a:txDef>
  </a:objectDefaults>
  <a:extraClrSchemeLst/>
  <a:extLst>
    <a:ext uri="{05A4C25C-085E-4340-85A3-A5531E510DB2}">
      <thm15:themeFamily xmlns:thm15="http://schemas.microsoft.com/office/thememl/2012/main" name="Presentation2" id="{F259CCFA-C8D1-4919-8EA0-97277964B42F}" vid="{36C36C43-0ABF-4D03-A48B-AF13B765756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f480f83-6ee9-46f6-a8a7-feb4e8de507c">
      <Terms xmlns="http://schemas.microsoft.com/office/infopath/2007/PartnerControls"/>
    </lcf76f155ced4ddcb4097134ff3c332f>
    <TaxCatchAll xmlns="dccdbda8-9129-4745-bcd8-a133d983f481" xsi:nil="true"/>
    <Reports_x0020_Name xmlns="8f480f83-6ee9-46f6-a8a7-feb4e8de507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347A2896796224A89FCD2D1C58BF445" ma:contentTypeVersion="17" ma:contentTypeDescription="Create a new document." ma:contentTypeScope="" ma:versionID="cdef2176b02ba4126cb8a8476b0704e5">
  <xsd:schema xmlns:xsd="http://www.w3.org/2001/XMLSchema" xmlns:xs="http://www.w3.org/2001/XMLSchema" xmlns:p="http://schemas.microsoft.com/office/2006/metadata/properties" xmlns:ns2="8f480f83-6ee9-46f6-a8a7-feb4e8de507c" xmlns:ns3="dccdbda8-9129-4745-bcd8-a133d983f481" targetNamespace="http://schemas.microsoft.com/office/2006/metadata/properties" ma:root="true" ma:fieldsID="99a5e6a320a57999406a9584f7a71757" ns2:_="" ns3:_="">
    <xsd:import namespace="8f480f83-6ee9-46f6-a8a7-feb4e8de507c"/>
    <xsd:import namespace="dccdbda8-9129-4745-bcd8-a133d983f48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Reports_x0020_Name" minOccurs="0"/>
                <xsd:element ref="ns3:SharedWithUsers" minOccurs="0"/>
                <xsd:element ref="ns3:SharedWithDetails" minOccurs="0"/>
                <xsd:element ref="ns2:MediaLengthInSeconds" minOccurs="0"/>
                <xsd:element ref="ns2:MediaServiceDateTaken"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f480f83-6ee9-46f6-a8a7-feb4e8de507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Reports_x0020_Name" ma:index="12" nillable="true" ma:displayName="Reports Name" ma:description="Name of report" ma:internalName="Reports_x0020_Name">
      <xsd:simpleType>
        <xsd:restriction base="dms:Text">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313d4f0c-40d1-46eb-a60f-0f44b59af4a1"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cdbda8-9129-4745-bcd8-a133d983f481"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d514cabd-e703-4d2e-84c6-8a478c81e9af}" ma:internalName="TaxCatchAll" ma:showField="CatchAllData" ma:web="dccdbda8-9129-4745-bcd8-a133d983f4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E01D0E-618C-4700-9F35-76170824351D}">
  <ds:schemaRefs>
    <ds:schemaRef ds:uri="http://schemas.microsoft.com/sharepoint/v3/contenttype/forms"/>
  </ds:schemaRefs>
</ds:datastoreItem>
</file>

<file path=customXml/itemProps2.xml><?xml version="1.0" encoding="utf-8"?>
<ds:datastoreItem xmlns:ds="http://schemas.openxmlformats.org/officeDocument/2006/customXml" ds:itemID="{B02C5A30-B150-4B71-9051-1990AFEB2135}">
  <ds:schemaRefs>
    <ds:schemaRef ds:uri="8f480f83-6ee9-46f6-a8a7-feb4e8de507c"/>
    <ds:schemaRef ds:uri="dccdbda8-9129-4745-bcd8-a133d983f48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0E7B4F3-1BE7-486B-ABE7-AAA52087958B}">
  <ds:schemaRefs>
    <ds:schemaRef ds:uri="8f480f83-6ee9-46f6-a8a7-feb4e8de507c"/>
    <ds:schemaRef ds:uri="dccdbda8-9129-4745-bcd8-a133d983f48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V-Nova Powerpoint Template 4 (2)</Template>
  <TotalTime>0</TotalTime>
  <Words>4383</Words>
  <Application>Microsoft Office PowerPoint</Application>
  <PresentationFormat>Widescreen</PresentationFormat>
  <Paragraphs>765</Paragraphs>
  <Slides>24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Century Gothic</vt:lpstr>
      <vt:lpstr>Times New Roman</vt:lpstr>
      <vt:lpstr>Office Theme</vt:lpstr>
      <vt:lpstr>PowerPoint Presentation</vt:lpstr>
      <vt:lpstr>Considerations on LCEVC performances in relation to input document JVET-AF0075/m65560 (m65556) </vt:lpstr>
      <vt:lpstr>Introduction</vt:lpstr>
      <vt:lpstr>JVET-AF0075 statements on use of PSNR</vt:lpstr>
      <vt:lpstr>PSNR is not the right metric for evaluating multi-layer coding</vt:lpstr>
      <vt:lpstr>PSNR is not the right metric for evaluating multi-layer coding</vt:lpstr>
      <vt:lpstr>Verification Tests showed it too</vt:lpstr>
      <vt:lpstr>After Verification Tests, MIV tests showed it once again</vt:lpstr>
      <vt:lpstr>PSNR has already been acknowledged as problematic</vt:lpstr>
      <vt:lpstr>… especially with multi-layer coding approaches </vt:lpstr>
      <vt:lpstr>Conclusions relative to PSNR results</vt:lpstr>
      <vt:lpstr>JVET-AF0075 statements on Chroma-Luma bitrate allocation</vt:lpstr>
      <vt:lpstr>LCEVC residuals can be applied to both luma and chroma planes, improving BD-rate on U- and V-planes…</vt:lpstr>
      <vt:lpstr>… but the use of chroma residuals does not materially affect BD-rate VMAF and/or other luma-only metrics</vt:lpstr>
      <vt:lpstr>Prioritisation of luma residuals was a simple configuration choice after visual analyses</vt:lpstr>
      <vt:lpstr>Note for LCEVC evaluations: LCEVC’s Low Complexity is not a corollary, but part of the essence of the standard</vt:lpstr>
      <vt:lpstr>Conclusions</vt:lpstr>
      <vt:lpstr>References (selection cited in this presentation)</vt:lpstr>
      <vt:lpstr>References (selection cited in this presentation)</vt:lpstr>
      <vt:lpstr>APPENDIX</vt:lpstr>
      <vt:lpstr>Executive Summary</vt:lpstr>
      <vt:lpstr>Tested bitrate range and LTM configuration</vt:lpstr>
      <vt:lpstr>What +148% BD-rate-PSNR on U-plane means</vt:lpstr>
      <vt:lpstr>… and how it translates on the full YUV picture: -9%  BD-rate PSNR-Y, -34% BD-rate VMAF_NEG</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Simone Ferrara</dc:creator>
  <cp:keywords/>
  <dc:description/>
  <cp:lastModifiedBy>Simone Ferrara</cp:lastModifiedBy>
  <cp:revision>2</cp:revision>
  <dcterms:created xsi:type="dcterms:W3CDTF">2023-10-16T15:48:59Z</dcterms:created>
  <dcterms:modified xsi:type="dcterms:W3CDTF">2023-10-18T09:19:14Z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0x010100438FD3777EDBCB459DFD7F0271A534EB</vt:lpwstr>
  </property>
  <property fmtid="{D5CDD505-2E9C-101B-9397-08002B2CF9AE}" pid="3" name="_dlc_DocIdItemGuid">
    <vt:lpwstr>5fa6e5fa-d269-4b47-bc4d-34d080e5b716</vt:lpwstr>
  </property>
  <property fmtid="{D5CDD505-2E9C-101B-9397-08002B2CF9AE}" pid="4" name="Order">
    <vt:r8>118900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dlc_DocIdPersistId">
    <vt:bool>false</vt:bool>
  </property>
  <property fmtid="{D5CDD505-2E9C-101B-9397-08002B2CF9AE}" pid="10" name="_dlc_DocId">
    <vt:lpwstr>UVY4MHYWVSDX-296709515-1190</vt:lpwstr>
  </property>
  <property fmtid="{D5CDD505-2E9C-101B-9397-08002B2CF9AE}" pid="11" name="_dlc_DocIdUrl">
    <vt:lpwstr>https://vnovaltd.sharepoint.com/sites/Marketing/Published/_layouts/15/DocIdRedir.aspx?ID=UVY4MHYWVSDX-296709515-1190, UVY4MHYWVSDX-296709515-1190</vt:lpwstr>
  </property>
  <property fmtid="{D5CDD505-2E9C-101B-9397-08002B2CF9AE}" pid="12" name="MediaServiceImageTags">
    <vt:lpwstr/>
  </property>
</Properties>
</file>