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handoutMasterIdLst>
    <p:handoutMasterId r:id="rId23"/>
  </p:handoutMasterIdLst>
  <p:sldIdLst>
    <p:sldId id="336" r:id="rId2"/>
    <p:sldId id="271" r:id="rId3"/>
    <p:sldId id="259" r:id="rId4"/>
    <p:sldId id="369" r:id="rId5"/>
    <p:sldId id="378" r:id="rId6"/>
    <p:sldId id="379" r:id="rId7"/>
    <p:sldId id="362" r:id="rId8"/>
    <p:sldId id="270" r:id="rId9"/>
    <p:sldId id="373" r:id="rId10"/>
    <p:sldId id="358" r:id="rId11"/>
    <p:sldId id="359" r:id="rId12"/>
    <p:sldId id="360" r:id="rId13"/>
    <p:sldId id="361" r:id="rId14"/>
    <p:sldId id="363" r:id="rId15"/>
    <p:sldId id="344" r:id="rId16"/>
    <p:sldId id="372" r:id="rId17"/>
    <p:sldId id="370" r:id="rId18"/>
    <p:sldId id="368" r:id="rId19"/>
    <p:sldId id="367" r:id="rId20"/>
    <p:sldId id="288" r:id="rId21"/>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1pPr>
    <a:lvl2pPr marL="0" marR="0" indent="457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2pPr>
    <a:lvl3pPr marL="0" marR="0" indent="914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3pPr>
    <a:lvl4pPr marL="0" marR="0" indent="1371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4pPr>
    <a:lvl5pPr marL="0" marR="0" indent="18288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5pPr>
    <a:lvl6pPr marL="0" marR="0" indent="22860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6pPr>
    <a:lvl7pPr marL="0" marR="0" indent="27432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7pPr>
    <a:lvl8pPr marL="0" marR="0" indent="32004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8pPr>
    <a:lvl9pPr marL="0" marR="0" indent="365760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lvl9pPr>
  </p:defaultTextStyle>
  <p:extLst>
    <p:ext uri="{521415D9-36F7-43E2-AB2F-B90AF26B5E84}">
      <p14:sectionLst xmlns:p14="http://schemas.microsoft.com/office/powerpoint/2010/main">
        <p14:section name="Default Section" id="{3A76E466-B846-BE4B-A830-283541B7069D}">
          <p14:sldIdLst>
            <p14:sldId id="336"/>
            <p14:sldId id="271"/>
            <p14:sldId id="259"/>
            <p14:sldId id="369"/>
            <p14:sldId id="378"/>
            <p14:sldId id="379"/>
            <p14:sldId id="362"/>
            <p14:sldId id="270"/>
            <p14:sldId id="373"/>
            <p14:sldId id="358"/>
            <p14:sldId id="359"/>
            <p14:sldId id="360"/>
            <p14:sldId id="361"/>
            <p14:sldId id="363"/>
            <p14:sldId id="344"/>
            <p14:sldId id="372"/>
            <p14:sldId id="370"/>
            <p14:sldId id="368"/>
            <p14:sldId id="367"/>
            <p14:sldId id="288"/>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A074F"/>
    <a:srgbClr val="0072ED"/>
    <a:srgbClr val="0D83B1"/>
    <a:srgbClr val="CFCFC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381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381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firstRow>
  </a:tblStyle>
  <a:tblStyle styleId="{C7B018BB-80A7-4F77-B60F-C8B233D01FF8}" styleName="">
    <a:tblBg/>
    <a:wholeTbl>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wholeTbl>
    <a:band2H>
      <a:tcTxStyle/>
      <a:tcStyle>
        <a:tcBdr/>
        <a:fill>
          <a:solidFill>
            <a:srgbClr val="E3E5E8"/>
          </a:solidFill>
        </a:fill>
      </a:tcStyle>
    </a:band2H>
    <a:firstCol>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25400" cap="flat">
              <a:solidFill>
                <a:srgbClr val="000000"/>
              </a:solidFill>
              <a:prstDash val="solid"/>
              <a:miter lim="400000"/>
            </a:ln>
          </a:right>
          <a:top>
            <a:ln w="12700" cap="flat">
              <a:solidFill>
                <a:srgbClr val="536773"/>
              </a:solidFill>
              <a:prstDash val="solid"/>
              <a:miter lim="400000"/>
            </a:ln>
          </a:top>
          <a:bottom>
            <a:ln w="12700" cap="flat">
              <a:solidFill>
                <a:srgbClr val="536773"/>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firstCol>
    <a:lastRow>
      <a:tcTxStyle b="off" i="off">
        <a:font>
          <a:latin typeface="Avenir Book"/>
          <a:ea typeface="Avenir Book"/>
          <a:cs typeface="Avenir Book"/>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381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536773"/>
              </a:solidFill>
              <a:prstDash val="solid"/>
              <a:miter lim="400000"/>
            </a:ln>
          </a:left>
          <a:right>
            <a:ln w="12700" cap="flat">
              <a:solidFill>
                <a:srgbClr val="536773"/>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536773"/>
              </a:solidFill>
              <a:prstDash val="solid"/>
              <a:miter lim="400000"/>
            </a:ln>
          </a:insideH>
          <a:insideV>
            <a:ln w="12700" cap="flat">
              <a:solidFill>
                <a:srgbClr val="536773"/>
              </a:solidFill>
              <a:prstDash val="solid"/>
              <a:miter lim="400000"/>
            </a:ln>
          </a:insideV>
        </a:tcBdr>
        <a:fill>
          <a:solidFill>
            <a:srgbClr val="56C1FF"/>
          </a:solidFill>
        </a:fill>
      </a:tcStyle>
    </a:firstRow>
  </a:tblStyle>
  <a:tblStyle styleId="{EEE7283C-3CF3-47DC-8721-378D4A62B228}" styleName="">
    <a:tblBg/>
    <a:wholeTbl>
      <a:tcTxStyle b="off" i="off">
        <a:font>
          <a:latin typeface="Avenir Book"/>
          <a:ea typeface="Avenir Book"/>
          <a:cs typeface="Avenir Book"/>
        </a:font>
        <a:srgbClr val="000000"/>
      </a:tcTxStyle>
      <a:tcStyle>
        <a:tcBdr>
          <a:left>
            <a:ln w="12700" cap="flat">
              <a:solidFill>
                <a:srgbClr val="838383"/>
              </a:solidFill>
              <a:prstDash val="solid"/>
              <a:miter lim="400000"/>
            </a:ln>
          </a:left>
          <a:right>
            <a:ln w="12700" cap="flat">
              <a:solidFill>
                <a:srgbClr val="838383"/>
              </a:solidFill>
              <a:prstDash val="solid"/>
              <a:miter lim="400000"/>
            </a:ln>
          </a:right>
          <a:top>
            <a:ln w="12700" cap="flat">
              <a:solidFill>
                <a:srgbClr val="838383"/>
              </a:solidFill>
              <a:prstDash val="solid"/>
              <a:miter lim="400000"/>
            </a:ln>
          </a:top>
          <a:bottom>
            <a:ln w="12700" cap="flat">
              <a:solidFill>
                <a:srgbClr val="838383"/>
              </a:solidFill>
              <a:prstDash val="solid"/>
              <a:miter lim="400000"/>
            </a:ln>
          </a:bottom>
          <a:insideH>
            <a:ln w="12700" cap="flat">
              <a:solidFill>
                <a:srgbClr val="838383"/>
              </a:solidFill>
              <a:prstDash val="solid"/>
              <a:miter lim="400000"/>
            </a:ln>
          </a:insideH>
          <a:insideV>
            <a:ln w="12700" cap="flat">
              <a:solidFill>
                <a:srgbClr val="838383"/>
              </a:solidFill>
              <a:prstDash val="solid"/>
              <a:miter lim="400000"/>
            </a:ln>
          </a:insideV>
        </a:tcBdr>
        <a:fill>
          <a:noFill/>
        </a:fill>
      </a:tcStyle>
    </a:wholeTbl>
    <a:band2H>
      <a:tcTxStyle/>
      <a:tcStyle>
        <a:tcBdr/>
        <a:fill>
          <a:solidFill>
            <a:srgbClr val="EDEEEE"/>
          </a:solidFill>
        </a:fill>
      </a:tcStyle>
    </a:band2H>
    <a:firstCol>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808080"/>
              </a:solidFill>
              <a:prstDash val="solid"/>
              <a:miter lim="400000"/>
            </a:ln>
          </a:right>
          <a:top>
            <a:ln w="12700" cap="flat">
              <a:solidFill>
                <a:srgbClr val="808080"/>
              </a:solidFill>
              <a:prstDash val="solid"/>
              <a:miter lim="400000"/>
            </a:ln>
          </a:top>
          <a:bottom>
            <a:ln w="12700" cap="flat">
              <a:solidFill>
                <a:srgbClr val="808080"/>
              </a:solidFill>
              <a:prstDash val="solid"/>
              <a:miter lim="400000"/>
            </a:ln>
          </a:bottom>
          <a:insideH>
            <a:ln w="12700" cap="flat">
              <a:solidFill>
                <a:srgbClr val="808080"/>
              </a:solidFill>
              <a:prstDash val="solid"/>
              <a:miter lim="400000"/>
            </a:ln>
          </a:insideH>
          <a:insideV>
            <a:ln w="12700" cap="flat">
              <a:solidFill>
                <a:srgbClr val="808080"/>
              </a:solidFill>
              <a:prstDash val="solid"/>
              <a:miter lim="400000"/>
            </a:ln>
          </a:insideV>
        </a:tcBdr>
        <a:fill>
          <a:solidFill>
            <a:srgbClr val="88FA4F"/>
          </a:solidFill>
        </a:fill>
      </a:tcStyle>
    </a:firstCol>
    <a:lastRow>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38100" cap="flat">
              <a:solidFill>
                <a:srgbClr val="61D836"/>
              </a:solidFill>
              <a:prstDash val="solid"/>
              <a:miter lim="400000"/>
            </a:ln>
          </a:top>
          <a:bottom>
            <a:ln w="12700" cap="flat">
              <a:solidFill>
                <a:srgbClr val="4D4D4D"/>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noFill/>
        </a:fill>
      </a:tcStyle>
    </a:lastRow>
    <a:firstRow>
      <a:tcTxStyle b="off" i="off">
        <a:font>
          <a:latin typeface="Avenir Medium"/>
          <a:ea typeface="Avenir Medium"/>
          <a:cs typeface="Avenir Medium"/>
        </a:font>
        <a:srgbClr val="FFFFFF"/>
      </a:tcTxStyle>
      <a:tcStyle>
        <a:tcBdr>
          <a:left>
            <a:ln w="12700" cap="flat">
              <a:solidFill>
                <a:srgbClr val="4D4D4D"/>
              </a:solidFill>
              <a:prstDash val="solid"/>
              <a:miter lim="400000"/>
            </a:ln>
          </a:left>
          <a:right>
            <a:ln w="12700" cap="flat">
              <a:solidFill>
                <a:srgbClr val="4D4D4D"/>
              </a:solidFill>
              <a:prstDash val="solid"/>
              <a:miter lim="400000"/>
            </a:ln>
          </a:right>
          <a:top>
            <a:ln w="12700" cap="flat">
              <a:solidFill>
                <a:srgbClr val="4D4D4D"/>
              </a:solidFill>
              <a:prstDash val="solid"/>
              <a:miter lim="400000"/>
            </a:ln>
          </a:top>
          <a:bottom>
            <a:ln w="12700" cap="flat">
              <a:solidFill>
                <a:srgbClr val="4D4D4D"/>
              </a:solidFill>
              <a:prstDash val="solid"/>
              <a:miter lim="400000"/>
            </a:ln>
          </a:bottom>
          <a:insideH>
            <a:ln w="12700" cap="flat">
              <a:solidFill>
                <a:srgbClr val="4D4D4D"/>
              </a:solidFill>
              <a:prstDash val="solid"/>
              <a:miter lim="400000"/>
            </a:ln>
          </a:insideH>
          <a:insideV>
            <a:ln w="12700" cap="flat">
              <a:solidFill>
                <a:srgbClr val="4D4D4D"/>
              </a:solidFill>
              <a:prstDash val="solid"/>
              <a:miter lim="400000"/>
            </a:ln>
          </a:insideV>
        </a:tcBdr>
        <a:fill>
          <a:solidFill>
            <a:srgbClr val="60D937"/>
          </a:solidFill>
        </a:fill>
      </a:tcStyle>
    </a:firstRow>
  </a:tblStyle>
  <a:tblStyle styleId="{CF821DB8-F4EB-4A41-A1BA-3FCAFE7338EE}" styleName="">
    <a:tblBg/>
    <a:wholeTbl>
      <a:tcTxStyle b="off" i="off">
        <a:font>
          <a:latin typeface="Avenir Book"/>
          <a:ea typeface="Avenir Book"/>
          <a:cs typeface="Avenir Book"/>
        </a:font>
        <a:srgbClr val="000000"/>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wholeTbl>
    <a:band2H>
      <a:tcTxStyle/>
      <a:tcStyle>
        <a:tcBdr/>
        <a:fill>
          <a:solidFill>
            <a:srgbClr val="FFF056"/>
          </a:solidFill>
        </a:fill>
      </a:tcStyle>
    </a:band2H>
    <a:firstCol>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8BB00"/>
          </a:solidFill>
        </a:fill>
      </a:tcStyle>
    </a:firstCol>
    <a:la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38100" cap="flat">
              <a:solidFill>
                <a:srgbClr val="F8BA00"/>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AF7E9"/>
          </a:solidFill>
        </a:fill>
      </a:tcStyle>
    </a:lastRow>
    <a:firstRow>
      <a:tcTxStyle b="off" i="off">
        <a:font>
          <a:latin typeface="Avenir Medium"/>
          <a:ea typeface="Avenir Medium"/>
          <a:cs typeface="Avenir Medium"/>
        </a:font>
        <a:srgbClr val="FFFFFF"/>
      </a:tcTxStyle>
      <a:tcStyle>
        <a:tcBdr>
          <a:left>
            <a:ln w="12700" cap="flat">
              <a:solidFill>
                <a:srgbClr val="5B5A5A"/>
              </a:solidFill>
              <a:prstDash val="solid"/>
              <a:miter lim="400000"/>
            </a:ln>
          </a:left>
          <a:right>
            <a:ln w="12700" cap="flat">
              <a:solidFill>
                <a:srgbClr val="5B5A5A"/>
              </a:solidFill>
              <a:prstDash val="solid"/>
              <a:miter lim="400000"/>
            </a:ln>
          </a:right>
          <a:top>
            <a:ln w="12700" cap="flat">
              <a:solidFill>
                <a:srgbClr val="5B5A5A"/>
              </a:solidFill>
              <a:prstDash val="solid"/>
              <a:miter lim="400000"/>
            </a:ln>
          </a:top>
          <a:bottom>
            <a:ln w="12700" cap="flat">
              <a:solidFill>
                <a:srgbClr val="5B5A5A"/>
              </a:solidFill>
              <a:prstDash val="solid"/>
              <a:miter lim="400000"/>
            </a:ln>
          </a:bottom>
          <a:insideH>
            <a:ln w="12700" cap="flat">
              <a:solidFill>
                <a:srgbClr val="5B5A5A"/>
              </a:solidFill>
              <a:prstDash val="solid"/>
              <a:miter lim="400000"/>
            </a:ln>
          </a:insideH>
          <a:insideV>
            <a:ln w="12700" cap="flat">
              <a:solidFill>
                <a:srgbClr val="5B5A5A"/>
              </a:solidFill>
              <a:prstDash val="solid"/>
              <a:miter lim="400000"/>
            </a:ln>
          </a:insideV>
        </a:tcBdr>
        <a:fill>
          <a:solidFill>
            <a:srgbClr val="FF9400"/>
          </a:solidFill>
        </a:fill>
      </a:tcStyle>
    </a:firstRow>
  </a:tblStyle>
  <a:tblStyle styleId="{33BA23B1-9221-436E-865A-0063620EA4FD}" styleName="">
    <a:tblBg/>
    <a:wholeTbl>
      <a:tcTxStyle b="off" i="off">
        <a:font>
          <a:latin typeface="Avenir Book"/>
          <a:ea typeface="Avenir Book"/>
          <a:cs typeface="Avenir Book"/>
        </a:font>
        <a:srgbClr val="000000"/>
      </a:tcTxStyle>
      <a:tcStyle>
        <a:tcBdr>
          <a:left>
            <a:ln w="12700" cap="flat">
              <a:solidFill>
                <a:srgbClr val="464646"/>
              </a:solidFill>
              <a:prstDash val="solid"/>
              <a:miter lim="400000"/>
            </a:ln>
          </a:left>
          <a:right>
            <a:ln w="12700" cap="flat">
              <a:solidFill>
                <a:srgbClr val="464646"/>
              </a:solidFill>
              <a:prstDash val="solid"/>
              <a:miter lim="400000"/>
            </a:ln>
          </a:right>
          <a:top>
            <a:ln w="12700" cap="flat">
              <a:solidFill>
                <a:srgbClr val="464646"/>
              </a:solidFill>
              <a:prstDash val="solid"/>
              <a:miter lim="400000"/>
            </a:ln>
          </a:top>
          <a:bottom>
            <a:ln w="12700" cap="flat">
              <a:solidFill>
                <a:srgbClr val="464646"/>
              </a:solidFill>
              <a:prstDash val="solid"/>
              <a:miter lim="400000"/>
            </a:ln>
          </a:bottom>
          <a:insideH>
            <a:ln w="12700" cap="flat">
              <a:solidFill>
                <a:srgbClr val="464646"/>
              </a:solidFill>
              <a:prstDash val="solid"/>
              <a:miter lim="400000"/>
            </a:ln>
          </a:insideH>
          <a:insideV>
            <a:ln w="12700" cap="flat">
              <a:solidFill>
                <a:srgbClr val="464646"/>
              </a:solidFill>
              <a:prstDash val="solid"/>
              <a:miter lim="400000"/>
            </a:ln>
          </a:insideV>
        </a:tcBdr>
        <a:fill>
          <a:noFill/>
        </a:fill>
      </a:tcStyle>
    </a:wholeTbl>
    <a:band2H>
      <a:tcTxStyle/>
      <a:tcStyle>
        <a:tcBdr/>
        <a:fill>
          <a:solidFill>
            <a:srgbClr val="D4D5D5"/>
          </a:solidFill>
        </a:fill>
      </a:tcStyle>
    </a:band2H>
    <a:firstCol>
      <a:tcTxStyle b="on" i="off">
        <a:font>
          <a:latin typeface="Avenir Heavy"/>
          <a:ea typeface="Avenir Heavy"/>
          <a:cs typeface="Avenir Heavy"/>
        </a:font>
        <a:srgbClr val="FFFFFF"/>
      </a:tcTxStyle>
      <a:tcStyle>
        <a:tcBdr>
          <a:left>
            <a:ln w="12700" cap="flat">
              <a:solidFill>
                <a:srgbClr val="5E5E5E"/>
              </a:solidFill>
              <a:prstDash val="solid"/>
              <a:miter lim="400000"/>
            </a:ln>
          </a:left>
          <a:right>
            <a:ln w="12700" cap="flat">
              <a:solidFill>
                <a:srgbClr val="A6AAA9"/>
              </a:solidFill>
              <a:prstDash val="solid"/>
              <a:miter lim="400000"/>
            </a:ln>
          </a:right>
          <a:top>
            <a:ln w="12700" cap="flat">
              <a:solidFill>
                <a:srgbClr val="C3C3C3"/>
              </a:solidFill>
              <a:prstDash val="solid"/>
              <a:miter lim="400000"/>
            </a:ln>
          </a:top>
          <a:bottom>
            <a:ln w="12700" cap="flat">
              <a:solidFill>
                <a:srgbClr val="C3C3C3"/>
              </a:solidFill>
              <a:prstDash val="solid"/>
              <a:miter lim="400000"/>
            </a:ln>
          </a:bottom>
          <a:insideH>
            <a:ln w="12700" cap="flat">
              <a:solidFill>
                <a:srgbClr val="C3C3C3"/>
              </a:solidFill>
              <a:prstDash val="solid"/>
              <a:miter lim="400000"/>
            </a:ln>
          </a:insideH>
          <a:insideV>
            <a:ln w="12700" cap="flat">
              <a:solidFill>
                <a:srgbClr val="C3C3C3"/>
              </a:solidFill>
              <a:prstDash val="solid"/>
              <a:miter lim="400000"/>
            </a:ln>
          </a:insideV>
        </a:tcBdr>
        <a:fill>
          <a:solidFill>
            <a:srgbClr val="CB2A7B"/>
          </a:solidFill>
        </a:fill>
      </a:tcStyle>
    </a:firstCol>
    <a:lastRow>
      <a:tcTxStyle b="on" i="off">
        <a:font>
          <a:latin typeface="Avenir Heavy"/>
          <a:ea typeface="Avenir Heavy"/>
          <a:cs typeface="Avenir Heavy"/>
        </a:font>
        <a:srgbClr val="000000"/>
      </a:tcTxStyle>
      <a:tcStyle>
        <a:tcBdr>
          <a:left>
            <a:ln w="12700" cap="flat">
              <a:solidFill>
                <a:srgbClr val="5E5E5E"/>
              </a:solidFill>
              <a:prstDash val="solid"/>
              <a:miter lim="400000"/>
            </a:ln>
          </a:left>
          <a:right>
            <a:ln w="12700" cap="flat">
              <a:solidFill>
                <a:srgbClr val="5E5E5E"/>
              </a:solidFill>
              <a:prstDash val="solid"/>
              <a:miter lim="400000"/>
            </a:ln>
          </a:right>
          <a:top>
            <a:ln w="38100" cap="flat">
              <a:solidFill>
                <a:srgbClr val="CB297B"/>
              </a:solidFill>
              <a:prstDash val="solid"/>
              <a:miter lim="400000"/>
            </a:ln>
          </a:top>
          <a:bottom>
            <a:ln w="12700" cap="flat">
              <a:solidFill>
                <a:srgbClr val="5E5E5E"/>
              </a:solidFill>
              <a:prstDash val="solid"/>
              <a:miter lim="400000"/>
            </a:ln>
          </a:bottom>
          <a:insideH>
            <a:ln w="12700" cap="flat">
              <a:solidFill>
                <a:srgbClr val="5E5E5E"/>
              </a:solidFill>
              <a:prstDash val="solid"/>
              <a:miter lim="400000"/>
            </a:ln>
          </a:insideH>
          <a:insideV>
            <a:ln w="12700" cap="flat">
              <a:solidFill>
                <a:srgbClr val="5E5E5E"/>
              </a:solidFill>
              <a:prstDash val="solid"/>
              <a:miter lim="400000"/>
            </a:ln>
          </a:insideV>
        </a:tcBdr>
        <a:fill>
          <a:solidFill>
            <a:srgbClr val="FFFFFF"/>
          </a:solidFill>
        </a:fill>
      </a:tcStyle>
    </a:lastRow>
    <a:firstRow>
      <a:tcTxStyle b="on" i="off">
        <a:font>
          <a:latin typeface="Avenir Heavy"/>
          <a:ea typeface="Avenir Heavy"/>
          <a:cs typeface="Avenir Heavy"/>
        </a:font>
        <a:srgbClr val="FFFFFF"/>
      </a:tcTxStyle>
      <a:tcStyle>
        <a:tcBdr>
          <a:left>
            <a:ln w="12700" cap="flat">
              <a:solidFill>
                <a:srgbClr val="A6AAA9"/>
              </a:solidFill>
              <a:prstDash val="solid"/>
              <a:miter lim="400000"/>
            </a:ln>
          </a:left>
          <a:right>
            <a:ln w="12700" cap="flat">
              <a:solidFill>
                <a:srgbClr val="A6AAA9"/>
              </a:solidFill>
              <a:prstDash val="solid"/>
              <a:miter lim="400000"/>
            </a:ln>
          </a:right>
          <a:top>
            <a:ln w="12700" cap="flat">
              <a:solidFill>
                <a:srgbClr val="5E5E5E"/>
              </a:solidFill>
              <a:prstDash val="solid"/>
              <a:miter lim="400000"/>
            </a:ln>
          </a:top>
          <a:bottom>
            <a:ln w="12700" cap="flat">
              <a:solidFill>
                <a:srgbClr val="A6AAA9"/>
              </a:solidFill>
              <a:prstDash val="solid"/>
              <a:miter lim="400000"/>
            </a:ln>
          </a:bottom>
          <a:insideH>
            <a:ln w="12700" cap="flat">
              <a:solidFill>
                <a:srgbClr val="A6AAA9"/>
              </a:solidFill>
              <a:prstDash val="solid"/>
              <a:miter lim="400000"/>
            </a:ln>
          </a:insideH>
          <a:insideV>
            <a:ln w="12700" cap="flat">
              <a:solidFill>
                <a:srgbClr val="A6AAA9"/>
              </a:solidFill>
              <a:prstDash val="solid"/>
              <a:miter lim="400000"/>
            </a:ln>
          </a:insideV>
        </a:tcBdr>
        <a:fill>
          <a:solidFill>
            <a:srgbClr val="991A5F"/>
          </a:solidFill>
        </a:fill>
      </a:tcStyle>
    </a:firstRow>
  </a:tblStyle>
  <a:tblStyle styleId="{2708684C-4D16-4618-839F-0558EEFCDFE6}" styleName="">
    <a:tblBg/>
    <a:wholeTbl>
      <a:tcTxStyle b="off" i="off">
        <a:font>
          <a:latin typeface="Avenir Book"/>
          <a:ea typeface="Avenir Book"/>
          <a:cs typeface="Avenir Book"/>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wholeTbl>
    <a:band2H>
      <a:tcTxStyle/>
      <a:tcStyle>
        <a:tcBdr/>
        <a:fill>
          <a:solidFill>
            <a:srgbClr val="EDEEEE"/>
          </a:solidFill>
        </a:fill>
      </a:tcStyle>
    </a:band2H>
    <a:firstCol>
      <a:tcTxStyle b="on" i="off">
        <a:font>
          <a:latin typeface="Avenir Heavy"/>
          <a:ea typeface="Avenir Heavy"/>
          <a:cs typeface="Avenir Heavy"/>
        </a:font>
        <a:srgbClr val="000000"/>
      </a:tcTxStyle>
      <a:tcStyle>
        <a:tcBdr>
          <a:left>
            <a:ln w="12700" cap="flat">
              <a:solidFill>
                <a:srgbClr val="6C6C6C"/>
              </a:solidFill>
              <a:prstDash val="solid"/>
              <a:miter lim="400000"/>
            </a:ln>
          </a:left>
          <a:right>
            <a:ln w="254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firstCol>
    <a:la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25400" cap="flat">
              <a:solidFill>
                <a:srgbClr val="000000"/>
              </a:solidFill>
              <a:prstDash val="solid"/>
              <a:miter lim="400000"/>
            </a:ln>
          </a:top>
          <a:bottom>
            <a:ln w="12700" cap="flat">
              <a:solidFill>
                <a:srgbClr val="6C6C6C"/>
              </a:solidFill>
              <a:prstDash val="solid"/>
              <a:miter lim="400000"/>
            </a:ln>
          </a:bottom>
          <a:insideH>
            <a:ln w="12700" cap="flat">
              <a:solidFill>
                <a:srgbClr val="000000"/>
              </a:solidFill>
              <a:custDash>
                <a:ds d="200000" sp="200000"/>
              </a:custDash>
              <a:miter lim="400000"/>
            </a:ln>
          </a:insideH>
          <a:insideV>
            <a:ln w="12700" cap="flat">
              <a:solidFill>
                <a:srgbClr val="000000"/>
              </a:solidFill>
              <a:prstDash val="solid"/>
              <a:miter lim="400000"/>
            </a:ln>
          </a:insideV>
        </a:tcBdr>
        <a:fill>
          <a:noFill/>
        </a:fill>
      </a:tcStyle>
    </a:lastRow>
    <a:firstRow>
      <a:tcTxStyle b="on" i="off">
        <a:font>
          <a:latin typeface="Avenir Heavy"/>
          <a:ea typeface="Avenir Heavy"/>
          <a:cs typeface="Avenir Heavy"/>
        </a:font>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6C6C6C"/>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D6DCE0"/>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4875"/>
    <p:restoredTop sz="96327"/>
  </p:normalViewPr>
  <p:slideViewPr>
    <p:cSldViewPr snapToGrid="0">
      <p:cViewPr varScale="1">
        <p:scale>
          <a:sx n="80" d="100"/>
          <a:sy n="80" d="100"/>
        </p:scale>
        <p:origin x="472" y="216"/>
      </p:cViewPr>
      <p:guideLst/>
    </p:cSldViewPr>
  </p:slideViewPr>
  <p:notesTextViewPr>
    <p:cViewPr>
      <p:scale>
        <a:sx n="1" d="1"/>
        <a:sy n="1" d="1"/>
      </p:scale>
      <p:origin x="0" y="0"/>
    </p:cViewPr>
  </p:notesTextViewPr>
  <p:sorterViewPr>
    <p:cViewPr>
      <p:scale>
        <a:sx n="80" d="100"/>
        <a:sy n="80" d="100"/>
      </p:scale>
      <p:origin x="0" y="0"/>
    </p:cViewPr>
  </p:sorterViewPr>
  <p:notesViewPr>
    <p:cSldViewPr snapToGrid="0">
      <p:cViewPr varScale="1">
        <p:scale>
          <a:sx n="121" d="100"/>
          <a:sy n="121" d="100"/>
        </p:scale>
        <p:origin x="4304" y="176"/>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3868313-97A9-65E5-51A9-64CCB757C3B1}"/>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CBA9ACA5-5AB2-8887-C8B5-AD4E6DDE685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764066E-EF70-6542-8EB2-1C42177316F6}" type="datetimeFigureOut">
              <a:rPr lang="en-US" smtClean="0"/>
              <a:t>10/8/23</a:t>
            </a:fld>
            <a:endParaRPr lang="en-US"/>
          </a:p>
        </p:txBody>
      </p:sp>
      <p:sp>
        <p:nvSpPr>
          <p:cNvPr id="4" name="Footer Placeholder 3">
            <a:extLst>
              <a:ext uri="{FF2B5EF4-FFF2-40B4-BE49-F238E27FC236}">
                <a16:creationId xmlns:a16="http://schemas.microsoft.com/office/drawing/2014/main" id="{A9E0CB9F-CC1A-854F-5B00-7E7320542D3C}"/>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32B6CBB9-E397-3E27-CEF2-6F467DC32FE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24DA1B5-037B-1347-95E1-1E07087BF6CA}" type="slidenum">
              <a:rPr lang="en-US" smtClean="0"/>
              <a:t>‹#›</a:t>
            </a:fld>
            <a:endParaRPr lang="en-US"/>
          </a:p>
        </p:txBody>
      </p:sp>
    </p:spTree>
    <p:extLst>
      <p:ext uri="{BB962C8B-B14F-4D97-AF65-F5344CB8AC3E}">
        <p14:creationId xmlns:p14="http://schemas.microsoft.com/office/powerpoint/2010/main" val="38974280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859" name="Shape 859"/>
          <p:cNvSpPr>
            <a:spLocks noGrp="1" noRot="1" noChangeAspect="1"/>
          </p:cNvSpPr>
          <p:nvPr>
            <p:ph type="sldImg"/>
          </p:nvPr>
        </p:nvSpPr>
        <p:spPr>
          <a:xfrm>
            <a:off x="1143000" y="685800"/>
            <a:ext cx="4572000" cy="3429000"/>
          </a:xfrm>
          <a:prstGeom prst="rect">
            <a:avLst/>
          </a:prstGeom>
        </p:spPr>
        <p:txBody>
          <a:bodyPr/>
          <a:lstStyle/>
          <a:p>
            <a:endParaRPr/>
          </a:p>
        </p:txBody>
      </p:sp>
      <p:sp>
        <p:nvSpPr>
          <p:cNvPr id="860" name="Shape 860"/>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Avenir Book"/>
        <a:ea typeface="Avenir Book"/>
        <a:cs typeface="Avenir Book"/>
        <a:sym typeface="Avenir Book"/>
      </a:defRPr>
    </a:lvl1pPr>
    <a:lvl2pPr indent="228600" defTabSz="457200" latinLnBrk="0">
      <a:lnSpc>
        <a:spcPct val="117999"/>
      </a:lnSpc>
      <a:defRPr sz="2200">
        <a:latin typeface="Avenir Book"/>
        <a:ea typeface="Avenir Book"/>
        <a:cs typeface="Avenir Book"/>
        <a:sym typeface="Avenir Book"/>
      </a:defRPr>
    </a:lvl2pPr>
    <a:lvl3pPr indent="457200" defTabSz="457200" latinLnBrk="0">
      <a:lnSpc>
        <a:spcPct val="117999"/>
      </a:lnSpc>
      <a:defRPr sz="2200">
        <a:latin typeface="Avenir Book"/>
        <a:ea typeface="Avenir Book"/>
        <a:cs typeface="Avenir Book"/>
        <a:sym typeface="Avenir Book"/>
      </a:defRPr>
    </a:lvl3pPr>
    <a:lvl4pPr indent="685800" defTabSz="457200" latinLnBrk="0">
      <a:lnSpc>
        <a:spcPct val="117999"/>
      </a:lnSpc>
      <a:defRPr sz="2200">
        <a:latin typeface="Avenir Book"/>
        <a:ea typeface="Avenir Book"/>
        <a:cs typeface="Avenir Book"/>
        <a:sym typeface="Avenir Book"/>
      </a:defRPr>
    </a:lvl4pPr>
    <a:lvl5pPr indent="914400" defTabSz="457200" latinLnBrk="0">
      <a:lnSpc>
        <a:spcPct val="117999"/>
      </a:lnSpc>
      <a:defRPr sz="2200">
        <a:latin typeface="Avenir Book"/>
        <a:ea typeface="Avenir Book"/>
        <a:cs typeface="Avenir Book"/>
        <a:sym typeface="Avenir Book"/>
      </a:defRPr>
    </a:lvl5pPr>
    <a:lvl6pPr indent="1143000" defTabSz="457200" latinLnBrk="0">
      <a:lnSpc>
        <a:spcPct val="117999"/>
      </a:lnSpc>
      <a:defRPr sz="2200">
        <a:latin typeface="Avenir Book"/>
        <a:ea typeface="Avenir Book"/>
        <a:cs typeface="Avenir Book"/>
        <a:sym typeface="Avenir Book"/>
      </a:defRPr>
    </a:lvl6pPr>
    <a:lvl7pPr indent="1371600" defTabSz="457200" latinLnBrk="0">
      <a:lnSpc>
        <a:spcPct val="117999"/>
      </a:lnSpc>
      <a:defRPr sz="2200">
        <a:latin typeface="Avenir Book"/>
        <a:ea typeface="Avenir Book"/>
        <a:cs typeface="Avenir Book"/>
        <a:sym typeface="Avenir Book"/>
      </a:defRPr>
    </a:lvl7pPr>
    <a:lvl8pPr indent="1600200" defTabSz="457200" latinLnBrk="0">
      <a:lnSpc>
        <a:spcPct val="117999"/>
      </a:lnSpc>
      <a:defRPr sz="2200">
        <a:latin typeface="Avenir Book"/>
        <a:ea typeface="Avenir Book"/>
        <a:cs typeface="Avenir Book"/>
        <a:sym typeface="Avenir Book"/>
      </a:defRPr>
    </a:lvl8pPr>
    <a:lvl9pPr indent="1828800" defTabSz="457200" latinLnBrk="0">
      <a:lnSpc>
        <a:spcPct val="117999"/>
      </a:lnSpc>
      <a:defRPr sz="2200">
        <a:latin typeface="Avenir Book"/>
        <a:ea typeface="Avenir Book"/>
        <a:cs typeface="Avenir Book"/>
        <a:sym typeface="Avenir Book"/>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6978082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13151812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12209446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157554354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6741335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5271993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83095855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2628778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190302804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r>
              <a:rPr lang="en-HK" dirty="0"/>
              <a:t>1. </a:t>
            </a:r>
          </a:p>
        </p:txBody>
      </p:sp>
    </p:spTree>
    <p:extLst>
      <p:ext uri="{BB962C8B-B14F-4D97-AF65-F5344CB8AC3E}">
        <p14:creationId xmlns:p14="http://schemas.microsoft.com/office/powerpoint/2010/main" val="31430999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indent="-457200">
              <a:buAutoNum type="arabicPeriod"/>
            </a:pPr>
            <a:endParaRPr lang="en-HK" altLang="zh-CN" dirty="0"/>
          </a:p>
        </p:txBody>
      </p:sp>
    </p:spTree>
    <p:extLst>
      <p:ext uri="{BB962C8B-B14F-4D97-AF65-F5344CB8AC3E}">
        <p14:creationId xmlns:p14="http://schemas.microsoft.com/office/powerpoint/2010/main" val="376063057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5435861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7280381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12996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5464846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930690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62241093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2319397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17999"/>
              </a:lnSpc>
              <a:spcBef>
                <a:spcPts val="0"/>
              </a:spcBef>
              <a:spcAft>
                <a:spcPts val="0"/>
              </a:spcAft>
              <a:buClrTx/>
              <a:buSzTx/>
              <a:buFontTx/>
              <a:buNone/>
              <a:tabLst/>
              <a:defRPr/>
            </a:pPr>
            <a:endParaRPr lang="en-HK" dirty="0"/>
          </a:p>
        </p:txBody>
      </p:sp>
    </p:spTree>
    <p:extLst>
      <p:ext uri="{BB962C8B-B14F-4D97-AF65-F5344CB8AC3E}">
        <p14:creationId xmlns:p14="http://schemas.microsoft.com/office/powerpoint/2010/main" val="133806958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0.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1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 Blue One-Line Center">
    <p:spTree>
      <p:nvGrpSpPr>
        <p:cNvPr id="1" name=""/>
        <p:cNvGrpSpPr/>
        <p:nvPr/>
      </p:nvGrpSpPr>
      <p:grpSpPr>
        <a:xfrm>
          <a:off x="0" y="0"/>
          <a:ext cx="0" cy="0"/>
          <a:chOff x="0" y="0"/>
          <a:chExt cx="0" cy="0"/>
        </a:xfrm>
      </p:grpSpPr>
      <p:pic>
        <p:nvPicPr>
          <p:cNvPr id="3" name="Picture 2" descr="A picture containing invertebrate, jellyfish, coelenterate, marine invertebrates&#10;&#10;Description automatically generated">
            <a:extLst>
              <a:ext uri="{FF2B5EF4-FFF2-40B4-BE49-F238E27FC236}">
                <a16:creationId xmlns:a16="http://schemas.microsoft.com/office/drawing/2014/main" id="{8C95FCDB-A03E-9481-0ECE-A74A0C7A53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15"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FFFFFF"/>
                </a:solidFill>
              </a:defRPr>
            </a:lvl1pPr>
          </a:lstStyle>
          <a:p>
            <a:r>
              <a:rPr dirty="0"/>
              <a:t>Presentation Title</a:t>
            </a:r>
          </a:p>
        </p:txBody>
      </p:sp>
      <p:sp>
        <p:nvSpPr>
          <p:cNvPr id="16"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17" name="Image" descr="Image"/>
          <p:cNvPicPr>
            <a:picLocks noChangeAspect="1"/>
          </p:cNvPicPr>
          <p:nvPr/>
        </p:nvPicPr>
        <p:blipFill>
          <a:blip r:embed="rId3"/>
          <a:stretch>
            <a:fillRect/>
          </a:stretch>
        </p:blipFill>
        <p:spPr>
          <a:xfrm>
            <a:off x="7278522" y="5232400"/>
            <a:ext cx="9474200" cy="738999"/>
          </a:xfrm>
          <a:prstGeom prst="rect">
            <a:avLst/>
          </a:prstGeom>
          <a:ln w="12700">
            <a:miter lim="400000"/>
          </a:ln>
        </p:spPr>
      </p:pic>
      <p:sp>
        <p:nvSpPr>
          <p:cNvPr id="18"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139360676"/>
      </p:ext>
    </p:extLst>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tx">
  <p:cSld name="Blank (w/footer)">
    <p:spTree>
      <p:nvGrpSpPr>
        <p:cNvPr id="1" name=""/>
        <p:cNvGrpSpPr/>
        <p:nvPr/>
      </p:nvGrpSpPr>
      <p:grpSpPr>
        <a:xfrm>
          <a:off x="0" y="0"/>
          <a:ext cx="0" cy="0"/>
          <a:chOff x="0" y="0"/>
          <a:chExt cx="0" cy="0"/>
        </a:xfrm>
      </p:grpSpPr>
      <p:sp>
        <p:nvSpPr>
          <p:cNvPr id="682"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683" name="Slide Number"/>
          <p:cNvSpPr txBox="1">
            <a:spLocks noGrp="1"/>
          </p:cNvSpPr>
          <p:nvPr>
            <p:ph type="sldNum" sz="quarter" idx="2"/>
          </p:nvPr>
        </p:nvSpPr>
        <p:spPr>
          <a:prstGeom prst="rect">
            <a:avLst/>
          </a:prstGeom>
        </p:spPr>
        <p:txBody>
          <a:bodyPr/>
          <a:lstStyle/>
          <a:p>
            <a:fld id="{86CB4B4D-7CA3-9044-876B-883B54F8677D}" type="slidenum">
              <a:t>‹#›</a:t>
            </a:fld>
            <a:endParaRPr/>
          </a:p>
        </p:txBody>
      </p:sp>
      <p:pic>
        <p:nvPicPr>
          <p:cNvPr id="685"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tx">
  <p:cSld name="Background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692"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693"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695"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696"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Background Blue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03" name="Town Hall_Bkgd_Blue 03.jpg" descr="Town Hall_Bkgd_Blue 03.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04"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06"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07"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Background Light">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14" name="Town Hall_Bkgd_Light 8.jpg" descr="Town Hall_Bkgd_Light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15"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17"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18"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x">
  <p:cSld name="Background Light 2">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725" name="Town Hall_Bkgd_Light 10.jpg" descr="Town Hall_Bkgd_Light 10.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726" name="Slide Number"/>
          <p:cNvSpPr txBox="1">
            <a:spLocks noGrp="1"/>
          </p:cNvSpPr>
          <p:nvPr>
            <p:ph type="sldNum" sz="quarter" idx="2"/>
          </p:nvPr>
        </p:nvSpPr>
        <p:spPr>
          <a:prstGeom prst="rect">
            <a:avLst/>
          </a:prstGeom>
        </p:spPr>
        <p:txBody>
          <a:bodyPr/>
          <a:lstStyle>
            <a:lvl1pPr>
              <a:defRPr>
                <a:solidFill>
                  <a:srgbClr val="FFFFFF"/>
                </a:solidFill>
              </a:defRPr>
            </a:lvl1pPr>
          </a:lstStyle>
          <a:p>
            <a:fld id="{86CB4B4D-7CA3-9044-876B-883B54F8677D}" type="slidenum">
              <a:t>‹#›</a:t>
            </a:fld>
            <a:endParaRPr/>
          </a:p>
        </p:txBody>
      </p:sp>
      <p:sp>
        <p:nvSpPr>
          <p:cNvPr id="728"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pic>
        <p:nvPicPr>
          <p:cNvPr id="729"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x" preserve="1">
  <p:cSld name="1_Mockup_Mobile">
    <p:bg>
      <p:bgPr>
        <a:solidFill>
          <a:srgbClr val="F7FAFC"/>
        </a:solidFill>
        <a:effectLst/>
      </p:bgPr>
    </p:bg>
    <p:spTree>
      <p:nvGrpSpPr>
        <p:cNvPr id="1" name=""/>
        <p:cNvGrpSpPr/>
        <p:nvPr/>
      </p:nvGrpSpPr>
      <p:grpSpPr>
        <a:xfrm>
          <a:off x="0" y="0"/>
          <a:ext cx="0" cy="0"/>
          <a:chOff x="0" y="0"/>
          <a:chExt cx="0" cy="0"/>
        </a:xfrm>
      </p:grpSpPr>
      <p:sp>
        <p:nvSpPr>
          <p:cNvPr id="848" name="Image"/>
          <p:cNvSpPr>
            <a:spLocks noGrp="1"/>
          </p:cNvSpPr>
          <p:nvPr>
            <p:ph type="pic" sz="quarter" idx="21"/>
          </p:nvPr>
        </p:nvSpPr>
        <p:spPr>
          <a:xfrm>
            <a:off x="10099830" y="2199237"/>
            <a:ext cx="4184204" cy="9023489"/>
          </a:xfrm>
          <a:prstGeom prst="rect">
            <a:avLst/>
          </a:prstGeom>
        </p:spPr>
        <p:txBody>
          <a:bodyPr lIns="91439" tIns="45719" rIns="91439" bIns="45719">
            <a:noAutofit/>
          </a:bodyPr>
          <a:lstStyle/>
          <a:p>
            <a:endParaRPr/>
          </a:p>
        </p:txBody>
      </p:sp>
      <p:pic>
        <p:nvPicPr>
          <p:cNvPr id="849" name="Mobile - V2_notext.png" descr="Mobile - V2_notext.png"/>
          <p:cNvPicPr>
            <a:picLocks noChangeAspect="1"/>
          </p:cNvPicPr>
          <p:nvPr/>
        </p:nvPicPr>
        <p:blipFill>
          <a:blip r:embed="rId2"/>
          <a:srcRect l="33603" r="33603"/>
          <a:stretch>
            <a:fillRect/>
          </a:stretch>
        </p:blipFill>
        <p:spPr>
          <a:xfrm>
            <a:off x="8873926" y="1006840"/>
            <a:ext cx="6636010" cy="11382854"/>
          </a:xfrm>
          <a:prstGeom prst="rect">
            <a:avLst/>
          </a:prstGeom>
          <a:ln w="12700">
            <a:miter lim="400000"/>
          </a:ln>
          <a:effectLst>
            <a:outerShdw blurRad="482600" rotWithShape="0">
              <a:srgbClr val="000000">
                <a:alpha val="67428"/>
              </a:srgbClr>
            </a:outerShdw>
          </a:effectLst>
        </p:spPr>
      </p:pic>
      <p:sp>
        <p:nvSpPr>
          <p:cNvPr id="851"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852" name="Slide Number"/>
          <p:cNvSpPr txBox="1">
            <a:spLocks noGrp="1"/>
          </p:cNvSpPr>
          <p:nvPr>
            <p:ph type="sldNum" sz="quarter" idx="2"/>
          </p:nvPr>
        </p:nvSpPr>
        <p:spPr>
          <a:xfrm>
            <a:off x="23475289" y="12559589"/>
            <a:ext cx="340259" cy="623011"/>
          </a:xfrm>
          <a:prstGeom prst="rect">
            <a:avLst/>
          </a:prstGeom>
        </p:spPr>
        <p:txBody>
          <a:bodyPr/>
          <a:lstStyle>
            <a:lvl1pPr>
              <a:defRPr>
                <a:latin typeface="Avenir Book"/>
                <a:ea typeface="Avenir Book"/>
                <a:cs typeface="Avenir Book"/>
                <a:sym typeface="Avenir Book"/>
              </a:defRPr>
            </a:lvl1pPr>
          </a:lstStyle>
          <a:p>
            <a:fld id="{86CB4B4D-7CA3-9044-876B-883B54F8677D}" type="slidenum">
              <a:t>‹#›</a:t>
            </a:fld>
            <a:endParaRPr/>
          </a:p>
        </p:txBody>
      </p:sp>
      <p:pic>
        <p:nvPicPr>
          <p:cNvPr id="85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extLst>
      <p:ext uri="{BB962C8B-B14F-4D97-AF65-F5344CB8AC3E}">
        <p14:creationId xmlns:p14="http://schemas.microsoft.com/office/powerpoint/2010/main" val="3814485497"/>
      </p:ext>
    </p:extLst>
  </p:cSld>
  <p:clrMapOvr>
    <a:masterClrMapping/>
  </p:clrMapOvr>
  <p:transition spd="med"/>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Blank Blue">
    <p:bg>
      <p:bgPr>
        <a:solidFill>
          <a:srgbClr val="F7FAFC"/>
        </a:solidFill>
        <a:effectLst/>
      </p:bgPr>
    </p:bg>
    <p:spTree>
      <p:nvGrpSpPr>
        <p:cNvPr id="1" name=""/>
        <p:cNvGrpSpPr/>
        <p:nvPr/>
      </p:nvGrpSpPr>
      <p:grpSpPr>
        <a:xfrm>
          <a:off x="0" y="0"/>
          <a:ext cx="0" cy="0"/>
          <a:chOff x="0" y="0"/>
          <a:chExt cx="0" cy="0"/>
        </a:xfrm>
      </p:grpSpPr>
      <p:pic>
        <p:nvPicPr>
          <p:cNvPr id="4" name="Picture 3" descr="A picture containing electric blue, majorelle blue, cobalt blue, azure&#10;&#10;Description automatically generated">
            <a:extLst>
              <a:ext uri="{FF2B5EF4-FFF2-40B4-BE49-F238E27FC236}">
                <a16:creationId xmlns:a16="http://schemas.microsoft.com/office/drawing/2014/main" id="{710665A1-CEA8-B203-1A60-A0E47148F751}"/>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Tree>
    <p:extLst>
      <p:ext uri="{BB962C8B-B14F-4D97-AF65-F5344CB8AC3E}">
        <p14:creationId xmlns:p14="http://schemas.microsoft.com/office/powerpoint/2010/main" val="49361789"/>
      </p:ext>
    </p:extLst>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tx" preserve="1">
  <p:cSld name="Title - Blue Two-Line Center">
    <p:spTree>
      <p:nvGrpSpPr>
        <p:cNvPr id="1" name=""/>
        <p:cNvGrpSpPr/>
        <p:nvPr/>
      </p:nvGrpSpPr>
      <p:grpSpPr>
        <a:xfrm>
          <a:off x="0" y="0"/>
          <a:ext cx="0" cy="0"/>
          <a:chOff x="0" y="0"/>
          <a:chExt cx="0" cy="0"/>
        </a:xfrm>
      </p:grpSpPr>
      <p:pic>
        <p:nvPicPr>
          <p:cNvPr id="2" name="Picture 1" descr="A picture containing invertebrate, jellyfish, coelenterate, marine invertebrates&#10;&#10;Description automatically generated">
            <a:extLst>
              <a:ext uri="{FF2B5EF4-FFF2-40B4-BE49-F238E27FC236}">
                <a16:creationId xmlns:a16="http://schemas.microsoft.com/office/drawing/2014/main" id="{204987FE-3BA6-B409-92EA-64A0FFDB8D1D}"/>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26" name="Presentation Title"/>
          <p:cNvSpPr txBox="1">
            <a:spLocks noGrp="1"/>
          </p:cNvSpPr>
          <p:nvPr>
            <p:ph type="title" hasCustomPrompt="1"/>
          </p:nvPr>
        </p:nvSpPr>
        <p:spPr>
          <a:xfrm>
            <a:off x="635000" y="5949982"/>
            <a:ext cx="23114000" cy="2086009"/>
          </a:xfrm>
          <a:prstGeom prst="rect">
            <a:avLst/>
          </a:prstGeom>
        </p:spPr>
        <p:txBody>
          <a:bodyPr/>
          <a:lstStyle>
            <a:lvl1pPr algn="ctr">
              <a:lnSpc>
                <a:spcPct val="100000"/>
              </a:lnSpc>
              <a:defRPr sz="12000">
                <a:solidFill>
                  <a:srgbClr val="FFFFFF"/>
                </a:solidFill>
              </a:defRPr>
            </a:lvl1pPr>
          </a:lstStyle>
          <a:p>
            <a:r>
              <a:rPr dirty="0"/>
              <a:t>Presentation Title</a:t>
            </a:r>
          </a:p>
        </p:txBody>
      </p:sp>
      <p:sp>
        <p:nvSpPr>
          <p:cNvPr id="27"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28"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29"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1737959104"/>
      </p:ext>
    </p:extLst>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x" preserve="1">
  <p:cSld name="Title - Light One-Line Center">
    <p:spTree>
      <p:nvGrpSpPr>
        <p:cNvPr id="1" name=""/>
        <p:cNvGrpSpPr/>
        <p:nvPr/>
      </p:nvGrpSpPr>
      <p:grpSpPr>
        <a:xfrm>
          <a:off x="0" y="0"/>
          <a:ext cx="0" cy="0"/>
          <a:chOff x="0" y="0"/>
          <a:chExt cx="0" cy="0"/>
        </a:xfrm>
      </p:grpSpPr>
      <p:pic>
        <p:nvPicPr>
          <p:cNvPr id="3" name="Picture 2" descr="A picture containing blue, blur, electric blue, colorfulness&#10;&#10;Description automatically generated">
            <a:extLst>
              <a:ext uri="{FF2B5EF4-FFF2-40B4-BE49-F238E27FC236}">
                <a16:creationId xmlns:a16="http://schemas.microsoft.com/office/drawing/2014/main" id="{A5481A82-062B-5258-92DD-56D0E60BF76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37"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rgbClr val="1A074F"/>
                </a:solidFill>
              </a:defRPr>
            </a:lvl1pPr>
          </a:lstStyle>
          <a:p>
            <a:r>
              <a:rPr dirty="0"/>
              <a:t>Presentation Title</a:t>
            </a:r>
          </a:p>
        </p:txBody>
      </p:sp>
      <p:sp>
        <p:nvSpPr>
          <p:cNvPr id="38"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39" name="Image" descr="Image"/>
          <p:cNvPicPr>
            <a:picLocks noChangeAspect="1"/>
          </p:cNvPicPr>
          <p:nvPr/>
        </p:nvPicPr>
        <p:blipFill>
          <a:blip r:embed="rId3"/>
          <a:stretch>
            <a:fillRect/>
          </a:stretch>
        </p:blipFill>
        <p:spPr>
          <a:xfrm>
            <a:off x="7448651" y="5232400"/>
            <a:ext cx="9474200" cy="738999"/>
          </a:xfrm>
          <a:prstGeom prst="rect">
            <a:avLst/>
          </a:prstGeom>
          <a:ln w="12700">
            <a:miter lim="400000"/>
          </a:ln>
        </p:spPr>
      </p:pic>
      <p:sp>
        <p:nvSpPr>
          <p:cNvPr id="40"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698551140"/>
      </p:ext>
    </p:extLst>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x" preserve="1">
  <p:cSld name="Title -Light Two-Line Center">
    <p:spTree>
      <p:nvGrpSpPr>
        <p:cNvPr id="1" name=""/>
        <p:cNvGrpSpPr/>
        <p:nvPr/>
      </p:nvGrpSpPr>
      <p:grpSpPr>
        <a:xfrm>
          <a:off x="0" y="0"/>
          <a:ext cx="0" cy="0"/>
          <a:chOff x="0" y="0"/>
          <a:chExt cx="0" cy="0"/>
        </a:xfrm>
      </p:grpSpPr>
      <p:pic>
        <p:nvPicPr>
          <p:cNvPr id="2" name="Picture 1" descr="A picture containing blue, blur, electric blue, colorfulness&#10;&#10;Description automatically generated">
            <a:extLst>
              <a:ext uri="{FF2B5EF4-FFF2-40B4-BE49-F238E27FC236}">
                <a16:creationId xmlns:a16="http://schemas.microsoft.com/office/drawing/2014/main" id="{7648FC79-992B-7377-8315-3000958D6CA9}"/>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24384000" cy="13716000"/>
          </a:xfrm>
          <a:prstGeom prst="rect">
            <a:avLst/>
          </a:prstGeom>
        </p:spPr>
      </p:pic>
      <p:sp>
        <p:nvSpPr>
          <p:cNvPr id="48" name="Presentation Title"/>
          <p:cNvSpPr txBox="1">
            <a:spLocks noGrp="1"/>
          </p:cNvSpPr>
          <p:nvPr>
            <p:ph type="title" hasCustomPrompt="1"/>
          </p:nvPr>
        </p:nvSpPr>
        <p:spPr>
          <a:xfrm>
            <a:off x="635000" y="5949982"/>
            <a:ext cx="23114000" cy="2086009"/>
          </a:xfrm>
          <a:prstGeom prst="rect">
            <a:avLst/>
          </a:prstGeom>
        </p:spPr>
        <p:txBody>
          <a:bodyPr>
            <a:normAutofit/>
          </a:bodyPr>
          <a:lstStyle>
            <a:lvl1pPr algn="ctr">
              <a:lnSpc>
                <a:spcPct val="100000"/>
              </a:lnSpc>
              <a:defRPr sz="12000">
                <a:solidFill>
                  <a:schemeClr val="accent3">
                    <a:hueOff val="949999"/>
                    <a:satOff val="-8279"/>
                    <a:lumOff val="-58627"/>
                  </a:schemeClr>
                </a:solidFill>
              </a:defRPr>
            </a:lvl1pPr>
          </a:lstStyle>
          <a:p>
            <a:r>
              <a:rPr dirty="0"/>
              <a:t>Presentation Title</a:t>
            </a:r>
          </a:p>
        </p:txBody>
      </p:sp>
      <p:sp>
        <p:nvSpPr>
          <p:cNvPr id="49" name="Body Level One…"/>
          <p:cNvSpPr txBox="1">
            <a:spLocks noGrp="1"/>
          </p:cNvSpPr>
          <p:nvPr>
            <p:ph type="body" sz="half" idx="1" hasCustomPrompt="1"/>
          </p:nvPr>
        </p:nvSpPr>
        <p:spPr>
          <a:xfrm>
            <a:off x="635000" y="7925327"/>
            <a:ext cx="23114000" cy="4205176"/>
          </a:xfrm>
          <a:prstGeom prst="rect">
            <a:avLst/>
          </a:prstGeom>
        </p:spPr>
        <p:txBody>
          <a:bodyPr lIns="0" tIns="0" rIns="0" bIns="0"/>
          <a:lstStyle>
            <a:lvl1pPr marL="0" indent="0" algn="ctr" defTabSz="825500">
              <a:lnSpc>
                <a:spcPct val="100000"/>
              </a:lnSpc>
              <a:spcBef>
                <a:spcPts val="0"/>
              </a:spcBef>
              <a:buClrTx/>
              <a:buSzTx/>
              <a:buNone/>
              <a:defRPr sz="4800">
                <a:solidFill>
                  <a:srgbClr val="1A074F"/>
                </a:solidFill>
                <a:latin typeface="MultiplaneTWDC Display Regular"/>
                <a:ea typeface="MultiplaneTWDC Display Regular"/>
                <a:cs typeface="MultiplaneTWDC Display Regular"/>
                <a:sym typeface="MultiplaneTWDC Display Regular"/>
              </a:defRPr>
            </a:lvl1pPr>
            <a:lvl2pPr marL="0" indent="4572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2pPr>
            <a:lvl3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3pPr>
            <a:lvl4pPr defTabSz="825500">
              <a:lnSpc>
                <a:spcPct val="100000"/>
              </a:lnSpc>
              <a:spcBef>
                <a:spcPts val="0"/>
              </a:spcBef>
              <a:buClrTx/>
              <a:defRPr sz="4800">
                <a:solidFill>
                  <a:srgbClr val="E9EEF5"/>
                </a:solidFill>
                <a:latin typeface="MultiplaneTWDC Display Regular"/>
                <a:ea typeface="MultiplaneTWDC Display Regular"/>
                <a:cs typeface="MultiplaneTWDC Display Regular"/>
                <a:sym typeface="MultiplaneTWDC Display Regular"/>
              </a:defRPr>
            </a:lvl4pPr>
            <a:lvl5pPr marL="0" indent="1828800" defTabSz="825500">
              <a:lnSpc>
                <a:spcPct val="100000"/>
              </a:lnSpc>
              <a:spcBef>
                <a:spcPts val="0"/>
              </a:spcBef>
              <a:buClrTx/>
              <a:buSzTx/>
              <a:buNone/>
              <a:defRPr sz="4800">
                <a:solidFill>
                  <a:srgbClr val="E9EEF5"/>
                </a:solidFill>
                <a:latin typeface="MultiplaneTWDC Display Regular"/>
                <a:ea typeface="MultiplaneTWDC Display Regular"/>
                <a:cs typeface="MultiplaneTWDC Display Regular"/>
                <a:sym typeface="MultiplaneTWDC Display Regular"/>
              </a:defRPr>
            </a:lvl5pPr>
          </a:lstStyle>
          <a:p>
            <a:r>
              <a:rPr dirty="0"/>
              <a:t>Presentation Subtitle</a:t>
            </a:r>
          </a:p>
          <a:p>
            <a:pPr lvl="1"/>
            <a:endParaRPr dirty="0"/>
          </a:p>
          <a:p>
            <a:pPr lvl="2"/>
            <a:endParaRPr dirty="0"/>
          </a:p>
          <a:p>
            <a:pPr lvl="3"/>
            <a:endParaRPr dirty="0"/>
          </a:p>
          <a:p>
            <a:pPr lvl="4"/>
            <a:endParaRPr dirty="0"/>
          </a:p>
        </p:txBody>
      </p:sp>
      <p:pic>
        <p:nvPicPr>
          <p:cNvPr id="50" name="Image" descr="Image"/>
          <p:cNvPicPr>
            <a:picLocks noChangeAspect="1"/>
          </p:cNvPicPr>
          <p:nvPr/>
        </p:nvPicPr>
        <p:blipFill>
          <a:blip r:embed="rId3"/>
          <a:stretch>
            <a:fillRect/>
          </a:stretch>
        </p:blipFill>
        <p:spPr>
          <a:xfrm>
            <a:off x="9372701" y="4368800"/>
            <a:ext cx="5626100" cy="1626578"/>
          </a:xfrm>
          <a:prstGeom prst="rect">
            <a:avLst/>
          </a:prstGeom>
          <a:ln w="12700">
            <a:miter lim="400000"/>
          </a:ln>
        </p:spPr>
      </p:pic>
      <p:sp>
        <p:nvSpPr>
          <p:cNvPr id="51"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extLst>
      <p:ext uri="{BB962C8B-B14F-4D97-AF65-F5344CB8AC3E}">
        <p14:creationId xmlns:p14="http://schemas.microsoft.com/office/powerpoint/2010/main" val="2560756450"/>
      </p:ext>
    </p:extLst>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x">
  <p:cSld name="Section Title Blue">
    <p:bg>
      <p:bgPr>
        <a:solidFill>
          <a:schemeClr val="accent1">
            <a:hueOff val="514285"/>
            <a:lumOff val="18039"/>
          </a:schemeClr>
        </a:solidFill>
        <a:effectLst/>
      </p:bgPr>
    </p:bg>
    <p:spTree>
      <p:nvGrpSpPr>
        <p:cNvPr id="1" name=""/>
        <p:cNvGrpSpPr/>
        <p:nvPr/>
      </p:nvGrpSpPr>
      <p:grpSpPr>
        <a:xfrm>
          <a:off x="0" y="0"/>
          <a:ext cx="0" cy="0"/>
          <a:chOff x="0" y="0"/>
          <a:chExt cx="0" cy="0"/>
        </a:xfrm>
      </p:grpSpPr>
      <p:pic>
        <p:nvPicPr>
          <p:cNvPr id="58" name="Town Hall_Bkgd_Blue 8.jpg" descr="Town Hall_Bkgd_Blue 8.jpg"/>
          <p:cNvPicPr>
            <a:picLocks noChangeAspect="1"/>
          </p:cNvPicPr>
          <p:nvPr/>
        </p:nvPicPr>
        <p:blipFill>
          <a:blip r:embed="rId2"/>
          <a:stretch>
            <a:fillRect/>
          </a:stretch>
        </p:blipFill>
        <p:spPr>
          <a:xfrm>
            <a:off x="0" y="0"/>
            <a:ext cx="24384000" cy="13716000"/>
          </a:xfrm>
          <a:prstGeom prst="rect">
            <a:avLst/>
          </a:prstGeom>
          <a:ln w="12700">
            <a:miter lim="400000"/>
          </a:ln>
        </p:spPr>
      </p:pic>
      <p:sp>
        <p:nvSpPr>
          <p:cNvPr id="59" name="Section Title"/>
          <p:cNvSpPr txBox="1">
            <a:spLocks noGrp="1"/>
          </p:cNvSpPr>
          <p:nvPr>
            <p:ph type="title" hasCustomPrompt="1"/>
          </p:nvPr>
        </p:nvSpPr>
        <p:spPr>
          <a:xfrm>
            <a:off x="635000" y="4635500"/>
            <a:ext cx="23114000" cy="4445000"/>
          </a:xfrm>
          <a:prstGeom prst="rect">
            <a:avLst/>
          </a:prstGeom>
        </p:spPr>
        <p:txBody>
          <a:bodyPr anchor="ctr"/>
          <a:lstStyle>
            <a:lvl1pPr>
              <a:defRPr sz="11600">
                <a:solidFill>
                  <a:srgbClr val="FFFFFF"/>
                </a:solidFill>
              </a:defRPr>
            </a:lvl1pPr>
          </a:lstStyle>
          <a:p>
            <a:r>
              <a:t>Section Title</a:t>
            </a:r>
          </a:p>
        </p:txBody>
      </p:sp>
      <p:sp>
        <p:nvSpPr>
          <p:cNvPr id="61" name="Line"/>
          <p:cNvSpPr/>
          <p:nvPr/>
        </p:nvSpPr>
        <p:spPr>
          <a:xfrm flipV="1">
            <a:off x="23403847" y="12876700"/>
            <a:ext cx="1" cy="252231"/>
          </a:xfrm>
          <a:prstGeom prst="line">
            <a:avLst/>
          </a:prstGeom>
          <a:ln w="12700">
            <a:solidFill>
              <a:srgbClr val="FFFFFF"/>
            </a:solidFill>
            <a:miter lim="400000"/>
          </a:ln>
        </p:spPr>
        <p:txBody>
          <a:bodyPr lIns="50800" tIns="50800" rIns="50800" bIns="50800" anchor="ctr"/>
          <a:lstStyle/>
          <a:p>
            <a:pPr>
              <a:defRPr>
                <a:solidFill>
                  <a:srgbClr val="96A9BB"/>
                </a:solidFill>
              </a:defRPr>
            </a:pPr>
            <a:endParaRPr/>
          </a:p>
        </p:txBody>
      </p:sp>
      <p:sp>
        <p:nvSpPr>
          <p:cNvPr id="62" name="Slide Number"/>
          <p:cNvSpPr txBox="1">
            <a:spLocks noGrp="1"/>
          </p:cNvSpPr>
          <p:nvPr>
            <p:ph type="sldNum" sz="quarter" idx="2"/>
          </p:nvPr>
        </p:nvSpPr>
        <p:spPr>
          <a:xfrm>
            <a:off x="23475289" y="12559589"/>
            <a:ext cx="340259" cy="623011"/>
          </a:xfrm>
          <a:prstGeom prst="rect">
            <a:avLst/>
          </a:prstGeom>
        </p:spPr>
        <p:txBody>
          <a:bodyPr/>
          <a:lstStyle>
            <a:lvl1pPr>
              <a:defRPr>
                <a:solidFill>
                  <a:srgbClr val="FFFFFF"/>
                </a:solidFill>
              </a:defRPr>
            </a:lvl1pPr>
          </a:lstStyle>
          <a:p>
            <a:fld id="{86CB4B4D-7CA3-9044-876B-883B54F8677D}" type="slidenum">
              <a:t>‹#›</a:t>
            </a:fld>
            <a:endParaRPr/>
          </a:p>
        </p:txBody>
      </p:sp>
      <p:pic>
        <p:nvPicPr>
          <p:cNvPr id="63" name="Image" descr="Image"/>
          <p:cNvPicPr>
            <a:picLocks noChangeAspect="1"/>
          </p:cNvPicPr>
          <p:nvPr/>
        </p:nvPicPr>
        <p:blipFill>
          <a:blip r:embed="rId3"/>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x">
  <p:cSld name="Sidebar">
    <p:bg>
      <p:bgPr>
        <a:solidFill>
          <a:schemeClr val="accent1">
            <a:hueOff val="514285"/>
            <a:lumOff val="18039"/>
          </a:schemeClr>
        </a:solidFill>
        <a:effectLst/>
      </p:bgPr>
    </p:bg>
    <p:spTree>
      <p:nvGrpSpPr>
        <p:cNvPr id="1" name=""/>
        <p:cNvGrpSpPr/>
        <p:nvPr/>
      </p:nvGrpSpPr>
      <p:grpSpPr>
        <a:xfrm>
          <a:off x="0" y="0"/>
          <a:ext cx="0" cy="0"/>
          <a:chOff x="0" y="0"/>
          <a:chExt cx="0" cy="0"/>
        </a:xfrm>
      </p:grpSpPr>
      <p:sp>
        <p:nvSpPr>
          <p:cNvPr id="221" name="backing shape"/>
          <p:cNvSpPr/>
          <p:nvPr/>
        </p:nvSpPr>
        <p:spPr>
          <a:xfrm>
            <a:off x="7939378" y="-1960"/>
            <a:ext cx="16444622" cy="13719920"/>
          </a:xfrm>
          <a:prstGeom prst="rect">
            <a:avLst/>
          </a:prstGeom>
          <a:solidFill>
            <a:srgbClr val="FFFFFF"/>
          </a:solidFill>
          <a:ln w="12700">
            <a:miter lim="400000"/>
          </a:ln>
          <a:effectLst>
            <a:outerShdw blurRad="368300" dist="136853" dir="5400000" rotWithShape="0">
              <a:srgbClr val="000000">
                <a:alpha val="8323"/>
              </a:srgbClr>
            </a:outerShdw>
          </a:effectLst>
        </p:spPr>
        <p:txBody>
          <a:bodyPr lIns="50800" tIns="50800" rIns="50800" bIns="50800" anchor="ctr"/>
          <a:lstStyle/>
          <a:p>
            <a:pPr algn="ctr" defTabSz="825500">
              <a:lnSpc>
                <a:spcPct val="100000"/>
              </a:lnSpc>
              <a:defRPr sz="3200" spc="0">
                <a:solidFill>
                  <a:srgbClr val="FFFFFF"/>
                </a:solidFill>
                <a:latin typeface="Avenir Medium"/>
                <a:ea typeface="Avenir Medium"/>
                <a:cs typeface="Avenir Medium"/>
                <a:sym typeface="Avenir Medium"/>
              </a:defRPr>
            </a:pPr>
            <a:endParaRPr/>
          </a:p>
        </p:txBody>
      </p:sp>
      <p:sp>
        <p:nvSpPr>
          <p:cNvPr id="222" name="Body Level One…"/>
          <p:cNvSpPr txBox="1">
            <a:spLocks noGrp="1"/>
          </p:cNvSpPr>
          <p:nvPr>
            <p:ph type="body" sz="quarter" idx="1" hasCustomPrompt="1"/>
          </p:nvPr>
        </p:nvSpPr>
        <p:spPr>
          <a:xfrm>
            <a:off x="635000" y="3490734"/>
            <a:ext cx="6667500" cy="8762172"/>
          </a:xfrm>
          <a:prstGeom prst="rect">
            <a:avLst/>
          </a:prstGeom>
        </p:spPr>
        <p:txBody>
          <a:bodyPr lIns="0" tIns="0" rIns="0" bIns="0"/>
          <a:lstStyle>
            <a:lvl1pPr marL="355599" indent="-355599">
              <a:buSzPct val="120000"/>
            </a:lvl1pPr>
            <a:lvl2pPr marL="1083733" indent="-474133">
              <a:buSzPct val="123000"/>
            </a:lvl2pPr>
            <a:lvl3pPr marL="1693333" indent="-474133">
              <a:buSzPct val="123000"/>
              <a:buChar char="•"/>
            </a:lvl3pPr>
            <a:lvl4pPr marL="2302933" indent="-474133">
              <a:buSzPct val="123000"/>
              <a:buChar char="•"/>
            </a:lvl4pPr>
            <a:lvl5pPr marL="2912533" indent="-474133">
              <a:buSzPct val="123000"/>
            </a:lvl5pPr>
          </a:lstStyle>
          <a:p>
            <a:r>
              <a:t>Slide bullet text</a:t>
            </a:r>
          </a:p>
          <a:p>
            <a:pPr lvl="1"/>
            <a:endParaRPr/>
          </a:p>
          <a:p>
            <a:pPr lvl="2"/>
            <a:endParaRPr/>
          </a:p>
          <a:p>
            <a:pPr lvl="3"/>
            <a:endParaRPr/>
          </a:p>
          <a:p>
            <a:pPr lvl="4"/>
            <a:endParaRPr/>
          </a:p>
        </p:txBody>
      </p:sp>
      <p:sp>
        <p:nvSpPr>
          <p:cNvPr id="223" name="Slide Subtitle"/>
          <p:cNvSpPr txBox="1">
            <a:spLocks noGrp="1"/>
          </p:cNvSpPr>
          <p:nvPr>
            <p:ph type="body" sz="quarter" idx="21" hasCustomPrompt="1"/>
          </p:nvPr>
        </p:nvSpPr>
        <p:spPr>
          <a:xfrm>
            <a:off x="635000" y="1902968"/>
            <a:ext cx="6667500" cy="94748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24" name="Slide Title"/>
          <p:cNvSpPr txBox="1">
            <a:spLocks noGrp="1"/>
          </p:cNvSpPr>
          <p:nvPr>
            <p:ph type="title" hasCustomPrompt="1"/>
          </p:nvPr>
        </p:nvSpPr>
        <p:spPr>
          <a:xfrm>
            <a:off x="635000" y="952500"/>
            <a:ext cx="6668282" cy="952500"/>
          </a:xfrm>
          <a:prstGeom prst="rect">
            <a:avLst/>
          </a:prstGeom>
        </p:spPr>
        <p:txBody>
          <a:bodyPr/>
          <a:lstStyle/>
          <a:p>
            <a:r>
              <a:t>Slide Title</a:t>
            </a:r>
          </a:p>
        </p:txBody>
      </p:sp>
      <p:sp>
        <p:nvSpPr>
          <p:cNvPr id="22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
        <p:nvSpPr>
          <p:cNvPr id="226"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pic>
        <p:nvPicPr>
          <p:cNvPr id="227" name="Image" descr="Image"/>
          <p:cNvPicPr>
            <a:picLocks noChangeAspect="1"/>
          </p:cNvPicPr>
          <p:nvPr/>
        </p:nvPicPr>
        <p:blipFill>
          <a:blip r:embed="rId2"/>
          <a:stretch>
            <a:fillRect/>
          </a:stretch>
        </p:blipFill>
        <p:spPr>
          <a:xfrm>
            <a:off x="584200" y="12763500"/>
            <a:ext cx="6146800" cy="479458"/>
          </a:xfrm>
          <a:prstGeom prst="rect">
            <a:avLst/>
          </a:prstGeom>
          <a:ln w="12700">
            <a:miter lim="400000"/>
          </a:ln>
        </p:spPr>
      </p:pic>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amp; Bullets - 2 Column">
    <p:spTree>
      <p:nvGrpSpPr>
        <p:cNvPr id="1" name=""/>
        <p:cNvGrpSpPr/>
        <p:nvPr/>
      </p:nvGrpSpPr>
      <p:grpSpPr>
        <a:xfrm>
          <a:off x="0" y="0"/>
          <a:ext cx="0" cy="0"/>
          <a:chOff x="0" y="0"/>
          <a:chExt cx="0" cy="0"/>
        </a:xfrm>
      </p:grpSpPr>
      <p:sp>
        <p:nvSpPr>
          <p:cNvPr id="266" name="Slide Title"/>
          <p:cNvSpPr txBox="1">
            <a:spLocks noGrp="1"/>
          </p:cNvSpPr>
          <p:nvPr>
            <p:ph type="title" hasCustomPrompt="1"/>
          </p:nvPr>
        </p:nvSpPr>
        <p:spPr>
          <a:xfrm>
            <a:off x="635000" y="952500"/>
            <a:ext cx="22733000" cy="947479"/>
          </a:xfrm>
          <a:prstGeom prst="rect">
            <a:avLst/>
          </a:prstGeom>
        </p:spPr>
        <p:txBody>
          <a:bodyPr/>
          <a:lstStyle/>
          <a:p>
            <a:r>
              <a:t>Slide Title</a:t>
            </a:r>
          </a:p>
        </p:txBody>
      </p:sp>
      <p:sp>
        <p:nvSpPr>
          <p:cNvPr id="267" name="Slide Subtitle"/>
          <p:cNvSpPr txBox="1">
            <a:spLocks noGrp="1"/>
          </p:cNvSpPr>
          <p:nvPr>
            <p:ph type="body" sz="quarter" idx="21" hasCustomPrompt="1"/>
          </p:nvPr>
        </p:nvSpPr>
        <p:spPr>
          <a:xfrm>
            <a:off x="635000" y="1905000"/>
            <a:ext cx="22733000" cy="952500"/>
          </a:xfrm>
          <a:prstGeom prst="rect">
            <a:avLst/>
          </a:prstGeom>
        </p:spPr>
        <p:txBody>
          <a:bodyPr lIns="0" tIns="0" rIns="0" bIns="0"/>
          <a:lstStyle>
            <a:lvl1pPr marL="0" indent="0" defTabSz="825500">
              <a:lnSpc>
                <a:spcPct val="120000"/>
              </a:lnSpc>
              <a:spcBef>
                <a:spcPts val="0"/>
              </a:spcBef>
              <a:buClrTx/>
              <a:buSzTx/>
              <a:buNone/>
              <a:defRPr sz="3600" spc="36">
                <a:solidFill>
                  <a:srgbClr val="8295A8"/>
                </a:solidFill>
                <a:latin typeface="MultiplaneTWDC Display Regular"/>
                <a:ea typeface="MultiplaneTWDC Display Regular"/>
                <a:cs typeface="MultiplaneTWDC Display Regular"/>
                <a:sym typeface="MultiplaneTWDC Display Regular"/>
              </a:defRPr>
            </a:lvl1pPr>
          </a:lstStyle>
          <a:p>
            <a:r>
              <a:t>Slide Subtitle</a:t>
            </a:r>
          </a:p>
        </p:txBody>
      </p:sp>
      <p:sp>
        <p:nvSpPr>
          <p:cNvPr id="268" name="Body Level One…"/>
          <p:cNvSpPr txBox="1">
            <a:spLocks noGrp="1"/>
          </p:cNvSpPr>
          <p:nvPr>
            <p:ph type="body" sz="half" idx="1" hasCustomPrompt="1"/>
          </p:nvPr>
        </p:nvSpPr>
        <p:spPr>
          <a:xfrm>
            <a:off x="635000" y="3492500"/>
            <a:ext cx="11242895" cy="8763000"/>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Slide bullet text</a:t>
            </a:r>
          </a:p>
          <a:p>
            <a:pPr lvl="1"/>
            <a:endParaRPr/>
          </a:p>
          <a:p>
            <a:pPr lvl="2"/>
            <a:endParaRPr/>
          </a:p>
          <a:p>
            <a:pPr lvl="3"/>
            <a:endParaRPr/>
          </a:p>
          <a:p>
            <a:pPr lvl="4"/>
            <a:endParaRPr/>
          </a:p>
        </p:txBody>
      </p:sp>
      <p:sp>
        <p:nvSpPr>
          <p:cNvPr id="269" name="Body Level One…"/>
          <p:cNvSpPr txBox="1">
            <a:spLocks noGrp="1"/>
          </p:cNvSpPr>
          <p:nvPr>
            <p:ph type="body" sz="half" idx="22"/>
          </p:nvPr>
        </p:nvSpPr>
        <p:spPr>
          <a:xfrm>
            <a:off x="12511239" y="3492500"/>
            <a:ext cx="11239501" cy="8763000"/>
          </a:xfrm>
          <a:prstGeom prst="rect">
            <a:avLst/>
          </a:prstGeom>
        </p:spPr>
        <p:txBody>
          <a:bodyPr lIns="0" tIns="0" rIns="0" bIns="0"/>
          <a:lstStyle>
            <a:lvl2pPr marL="740663" indent="-283463"/>
            <a:lvl3pPr marL="1200150" indent="-285750">
              <a:buSzPct val="100000"/>
              <a:buChar char="•"/>
            </a:lvl3pPr>
            <a:lvl4pPr marL="1655064" indent="-283464">
              <a:buSzPct val="100000"/>
              <a:buChar char="•"/>
            </a:lvl4pPr>
          </a:lstStyle>
          <a:p>
            <a:r>
              <a:t>Body Level One</a:t>
            </a:r>
          </a:p>
          <a:p>
            <a:pPr lvl="1"/>
            <a:r>
              <a:t>Body Level Two</a:t>
            </a:r>
          </a:p>
          <a:p>
            <a:pPr lvl="2"/>
            <a:r>
              <a:t>Body Level Three</a:t>
            </a:r>
          </a:p>
          <a:p>
            <a:pPr lvl="3"/>
            <a:r>
              <a:t>Body Level Four</a:t>
            </a:r>
          </a:p>
          <a:p>
            <a:pPr lvl="4"/>
            <a:r>
              <a:t>Body Level Five</a:t>
            </a:r>
          </a:p>
        </p:txBody>
      </p:sp>
      <p:sp>
        <p:nvSpPr>
          <p:cNvPr id="27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Title &amp; Paragraph @ Top">
    <p:spTree>
      <p:nvGrpSpPr>
        <p:cNvPr id="1" name=""/>
        <p:cNvGrpSpPr/>
        <p:nvPr/>
      </p:nvGrpSpPr>
      <p:grpSpPr>
        <a:xfrm>
          <a:off x="0" y="0"/>
          <a:ext cx="0" cy="0"/>
          <a:chOff x="0" y="0"/>
          <a:chExt cx="0" cy="0"/>
        </a:xfrm>
      </p:grpSpPr>
      <p:sp>
        <p:nvSpPr>
          <p:cNvPr id="277" name="Slide Title"/>
          <p:cNvSpPr txBox="1">
            <a:spLocks noGrp="1"/>
          </p:cNvSpPr>
          <p:nvPr>
            <p:ph type="title" hasCustomPrompt="1"/>
          </p:nvPr>
        </p:nvSpPr>
        <p:spPr>
          <a:xfrm>
            <a:off x="635000" y="952500"/>
            <a:ext cx="22733000" cy="952500"/>
          </a:xfrm>
          <a:prstGeom prst="rect">
            <a:avLst/>
          </a:prstGeom>
        </p:spPr>
        <p:txBody>
          <a:bodyPr/>
          <a:lstStyle/>
          <a:p>
            <a:r>
              <a:t>Slide Title</a:t>
            </a:r>
          </a:p>
        </p:txBody>
      </p:sp>
      <p:sp>
        <p:nvSpPr>
          <p:cNvPr id="278" name="Body Level One…"/>
          <p:cNvSpPr txBox="1">
            <a:spLocks noGrp="1"/>
          </p:cNvSpPr>
          <p:nvPr>
            <p:ph type="body" sz="quarter" idx="1" hasCustomPrompt="1"/>
          </p:nvPr>
        </p:nvSpPr>
        <p:spPr>
          <a:xfrm>
            <a:off x="635000" y="1905000"/>
            <a:ext cx="22732084" cy="1587500"/>
          </a:xfrm>
          <a:prstGeom prst="rect">
            <a:avLst/>
          </a:prstGeom>
        </p:spPr>
        <p:txBody>
          <a:bodyPr/>
          <a:lstStyle>
            <a:lvl1pPr marL="0" indent="0">
              <a:buClrTx/>
              <a:buSzTx/>
              <a:buNone/>
            </a:lvl1pPr>
            <a:lvl2pPr marL="0" indent="457200">
              <a:buClrTx/>
              <a:buSzTx/>
              <a:buNone/>
            </a:lvl2pPr>
            <a:lvl3pPr>
              <a:buClrTx/>
            </a:lvl3pPr>
            <a:lvl4pPr>
              <a:buClrTx/>
            </a:lvl4pPr>
            <a:lvl5pPr marL="0" indent="1828800">
              <a:buClrTx/>
              <a:buSzTx/>
              <a:buNone/>
            </a:lvl5pPr>
          </a:lstStyle>
          <a:p>
            <a:r>
              <a:t>Slide bullet text</a:t>
            </a:r>
          </a:p>
          <a:p>
            <a:pPr lvl="1"/>
            <a:endParaRPr/>
          </a:p>
          <a:p>
            <a:pPr lvl="2"/>
            <a:endParaRPr/>
          </a:p>
          <a:p>
            <a:pPr lvl="3"/>
            <a:endParaRPr/>
          </a:p>
          <a:p>
            <a:pPr lvl="4"/>
            <a:endParaRPr/>
          </a:p>
        </p:txBody>
      </p:sp>
      <p:sp>
        <p:nvSpPr>
          <p:cNvPr id="279"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x">
  <p:cSld name="Blank (w/o footer)">
    <p:spTree>
      <p:nvGrpSpPr>
        <p:cNvPr id="1" name=""/>
        <p:cNvGrpSpPr/>
        <p:nvPr/>
      </p:nvGrpSpPr>
      <p:grpSpPr>
        <a:xfrm>
          <a:off x="0" y="0"/>
          <a:ext cx="0" cy="0"/>
          <a:chOff x="0" y="0"/>
          <a:chExt cx="0" cy="0"/>
        </a:xfrm>
      </p:grpSpPr>
      <p:sp>
        <p:nvSpPr>
          <p:cNvPr id="675" name="Slide Number"/>
          <p:cNvSpPr txBox="1">
            <a:spLocks noGrp="1"/>
          </p:cNvSpPr>
          <p:nvPr>
            <p:ph type="sldNum" sz="quarter" idx="2"/>
          </p:nvPr>
        </p:nvSpPr>
        <p:spPr>
          <a:xfrm>
            <a:off x="12015622" y="12832588"/>
            <a:ext cx="340259" cy="623011"/>
          </a:xfrm>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Title"/>
          <p:cNvSpPr txBox="1">
            <a:spLocks noGrp="1"/>
          </p:cNvSpPr>
          <p:nvPr>
            <p:ph type="title" hasCustomPrompt="1"/>
          </p:nvPr>
        </p:nvSpPr>
        <p:spPr>
          <a:xfrm>
            <a:off x="635000" y="952500"/>
            <a:ext cx="23114000" cy="952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0" tIns="0" rIns="0" bIns="0">
            <a:normAutofit/>
          </a:bodyPr>
          <a:lstStyle/>
          <a:p>
            <a:r>
              <a:t>Slide Title</a:t>
            </a:r>
          </a:p>
        </p:txBody>
      </p:sp>
      <p:sp>
        <p:nvSpPr>
          <p:cNvPr id="3" name="Line"/>
          <p:cNvSpPr/>
          <p:nvPr/>
        </p:nvSpPr>
        <p:spPr>
          <a:xfrm flipV="1">
            <a:off x="23403847" y="12876700"/>
            <a:ext cx="1" cy="252231"/>
          </a:xfrm>
          <a:prstGeom prst="line">
            <a:avLst/>
          </a:prstGeom>
          <a:ln w="12700">
            <a:solidFill>
              <a:srgbClr val="8295A8"/>
            </a:solidFill>
            <a:miter lim="400000"/>
          </a:ln>
        </p:spPr>
        <p:txBody>
          <a:bodyPr lIns="50800" tIns="50800" rIns="50800" bIns="50800" anchor="ctr"/>
          <a:lstStyle/>
          <a:p>
            <a:pPr>
              <a:defRPr>
                <a:solidFill>
                  <a:srgbClr val="96A9BB"/>
                </a:solidFill>
              </a:defRPr>
            </a:pPr>
            <a:endParaRPr/>
          </a:p>
        </p:txBody>
      </p:sp>
      <p:sp>
        <p:nvSpPr>
          <p:cNvPr id="4" name="Slide Number"/>
          <p:cNvSpPr txBox="1">
            <a:spLocks noGrp="1"/>
          </p:cNvSpPr>
          <p:nvPr>
            <p:ph type="sldNum" sz="quarter" idx="2"/>
          </p:nvPr>
        </p:nvSpPr>
        <p:spPr>
          <a:xfrm>
            <a:off x="23475594" y="12559589"/>
            <a:ext cx="340260" cy="623011"/>
          </a:xfrm>
          <a:prstGeom prst="rect">
            <a:avLst/>
          </a:prstGeom>
          <a:ln w="12700">
            <a:miter lim="400000"/>
          </a:ln>
        </p:spPr>
        <p:txBody>
          <a:bodyPr wrap="none" lIns="50800" tIns="50800" rIns="50800" bIns="50800" anchor="b">
            <a:spAutoFit/>
          </a:bodyPr>
          <a:lstStyle>
            <a:lvl1pPr algn="ctr" defTabSz="584200">
              <a:defRPr spc="0">
                <a:latin typeface="Avenir Medium"/>
                <a:ea typeface="Avenir Medium"/>
                <a:cs typeface="Avenir Medium"/>
                <a:sym typeface="Avenir Medium"/>
              </a:defRPr>
            </a:lvl1pPr>
          </a:lstStyle>
          <a:p>
            <a:fld id="{86CB4B4D-7CA3-9044-876B-883B54F8677D}" type="slidenum">
              <a:t>‹#›</a:t>
            </a:fld>
            <a:endParaRPr/>
          </a:p>
        </p:txBody>
      </p:sp>
      <p:pic>
        <p:nvPicPr>
          <p:cNvPr id="5" name="Image" descr="Image"/>
          <p:cNvPicPr>
            <a:picLocks noChangeAspect="1"/>
          </p:cNvPicPr>
          <p:nvPr/>
        </p:nvPicPr>
        <p:blipFill>
          <a:blip r:embed="rId18"/>
          <a:stretch>
            <a:fillRect/>
          </a:stretch>
        </p:blipFill>
        <p:spPr>
          <a:xfrm>
            <a:off x="584200" y="12763500"/>
            <a:ext cx="6146800" cy="479458"/>
          </a:xfrm>
          <a:prstGeom prst="rect">
            <a:avLst/>
          </a:prstGeom>
          <a:ln w="12700">
            <a:miter lim="400000"/>
          </a:ln>
        </p:spPr>
      </p:pic>
      <p:sp>
        <p:nvSpPr>
          <p:cNvPr id="7" name="Body Level One…"/>
          <p:cNvSpPr txBox="1">
            <a:spLocks noGrp="1"/>
          </p:cNvSpPr>
          <p:nvPr>
            <p:ph type="body" idx="1" hasCustomPrompt="1"/>
          </p:nvPr>
        </p:nvSpPr>
        <p:spPr>
          <a:xfrm>
            <a:off x="1206500" y="4248504"/>
            <a:ext cx="21971000" cy="825601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ormAutofit/>
          </a:bodyPr>
          <a:lstStyle/>
          <a:p>
            <a:r>
              <a:t>Slide bullet text</a:t>
            </a:r>
          </a:p>
          <a:p>
            <a:pPr lvl="1"/>
            <a:endParaRPr/>
          </a:p>
          <a:p>
            <a:pPr lvl="2"/>
            <a:endParaRPr/>
          </a:p>
          <a:p>
            <a:pPr lvl="3"/>
            <a:endParaRPr/>
          </a:p>
          <a:p>
            <a:pPr lvl="4"/>
            <a:endParaRPr/>
          </a:p>
        </p:txBody>
      </p:sp>
    </p:spTree>
  </p:cSld>
  <p:clrMap bg1="dk1" tx1="lt1" bg2="dk2" tx2="lt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653" r:id="rId5"/>
    <p:sldLayoutId id="2147483668" r:id="rId6"/>
    <p:sldLayoutId id="2147483671" r:id="rId7"/>
    <p:sldLayoutId id="2147483672" r:id="rId8"/>
    <p:sldLayoutId id="2147483698" r:id="rId9"/>
    <p:sldLayoutId id="2147483699" r:id="rId10"/>
    <p:sldLayoutId id="2147483700" r:id="rId11"/>
    <p:sldLayoutId id="2147483701" r:id="rId12"/>
    <p:sldLayoutId id="2147483702" r:id="rId13"/>
    <p:sldLayoutId id="2147483703" r:id="rId14"/>
    <p:sldLayoutId id="2147483717" r:id="rId15"/>
    <p:sldLayoutId id="2147483718" r:id="rId16"/>
  </p:sldLayoutIdLst>
  <p:transition spd="med"/>
  <p:txStyles>
    <p:titleStyle>
      <a:lvl1pPr marL="0" marR="0" indent="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1pPr>
      <a:lvl2pPr marL="0" marR="0" indent="457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2pPr>
      <a:lvl3pPr marL="0" marR="0" indent="914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3pPr>
      <a:lvl4pPr marL="0" marR="0" indent="1371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4pPr>
      <a:lvl5pPr marL="0" marR="0" indent="18288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5pPr>
      <a:lvl6pPr marL="0" marR="0" indent="22860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6pPr>
      <a:lvl7pPr marL="0" marR="0" indent="27432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7pPr>
      <a:lvl8pPr marL="0" marR="0" indent="32004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8pPr>
      <a:lvl9pPr marL="0" marR="0" indent="3657600" algn="l" defTabSz="2438338" rtl="0" latinLnBrk="0">
        <a:lnSpc>
          <a:spcPct val="80000"/>
        </a:lnSpc>
        <a:spcBef>
          <a:spcPts val="0"/>
        </a:spcBef>
        <a:spcAft>
          <a:spcPts val="0"/>
        </a:spcAft>
        <a:buClrTx/>
        <a:buSzTx/>
        <a:buFontTx/>
        <a:buNone/>
        <a:tabLst/>
        <a:defRPr sz="5400" b="0" i="0" u="none" strike="noStrike" cap="none" spc="0" baseline="0">
          <a:solidFill>
            <a:schemeClr val="accent2">
              <a:hueOff val="1386212"/>
              <a:lumOff val="-31568"/>
            </a:schemeClr>
          </a:solidFill>
          <a:uFillTx/>
          <a:latin typeface="+mn-lt"/>
          <a:ea typeface="+mn-ea"/>
          <a:cs typeface="+mn-cs"/>
          <a:sym typeface="MultiplaneTWDC Display Semi Bold"/>
        </a:defRPr>
      </a:lvl9pPr>
    </p:titleStyle>
    <p:bodyStyle>
      <a:lvl1pPr marL="285749" marR="0" indent="-285749"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1pPr>
      <a:lvl2pPr marL="914400" marR="0" indent="-228600"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2pPr>
      <a:lvl3pPr marL="0" marR="0" indent="914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3pPr>
      <a:lvl4pPr marL="0" marR="0" indent="1371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4pPr>
      <a:lvl5pPr marL="2112264" marR="0" indent="-283464" algn="l" defTabSz="2438338" rtl="0" latinLnBrk="0">
        <a:lnSpc>
          <a:spcPct val="110000"/>
        </a:lnSpc>
        <a:spcBef>
          <a:spcPts val="1200"/>
        </a:spcBef>
        <a:spcAft>
          <a:spcPts val="0"/>
        </a:spcAft>
        <a:buClr>
          <a:schemeClr val="accent2">
            <a:hueOff val="1386212"/>
            <a:lumOff val="-31568"/>
          </a:schemeClr>
        </a:buClr>
        <a:buSzPct val="100000"/>
        <a:buFontTx/>
        <a:buChar char="•"/>
        <a:tabLst/>
        <a:defRPr sz="2800" b="0" i="0" u="none" strike="noStrike" cap="none" spc="0"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p:bodyStyle>
    <p:otherStyle>
      <a:lvl1pPr marL="0" marR="0" indent="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1pPr>
      <a:lvl2pPr marL="0" marR="0" indent="457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2pPr>
      <a:lvl3pPr marL="0" marR="0" indent="914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3pPr>
      <a:lvl4pPr marL="0" marR="0" indent="1371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4pPr>
      <a:lvl5pPr marL="0" marR="0" indent="18288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5pPr>
      <a:lvl6pPr marL="0" marR="0" indent="22860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6pPr>
      <a:lvl7pPr marL="0" marR="0" indent="27432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7pPr>
      <a:lvl8pPr marL="0" marR="0" indent="32004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8pPr>
      <a:lvl9pPr marL="0" marR="0" indent="3657600" algn="ctr" defTabSz="584200" rtl="0" latinLnBrk="0">
        <a:lnSpc>
          <a:spcPts val="4400"/>
        </a:lnSpc>
        <a:spcBef>
          <a:spcPts val="0"/>
        </a:spcBef>
        <a:spcAft>
          <a:spcPts val="0"/>
        </a:spcAft>
        <a:buClrTx/>
        <a:buSzTx/>
        <a:buFontTx/>
        <a:buNone/>
        <a:tabLst/>
        <a:defRPr sz="1600" b="0" i="0" u="none" strike="noStrike" cap="none" spc="0" baseline="0">
          <a:solidFill>
            <a:schemeClr val="tx1"/>
          </a:solidFill>
          <a:uFillTx/>
          <a:latin typeface="+mn-lt"/>
          <a:ea typeface="+mn-ea"/>
          <a:cs typeface="+mn-cs"/>
          <a:sym typeface="Avenir Medium"/>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32.png"/><Relationship Id="rId3" Type="http://schemas.openxmlformats.org/officeDocument/2006/relationships/image" Target="../media/image27.png"/><Relationship Id="rId7" Type="http://schemas.openxmlformats.org/officeDocument/2006/relationships/image" Target="../media/image31.png"/><Relationship Id="rId2" Type="http://schemas.openxmlformats.org/officeDocument/2006/relationships/notesSlide" Target="../notesSlides/notesSlide9.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9" Type="http://schemas.openxmlformats.org/officeDocument/2006/relationships/image" Target="../media/image33.png"/></Relationships>
</file>

<file path=ppt/slides/_rels/slide11.xml.rels><?xml version="1.0" encoding="UTF-8" standalone="yes"?>
<Relationships xmlns="http://schemas.openxmlformats.org/package/2006/relationships"><Relationship Id="rId3" Type="http://schemas.openxmlformats.org/officeDocument/2006/relationships/image" Target="../media/image34.png"/><Relationship Id="rId7" Type="http://schemas.openxmlformats.org/officeDocument/2006/relationships/image" Target="../media/image38.png"/><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png"/><Relationship Id="rId4" Type="http://schemas.openxmlformats.org/officeDocument/2006/relationships/image" Target="../media/image35.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8" Type="http://schemas.openxmlformats.org/officeDocument/2006/relationships/image" Target="../media/image44.png"/><Relationship Id="rId3" Type="http://schemas.openxmlformats.org/officeDocument/2006/relationships/image" Target="../media/image39.png"/><Relationship Id="rId7"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6.xml"/><Relationship Id="rId6" Type="http://schemas.openxmlformats.org/officeDocument/2006/relationships/image" Target="../media/image42.png"/><Relationship Id="rId5" Type="http://schemas.openxmlformats.org/officeDocument/2006/relationships/image" Target="../media/image4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7.png"/><Relationship Id="rId7" Type="http://schemas.openxmlformats.org/officeDocument/2006/relationships/image" Target="../media/image34.png"/><Relationship Id="rId2" Type="http://schemas.openxmlformats.org/officeDocument/2006/relationships/notesSlide" Target="../notesSlides/notesSlide15.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47.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17.xml"/><Relationship Id="rId1" Type="http://schemas.openxmlformats.org/officeDocument/2006/relationships/slideLayout" Target="../slideLayouts/slideLayout7.xml"/><Relationship Id="rId5" Type="http://schemas.openxmlformats.org/officeDocument/2006/relationships/image" Target="../media/image50.png"/><Relationship Id="rId4" Type="http://schemas.openxmlformats.org/officeDocument/2006/relationships/image" Target="../media/image49.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6.xml"/><Relationship Id="rId5" Type="http://schemas.openxmlformats.org/officeDocument/2006/relationships/image" Target="../media/image15.png"/><Relationship Id="rId4" Type="http://schemas.openxmlformats.org/officeDocument/2006/relationships/image" Target="../media/image14.png"/></Relationships>
</file>

<file path=ppt/slides/_rels/slide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12" Type="http://schemas.openxmlformats.org/officeDocument/2006/relationships/image" Target="../media/image24.png"/><Relationship Id="rId2" Type="http://schemas.openxmlformats.org/officeDocument/2006/relationships/notesSlide" Target="../notesSlides/notesSlide6.xml"/><Relationship Id="rId1" Type="http://schemas.openxmlformats.org/officeDocument/2006/relationships/slideLayout" Target="../slideLayouts/slideLayout6.xml"/><Relationship Id="rId6" Type="http://schemas.openxmlformats.org/officeDocument/2006/relationships/image" Target="../media/image19.png"/><Relationship Id="rId11" Type="http://schemas.openxmlformats.org/officeDocument/2006/relationships/image" Target="../media/image1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2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C97E44-A927-181F-D88B-95FD816F17E2}"/>
              </a:ext>
            </a:extLst>
          </p:cNvPr>
          <p:cNvSpPr>
            <a:spLocks noGrp="1"/>
          </p:cNvSpPr>
          <p:nvPr>
            <p:ph type="title"/>
          </p:nvPr>
        </p:nvSpPr>
        <p:spPr/>
        <p:txBody>
          <a:bodyPr>
            <a:normAutofit fontScale="90000"/>
          </a:bodyPr>
          <a:lstStyle/>
          <a:p>
            <a:r>
              <a:rPr lang="en-US" dirty="0"/>
              <a:t>AHG13: Frequency-domain Film Grain Quality Metric</a:t>
            </a:r>
          </a:p>
        </p:txBody>
      </p:sp>
      <p:sp>
        <p:nvSpPr>
          <p:cNvPr id="3" name="Text Placeholder 2">
            <a:extLst>
              <a:ext uri="{FF2B5EF4-FFF2-40B4-BE49-F238E27FC236}">
                <a16:creationId xmlns:a16="http://schemas.microsoft.com/office/drawing/2014/main" id="{A7C89B2A-E988-EF87-1247-2AF1EA95B64F}"/>
              </a:ext>
            </a:extLst>
          </p:cNvPr>
          <p:cNvSpPr>
            <a:spLocks noGrp="1"/>
          </p:cNvSpPr>
          <p:nvPr>
            <p:ph type="body" sz="half" idx="1"/>
          </p:nvPr>
        </p:nvSpPr>
        <p:spPr>
          <a:xfrm>
            <a:off x="635000" y="9728727"/>
            <a:ext cx="23114000" cy="2463273"/>
          </a:xfrm>
        </p:spPr>
        <p:txBody>
          <a:bodyPr/>
          <a:lstStyle/>
          <a:p>
            <a:r>
              <a:rPr lang="en-US" b="1" u="sng" dirty="0" err="1"/>
              <a:t>Xuewei</a:t>
            </a:r>
            <a:r>
              <a:rPr lang="en-US" b="1" u="sng" dirty="0"/>
              <a:t> Meng</a:t>
            </a:r>
            <a:r>
              <a:rPr lang="en-US" dirty="0"/>
              <a:t>, </a:t>
            </a:r>
            <a:r>
              <a:rPr lang="en-US" dirty="0" err="1"/>
              <a:t>Wenhao</a:t>
            </a:r>
            <a:r>
              <a:rPr lang="en-US" dirty="0"/>
              <a:t> Zhang, Scott </a:t>
            </a:r>
            <a:r>
              <a:rPr lang="en-US" dirty="0" err="1"/>
              <a:t>Labrozzi</a:t>
            </a:r>
            <a:r>
              <a:rPr lang="en-US" dirty="0"/>
              <a:t> (Disney Streaming)</a:t>
            </a:r>
          </a:p>
          <a:p>
            <a:r>
              <a:rPr lang="en-US" dirty="0"/>
              <a:t>Oct. 2023</a:t>
            </a:r>
          </a:p>
          <a:p>
            <a:endParaRPr lang="en-US" dirty="0"/>
          </a:p>
        </p:txBody>
      </p:sp>
    </p:spTree>
    <p:extLst>
      <p:ext uri="{BB962C8B-B14F-4D97-AF65-F5344CB8AC3E}">
        <p14:creationId xmlns:p14="http://schemas.microsoft.com/office/powerpoint/2010/main" val="3454934385"/>
      </p:ext>
    </p:extLst>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Dataset preparation – generate ground-truth grainy images</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pPr marL="285749" lvl="1" indent="-285749"/>
            <a:r>
              <a:rPr lang="en-US" sz="3200" b="1" dirty="0">
                <a:sym typeface="Poppins"/>
              </a:rPr>
              <a:t>Select clean images: 6 images with resolution 1920x1080</a:t>
            </a:r>
          </a:p>
          <a:p>
            <a:pPr marL="285749" lvl="1" indent="-285749"/>
            <a:endParaRPr lang="en-US" sz="3200" b="1"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marL="285749" lvl="1" indent="-285749"/>
            <a:r>
              <a:rPr lang="en-US" sz="3200" b="1" dirty="0">
                <a:sym typeface="Poppins"/>
              </a:rPr>
              <a:t>Add film grain on clean images by software -- Davinci Resolve 18.5 (RGB domain)</a:t>
            </a:r>
          </a:p>
          <a:p>
            <a:pPr marL="285749" lvl="1" indent="-285749"/>
            <a:r>
              <a:rPr lang="en-US" sz="3200" b="1" dirty="0">
                <a:sym typeface="Poppins"/>
              </a:rPr>
              <a:t>Convert all images to YUV420p 10bit</a:t>
            </a: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pic>
        <p:nvPicPr>
          <p:cNvPr id="4" name="Picture 3" descr="A black and white picture frame&#10;&#10;Description automatically generated">
            <a:extLst>
              <a:ext uri="{FF2B5EF4-FFF2-40B4-BE49-F238E27FC236}">
                <a16:creationId xmlns:a16="http://schemas.microsoft.com/office/drawing/2014/main" id="{A9D48063-66A6-5695-26F5-5B288DB39B8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60847" y="4483844"/>
            <a:ext cx="3200000" cy="1800000"/>
          </a:xfrm>
          <a:prstGeom prst="rect">
            <a:avLst/>
          </a:prstGeom>
        </p:spPr>
      </p:pic>
      <p:pic>
        <p:nvPicPr>
          <p:cNvPr id="7" name="Picture 6" descr="A shelf with bottles and caps&#10;&#10;Description automatically generated with medium confidence">
            <a:extLst>
              <a:ext uri="{FF2B5EF4-FFF2-40B4-BE49-F238E27FC236}">
                <a16:creationId xmlns:a16="http://schemas.microsoft.com/office/drawing/2014/main" id="{BB844E6D-3416-E8A7-460E-5A69845C367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10600" y="4483844"/>
            <a:ext cx="3200000" cy="1800000"/>
          </a:xfrm>
          <a:prstGeom prst="rect">
            <a:avLst/>
          </a:prstGeom>
        </p:spPr>
      </p:pic>
      <p:pic>
        <p:nvPicPr>
          <p:cNvPr id="9" name="Picture 8" descr="A blurry image of a white wall&#10;&#10;Description automatically generated">
            <a:extLst>
              <a:ext uri="{FF2B5EF4-FFF2-40B4-BE49-F238E27FC236}">
                <a16:creationId xmlns:a16="http://schemas.microsoft.com/office/drawing/2014/main" id="{B41EFA7C-360E-25CD-CA93-AC256E30E8DF}"/>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960353" y="4483844"/>
            <a:ext cx="3200000" cy="1800000"/>
          </a:xfrm>
          <a:prstGeom prst="rect">
            <a:avLst/>
          </a:prstGeom>
        </p:spPr>
      </p:pic>
      <p:pic>
        <p:nvPicPr>
          <p:cNvPr id="11" name="Picture 10" descr="A bowl of candy on a counter&#10;&#10;Description automatically generated">
            <a:extLst>
              <a:ext uri="{FF2B5EF4-FFF2-40B4-BE49-F238E27FC236}">
                <a16:creationId xmlns:a16="http://schemas.microsoft.com/office/drawing/2014/main" id="{A59BDD22-3AC4-D237-4466-985A85389EA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2310106" y="4483844"/>
            <a:ext cx="3200000" cy="1800000"/>
          </a:xfrm>
          <a:prstGeom prst="rect">
            <a:avLst/>
          </a:prstGeom>
        </p:spPr>
      </p:pic>
      <p:pic>
        <p:nvPicPr>
          <p:cNvPr id="13" name="Picture 12" descr="A close-up of a building&#10;&#10;Description automatically generated">
            <a:extLst>
              <a:ext uri="{FF2B5EF4-FFF2-40B4-BE49-F238E27FC236}">
                <a16:creationId xmlns:a16="http://schemas.microsoft.com/office/drawing/2014/main" id="{78654B61-739F-4024-4EDF-41CFE9BB9D6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5659859" y="4483844"/>
            <a:ext cx="3200000" cy="1800000"/>
          </a:xfrm>
          <a:prstGeom prst="rect">
            <a:avLst/>
          </a:prstGeom>
        </p:spPr>
      </p:pic>
      <p:pic>
        <p:nvPicPr>
          <p:cNvPr id="17" name="Picture 16" descr="A building with trees in the background&#10;&#10;Description automatically generated">
            <a:extLst>
              <a:ext uri="{FF2B5EF4-FFF2-40B4-BE49-F238E27FC236}">
                <a16:creationId xmlns:a16="http://schemas.microsoft.com/office/drawing/2014/main" id="{56013EE6-7B5E-2276-413A-1A528BAF0336}"/>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9009612" y="4483844"/>
            <a:ext cx="3200000" cy="1800000"/>
          </a:xfrm>
          <a:prstGeom prst="rect">
            <a:avLst/>
          </a:prstGeom>
        </p:spPr>
      </p:pic>
      <p:pic>
        <p:nvPicPr>
          <p:cNvPr id="19" name="Picture 18" descr="A screenshot of a computer&#10;&#10;Description automatically generated">
            <a:extLst>
              <a:ext uri="{FF2B5EF4-FFF2-40B4-BE49-F238E27FC236}">
                <a16:creationId xmlns:a16="http://schemas.microsoft.com/office/drawing/2014/main" id="{BA7C13DA-D18A-198E-A150-BBF0E61BB2F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680349" y="8718671"/>
            <a:ext cx="3869740" cy="4528173"/>
          </a:xfrm>
          <a:prstGeom prst="rect">
            <a:avLst/>
          </a:prstGeom>
        </p:spPr>
      </p:pic>
      <p:sp>
        <p:nvSpPr>
          <p:cNvPr id="20" name="Rounded Rectangle 19">
            <a:extLst>
              <a:ext uri="{FF2B5EF4-FFF2-40B4-BE49-F238E27FC236}">
                <a16:creationId xmlns:a16="http://schemas.microsoft.com/office/drawing/2014/main" id="{31A0102F-CEB7-87DB-D35C-8D39365C9867}"/>
              </a:ext>
            </a:extLst>
          </p:cNvPr>
          <p:cNvSpPr/>
          <p:nvPr/>
        </p:nvSpPr>
        <p:spPr>
          <a:xfrm>
            <a:off x="3804114" y="9065556"/>
            <a:ext cx="3388659" cy="340659"/>
          </a:xfrm>
          <a:prstGeom prst="roundRect">
            <a:avLst/>
          </a:prstGeom>
          <a:noFill/>
          <a:ln w="38100" cap="flat">
            <a:solidFill>
              <a:srgbClr val="0072ED"/>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21" name="Rounded Rectangle 20">
            <a:extLst>
              <a:ext uri="{FF2B5EF4-FFF2-40B4-BE49-F238E27FC236}">
                <a16:creationId xmlns:a16="http://schemas.microsoft.com/office/drawing/2014/main" id="{6599F3EE-E09F-4742-06E7-9F04D1139905}"/>
              </a:ext>
            </a:extLst>
          </p:cNvPr>
          <p:cNvSpPr/>
          <p:nvPr/>
        </p:nvSpPr>
        <p:spPr>
          <a:xfrm>
            <a:off x="3804114" y="10955489"/>
            <a:ext cx="3388659" cy="2196000"/>
          </a:xfrm>
          <a:prstGeom prst="roundRect">
            <a:avLst/>
          </a:prstGeom>
          <a:noFill/>
          <a:ln w="38100" cap="flat">
            <a:solidFill>
              <a:srgbClr val="0072ED"/>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22" name="Right Arrow 21">
            <a:extLst>
              <a:ext uri="{FF2B5EF4-FFF2-40B4-BE49-F238E27FC236}">
                <a16:creationId xmlns:a16="http://schemas.microsoft.com/office/drawing/2014/main" id="{D3602BC1-E213-957A-5892-A65A22981003}"/>
              </a:ext>
            </a:extLst>
          </p:cNvPr>
          <p:cNvSpPr/>
          <p:nvPr/>
        </p:nvSpPr>
        <p:spPr>
          <a:xfrm>
            <a:off x="8107173" y="8718671"/>
            <a:ext cx="313765" cy="1039906"/>
          </a:xfrm>
          <a:prstGeom prst="rightArrow">
            <a:avLst/>
          </a:prstGeom>
          <a:noFill/>
          <a:ln w="38100" cap="flat">
            <a:solidFill>
              <a:srgbClr val="0072ED"/>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23" name="Right Arrow 22">
            <a:extLst>
              <a:ext uri="{FF2B5EF4-FFF2-40B4-BE49-F238E27FC236}">
                <a16:creationId xmlns:a16="http://schemas.microsoft.com/office/drawing/2014/main" id="{1628679C-4E6E-960D-B6A7-92B3D6C042BF}"/>
              </a:ext>
            </a:extLst>
          </p:cNvPr>
          <p:cNvSpPr/>
          <p:nvPr/>
        </p:nvSpPr>
        <p:spPr>
          <a:xfrm>
            <a:off x="8107173" y="11479943"/>
            <a:ext cx="313765" cy="1039906"/>
          </a:xfrm>
          <a:prstGeom prst="rightArrow">
            <a:avLst/>
          </a:prstGeom>
          <a:noFill/>
          <a:ln w="38100" cap="flat">
            <a:solidFill>
              <a:srgbClr val="0072ED"/>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24" name="TextBox 23">
            <a:extLst>
              <a:ext uri="{FF2B5EF4-FFF2-40B4-BE49-F238E27FC236}">
                <a16:creationId xmlns:a16="http://schemas.microsoft.com/office/drawing/2014/main" id="{A7DB36A0-C8F1-15DD-EA07-1AF60E9560DE}"/>
              </a:ext>
            </a:extLst>
          </p:cNvPr>
          <p:cNvSpPr txBox="1"/>
          <p:nvPr/>
        </p:nvSpPr>
        <p:spPr>
          <a:xfrm>
            <a:off x="8960353" y="8878667"/>
            <a:ext cx="923900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8mm 250D, 8mm 500T, 16mm, 16mm 250D, and 35mm are selected.</a:t>
            </a:r>
          </a:p>
        </p:txBody>
      </p:sp>
      <p:sp>
        <p:nvSpPr>
          <p:cNvPr id="25" name="TextBox 24">
            <a:extLst>
              <a:ext uri="{FF2B5EF4-FFF2-40B4-BE49-F238E27FC236}">
                <a16:creationId xmlns:a16="http://schemas.microsoft.com/office/drawing/2014/main" id="{F7E8CBCF-94B6-C45E-F387-ABD9AD97D5A5}"/>
              </a:ext>
            </a:extLst>
          </p:cNvPr>
          <p:cNvSpPr txBox="1"/>
          <p:nvPr/>
        </p:nvSpPr>
        <p:spPr>
          <a:xfrm>
            <a:off x="8960353" y="11568079"/>
            <a:ext cx="4766049"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Params control the film grain look.</a:t>
            </a:r>
          </a:p>
        </p:txBody>
      </p:sp>
    </p:spTree>
    <p:extLst>
      <p:ext uri="{BB962C8B-B14F-4D97-AF65-F5344CB8AC3E}">
        <p14:creationId xmlns:p14="http://schemas.microsoft.com/office/powerpoint/2010/main" val="518753833"/>
      </p:ext>
    </p:extLst>
  </p:cSld>
  <p:clrMapOvr>
    <a:masterClrMapping/>
  </p:clrMapOvr>
  <p:transition>
    <p:fad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Dataset preparation – generate ground-truth grainy images</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Film grain examples</a:t>
            </a:r>
          </a:p>
          <a:p>
            <a:pPr marL="457200" lvl="1" indent="0">
              <a:buNone/>
            </a:pPr>
            <a:endParaRPr lang="en-US"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pic>
        <p:nvPicPr>
          <p:cNvPr id="3" name="Picture 2" descr="A grey speckled surface with small dots&#10;&#10;Description automatically generated">
            <a:extLst>
              <a:ext uri="{FF2B5EF4-FFF2-40B4-BE49-F238E27FC236}">
                <a16:creationId xmlns:a16="http://schemas.microsoft.com/office/drawing/2014/main" id="{5DC2619E-E8DB-9834-5112-E512B6833A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61329" y="4148787"/>
            <a:ext cx="3810000" cy="3822700"/>
          </a:xfrm>
          <a:prstGeom prst="rect">
            <a:avLst/>
          </a:prstGeom>
        </p:spPr>
      </p:pic>
      <p:pic>
        <p:nvPicPr>
          <p:cNvPr id="6" name="Picture 5" descr="A grey speckled background&#10;&#10;Description automatically generated">
            <a:extLst>
              <a:ext uri="{FF2B5EF4-FFF2-40B4-BE49-F238E27FC236}">
                <a16:creationId xmlns:a16="http://schemas.microsoft.com/office/drawing/2014/main" id="{C2FB9918-0BE6-11FA-808D-455C98A94E5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265023" y="4148787"/>
            <a:ext cx="3810000" cy="3822700"/>
          </a:xfrm>
          <a:prstGeom prst="rect">
            <a:avLst/>
          </a:prstGeom>
        </p:spPr>
      </p:pic>
      <p:sp>
        <p:nvSpPr>
          <p:cNvPr id="8" name="TextBox 7">
            <a:extLst>
              <a:ext uri="{FF2B5EF4-FFF2-40B4-BE49-F238E27FC236}">
                <a16:creationId xmlns:a16="http://schemas.microsoft.com/office/drawing/2014/main" id="{2DE8E6C7-AE2A-2D24-0932-ED2465525872}"/>
              </a:ext>
            </a:extLst>
          </p:cNvPr>
          <p:cNvSpPr txBox="1"/>
          <p:nvPr/>
        </p:nvSpPr>
        <p:spPr>
          <a:xfrm>
            <a:off x="5489225" y="8040024"/>
            <a:ext cx="155420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8mm 250D</a:t>
            </a:r>
          </a:p>
        </p:txBody>
      </p:sp>
      <p:sp>
        <p:nvSpPr>
          <p:cNvPr id="10" name="TextBox 9">
            <a:extLst>
              <a:ext uri="{FF2B5EF4-FFF2-40B4-BE49-F238E27FC236}">
                <a16:creationId xmlns:a16="http://schemas.microsoft.com/office/drawing/2014/main" id="{D5DCD160-01C6-A742-3AD0-5FC4FE46A682}"/>
              </a:ext>
            </a:extLst>
          </p:cNvPr>
          <p:cNvSpPr txBox="1"/>
          <p:nvPr/>
        </p:nvSpPr>
        <p:spPr>
          <a:xfrm>
            <a:off x="10412155" y="8040023"/>
            <a:ext cx="151573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8mm 500T</a:t>
            </a:r>
          </a:p>
        </p:txBody>
      </p:sp>
      <p:sp>
        <p:nvSpPr>
          <p:cNvPr id="12" name="TextBox 11">
            <a:extLst>
              <a:ext uri="{FF2B5EF4-FFF2-40B4-BE49-F238E27FC236}">
                <a16:creationId xmlns:a16="http://schemas.microsoft.com/office/drawing/2014/main" id="{791ED023-944E-38CF-B91E-0CC4999E20CA}"/>
              </a:ext>
            </a:extLst>
          </p:cNvPr>
          <p:cNvSpPr txBox="1"/>
          <p:nvPr/>
        </p:nvSpPr>
        <p:spPr>
          <a:xfrm>
            <a:off x="15601408" y="8040022"/>
            <a:ext cx="94461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16mm</a:t>
            </a:r>
          </a:p>
        </p:txBody>
      </p:sp>
      <p:sp>
        <p:nvSpPr>
          <p:cNvPr id="14" name="TextBox 13">
            <a:extLst>
              <a:ext uri="{FF2B5EF4-FFF2-40B4-BE49-F238E27FC236}">
                <a16:creationId xmlns:a16="http://schemas.microsoft.com/office/drawing/2014/main" id="{4C409326-5390-0C41-77B6-EC8BD88A47D3}"/>
              </a:ext>
            </a:extLst>
          </p:cNvPr>
          <p:cNvSpPr txBox="1"/>
          <p:nvPr/>
        </p:nvSpPr>
        <p:spPr>
          <a:xfrm>
            <a:off x="8020277" y="12568695"/>
            <a:ext cx="1719830"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16mm 250D</a:t>
            </a:r>
          </a:p>
        </p:txBody>
      </p:sp>
      <p:sp>
        <p:nvSpPr>
          <p:cNvPr id="15" name="TextBox 14">
            <a:extLst>
              <a:ext uri="{FF2B5EF4-FFF2-40B4-BE49-F238E27FC236}">
                <a16:creationId xmlns:a16="http://schemas.microsoft.com/office/drawing/2014/main" id="{1B76D3EF-9879-0CFC-EE5F-CEA1E688111E}"/>
              </a:ext>
            </a:extLst>
          </p:cNvPr>
          <p:cNvSpPr txBox="1"/>
          <p:nvPr/>
        </p:nvSpPr>
        <p:spPr>
          <a:xfrm>
            <a:off x="13406816" y="12568696"/>
            <a:ext cx="944618"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35mm</a:t>
            </a:r>
          </a:p>
        </p:txBody>
      </p:sp>
      <p:pic>
        <p:nvPicPr>
          <p:cNvPr id="18" name="Picture 17" descr="A grey surface with small dots&#10;&#10;Description automatically generated">
            <a:extLst>
              <a:ext uri="{FF2B5EF4-FFF2-40B4-BE49-F238E27FC236}">
                <a16:creationId xmlns:a16="http://schemas.microsoft.com/office/drawing/2014/main" id="{93C50B7C-BEB4-D1C2-BCBB-6C7615A00CA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4168717" y="4148787"/>
            <a:ext cx="3810000" cy="3822700"/>
          </a:xfrm>
          <a:prstGeom prst="rect">
            <a:avLst/>
          </a:prstGeom>
        </p:spPr>
      </p:pic>
      <p:pic>
        <p:nvPicPr>
          <p:cNvPr id="26" name="Picture 25" descr="A grey background with small dots&#10;&#10;Description automatically generated with medium confidence">
            <a:extLst>
              <a:ext uri="{FF2B5EF4-FFF2-40B4-BE49-F238E27FC236}">
                <a16:creationId xmlns:a16="http://schemas.microsoft.com/office/drawing/2014/main" id="{D413E613-85A0-35F0-A646-F46D32988F3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75192" y="8706871"/>
            <a:ext cx="3810000" cy="3822700"/>
          </a:xfrm>
          <a:prstGeom prst="rect">
            <a:avLst/>
          </a:prstGeom>
        </p:spPr>
      </p:pic>
      <p:pic>
        <p:nvPicPr>
          <p:cNvPr id="28" name="Picture 27" descr="A grey background with white dots&#10;&#10;Description automatically generated with medium confidence">
            <a:extLst>
              <a:ext uri="{FF2B5EF4-FFF2-40B4-BE49-F238E27FC236}">
                <a16:creationId xmlns:a16="http://schemas.microsoft.com/office/drawing/2014/main" id="{35941C5E-7CB8-CA98-09DE-A6AF1C53EBD6}"/>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974125" y="8706871"/>
            <a:ext cx="3810000" cy="3822700"/>
          </a:xfrm>
          <a:prstGeom prst="rect">
            <a:avLst/>
          </a:prstGeom>
        </p:spPr>
      </p:pic>
    </p:spTree>
    <p:extLst>
      <p:ext uri="{BB962C8B-B14F-4D97-AF65-F5344CB8AC3E}">
        <p14:creationId xmlns:p14="http://schemas.microsoft.com/office/powerpoint/2010/main" val="3178551896"/>
      </p:ext>
    </p:extLst>
  </p:cSld>
  <p:clrMapOvr>
    <a:masterClrMapping/>
  </p:clrMapOvr>
  <p:transition>
    <p:fad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Dataset preparation – generate test grainy images</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Film grain synthesis by AR/frequency model</a:t>
            </a: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pPr marL="0" indent="0">
              <a:buNone/>
            </a:pPr>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endParaRPr lang="en-US" sz="3200" b="1" dirty="0">
              <a:sym typeface="Poppins"/>
            </a:endParaRPr>
          </a:p>
          <a:p>
            <a:pPr marL="0" indent="0">
              <a:buNone/>
            </a:pPr>
            <a:endParaRPr lang="en-US" sz="3200" b="1" dirty="0">
              <a:sym typeface="Poppins"/>
            </a:endParaRPr>
          </a:p>
          <a:p>
            <a:pPr marL="457200" lvl="1" indent="0">
              <a:buNone/>
            </a:pPr>
            <a:endParaRPr lang="en-US"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12</a:t>
            </a:fld>
            <a:endParaRPr/>
          </a:p>
        </p:txBody>
      </p:sp>
      <p:sp>
        <p:nvSpPr>
          <p:cNvPr id="2" name="Rounded Rectangle 1">
            <a:extLst>
              <a:ext uri="{FF2B5EF4-FFF2-40B4-BE49-F238E27FC236}">
                <a16:creationId xmlns:a16="http://schemas.microsoft.com/office/drawing/2014/main" id="{A52CDD2A-F445-EDFB-1C27-C2499EB680C5}"/>
              </a:ext>
            </a:extLst>
          </p:cNvPr>
          <p:cNvSpPr/>
          <p:nvPr/>
        </p:nvSpPr>
        <p:spPr>
          <a:xfrm>
            <a:off x="7297270" y="6580006"/>
            <a:ext cx="3361765" cy="1837765"/>
          </a:xfrm>
          <a:prstGeom prst="round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5" name="TextBox 4">
            <a:extLst>
              <a:ext uri="{FF2B5EF4-FFF2-40B4-BE49-F238E27FC236}">
                <a16:creationId xmlns:a16="http://schemas.microsoft.com/office/drawing/2014/main" id="{1BA16D5C-2358-3CC3-D20A-DD61D89B95B2}"/>
              </a:ext>
            </a:extLst>
          </p:cNvPr>
          <p:cNvSpPr txBox="1"/>
          <p:nvPr/>
        </p:nvSpPr>
        <p:spPr>
          <a:xfrm>
            <a:off x="7579658" y="6911612"/>
            <a:ext cx="2796988" cy="1188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3200" b="1" dirty="0">
                <a:solidFill>
                  <a:srgbClr val="1A074F"/>
                </a:solidFill>
                <a:sym typeface="Poppins"/>
              </a:rPr>
              <a:t>Film grain modeling</a:t>
            </a:r>
            <a:endParaRPr lang="en-US" sz="3200" dirty="0">
              <a:solidFill>
                <a:srgbClr val="1A074F"/>
              </a:solidFill>
            </a:endParaRPr>
          </a:p>
        </p:txBody>
      </p:sp>
      <p:sp>
        <p:nvSpPr>
          <p:cNvPr id="7" name="Rounded Rectangle 6">
            <a:extLst>
              <a:ext uri="{FF2B5EF4-FFF2-40B4-BE49-F238E27FC236}">
                <a16:creationId xmlns:a16="http://schemas.microsoft.com/office/drawing/2014/main" id="{3EF7A0BF-572D-6873-8033-D3C5790DF521}"/>
              </a:ext>
            </a:extLst>
          </p:cNvPr>
          <p:cNvSpPr/>
          <p:nvPr/>
        </p:nvSpPr>
        <p:spPr>
          <a:xfrm>
            <a:off x="13240870" y="6580006"/>
            <a:ext cx="3361765" cy="1837765"/>
          </a:xfrm>
          <a:prstGeom prst="round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9" name="TextBox 8">
            <a:extLst>
              <a:ext uri="{FF2B5EF4-FFF2-40B4-BE49-F238E27FC236}">
                <a16:creationId xmlns:a16="http://schemas.microsoft.com/office/drawing/2014/main" id="{9EB221FD-5CBD-3A65-452A-4473D909FFD0}"/>
              </a:ext>
            </a:extLst>
          </p:cNvPr>
          <p:cNvSpPr txBox="1"/>
          <p:nvPr/>
        </p:nvSpPr>
        <p:spPr>
          <a:xfrm>
            <a:off x="13523258" y="6911612"/>
            <a:ext cx="2796988" cy="1188146"/>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wrap="square">
            <a:spAutoFit/>
          </a:bodyPr>
          <a:lstStyle/>
          <a:p>
            <a:pPr algn="ctr"/>
            <a:r>
              <a:rPr lang="en-US" sz="3200" b="1" dirty="0">
                <a:solidFill>
                  <a:srgbClr val="1A074F"/>
                </a:solidFill>
                <a:sym typeface="Poppins"/>
              </a:rPr>
              <a:t>Film grain synthesis</a:t>
            </a:r>
            <a:endParaRPr lang="en-US" sz="3200" dirty="0">
              <a:solidFill>
                <a:srgbClr val="1A074F"/>
              </a:solidFill>
            </a:endParaRPr>
          </a:p>
        </p:txBody>
      </p:sp>
      <p:cxnSp>
        <p:nvCxnSpPr>
          <p:cNvPr id="16" name="Straight Arrow Connector 15">
            <a:extLst>
              <a:ext uri="{FF2B5EF4-FFF2-40B4-BE49-F238E27FC236}">
                <a16:creationId xmlns:a16="http://schemas.microsoft.com/office/drawing/2014/main" id="{E5551A2C-BD98-E148-3B34-B25EC8BE6EAC}"/>
              </a:ext>
            </a:extLst>
          </p:cNvPr>
          <p:cNvCxnSpPr>
            <a:cxnSpLocks/>
          </p:cNvCxnSpPr>
          <p:nvPr/>
        </p:nvCxnSpPr>
        <p:spPr>
          <a:xfrm>
            <a:off x="3926541" y="8157884"/>
            <a:ext cx="337072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17" name="TextBox 16">
            <a:extLst>
              <a:ext uri="{FF2B5EF4-FFF2-40B4-BE49-F238E27FC236}">
                <a16:creationId xmlns:a16="http://schemas.microsoft.com/office/drawing/2014/main" id="{4AA11DFD-B5DE-E9F3-F623-248B0CAA8765}"/>
              </a:ext>
            </a:extLst>
          </p:cNvPr>
          <p:cNvSpPr txBox="1"/>
          <p:nvPr/>
        </p:nvSpPr>
        <p:spPr>
          <a:xfrm>
            <a:off x="3287700" y="6306097"/>
            <a:ext cx="174169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Clean image</a:t>
            </a:r>
          </a:p>
        </p:txBody>
      </p:sp>
      <p:sp>
        <p:nvSpPr>
          <p:cNvPr id="19" name="TextBox 18">
            <a:extLst>
              <a:ext uri="{FF2B5EF4-FFF2-40B4-BE49-F238E27FC236}">
                <a16:creationId xmlns:a16="http://schemas.microsoft.com/office/drawing/2014/main" id="{B97D9A1C-5025-6BB4-76A8-4FA12E2FC5EC}"/>
              </a:ext>
            </a:extLst>
          </p:cNvPr>
          <p:cNvSpPr txBox="1"/>
          <p:nvPr/>
        </p:nvSpPr>
        <p:spPr>
          <a:xfrm>
            <a:off x="3287700" y="7498888"/>
            <a:ext cx="3706143"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Ground-truth</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 grainy image</a:t>
            </a:r>
          </a:p>
        </p:txBody>
      </p:sp>
      <p:cxnSp>
        <p:nvCxnSpPr>
          <p:cNvPr id="20" name="Straight Arrow Connector 19">
            <a:extLst>
              <a:ext uri="{FF2B5EF4-FFF2-40B4-BE49-F238E27FC236}">
                <a16:creationId xmlns:a16="http://schemas.microsoft.com/office/drawing/2014/main" id="{673FFFA8-D8CF-C8BA-8FCF-C70777E61282}"/>
              </a:ext>
            </a:extLst>
          </p:cNvPr>
          <p:cNvCxnSpPr>
            <a:cxnSpLocks/>
            <a:stCxn id="2" idx="3"/>
            <a:endCxn id="7" idx="1"/>
          </p:cNvCxnSpPr>
          <p:nvPr/>
        </p:nvCxnSpPr>
        <p:spPr>
          <a:xfrm>
            <a:off x="10659035" y="7498889"/>
            <a:ext cx="2581835"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3" name="TextBox 22">
            <a:extLst>
              <a:ext uri="{FF2B5EF4-FFF2-40B4-BE49-F238E27FC236}">
                <a16:creationId xmlns:a16="http://schemas.microsoft.com/office/drawing/2014/main" id="{21A977BE-DBDC-A87B-7DF9-D8631A74E3B2}"/>
              </a:ext>
            </a:extLst>
          </p:cNvPr>
          <p:cNvSpPr txBox="1"/>
          <p:nvPr/>
        </p:nvSpPr>
        <p:spPr>
          <a:xfrm>
            <a:off x="10763347" y="6832039"/>
            <a:ext cx="235500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Film grain model</a:t>
            </a:r>
          </a:p>
        </p:txBody>
      </p:sp>
      <p:cxnSp>
        <p:nvCxnSpPr>
          <p:cNvPr id="24" name="Straight Arrow Connector 23">
            <a:extLst>
              <a:ext uri="{FF2B5EF4-FFF2-40B4-BE49-F238E27FC236}">
                <a16:creationId xmlns:a16="http://schemas.microsoft.com/office/drawing/2014/main" id="{AA13053B-75E3-FC9E-E1C9-E7CA2AABEBFE}"/>
              </a:ext>
            </a:extLst>
          </p:cNvPr>
          <p:cNvCxnSpPr/>
          <p:nvPr/>
        </p:nvCxnSpPr>
        <p:spPr>
          <a:xfrm>
            <a:off x="16602635" y="7489924"/>
            <a:ext cx="155985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5" name="TextBox 24">
            <a:extLst>
              <a:ext uri="{FF2B5EF4-FFF2-40B4-BE49-F238E27FC236}">
                <a16:creationId xmlns:a16="http://schemas.microsoft.com/office/drawing/2014/main" id="{030E3858-CF9B-FBA9-748C-83D17A46769B}"/>
              </a:ext>
            </a:extLst>
          </p:cNvPr>
          <p:cNvSpPr txBox="1"/>
          <p:nvPr/>
        </p:nvSpPr>
        <p:spPr>
          <a:xfrm>
            <a:off x="17031446" y="6858000"/>
            <a:ext cx="247253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Test grainy</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 image</a:t>
            </a:r>
          </a:p>
        </p:txBody>
      </p:sp>
      <p:cxnSp>
        <p:nvCxnSpPr>
          <p:cNvPr id="30" name="Straight Arrow Connector 29">
            <a:extLst>
              <a:ext uri="{FF2B5EF4-FFF2-40B4-BE49-F238E27FC236}">
                <a16:creationId xmlns:a16="http://schemas.microsoft.com/office/drawing/2014/main" id="{324FA616-2D74-93CB-5BA8-0D53227024D9}"/>
              </a:ext>
            </a:extLst>
          </p:cNvPr>
          <p:cNvCxnSpPr>
            <a:cxnSpLocks/>
          </p:cNvCxnSpPr>
          <p:nvPr/>
        </p:nvCxnSpPr>
        <p:spPr>
          <a:xfrm>
            <a:off x="3926541" y="7046261"/>
            <a:ext cx="3370729"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34" name="Elbow Connector 33">
            <a:extLst>
              <a:ext uri="{FF2B5EF4-FFF2-40B4-BE49-F238E27FC236}">
                <a16:creationId xmlns:a16="http://schemas.microsoft.com/office/drawing/2014/main" id="{ABF0B755-57BC-3DB2-E6A0-688BFCCFA966}"/>
              </a:ext>
            </a:extLst>
          </p:cNvPr>
          <p:cNvCxnSpPr>
            <a:endCxn id="7" idx="0"/>
          </p:cNvCxnSpPr>
          <p:nvPr/>
        </p:nvCxnSpPr>
        <p:spPr>
          <a:xfrm flipV="1">
            <a:off x="6257365" y="6580006"/>
            <a:ext cx="8664388" cy="466255"/>
          </a:xfrm>
          <a:prstGeom prst="bentConnector4">
            <a:avLst>
              <a:gd name="adj1" fmla="val 155"/>
              <a:gd name="adj2" fmla="val 308614"/>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Tree>
    <p:extLst>
      <p:ext uri="{BB962C8B-B14F-4D97-AF65-F5344CB8AC3E}">
        <p14:creationId xmlns:p14="http://schemas.microsoft.com/office/powerpoint/2010/main" val="412769043"/>
      </p:ext>
    </p:extLst>
  </p:cSld>
  <p:clrMapOvr>
    <a:masterClrMapping/>
  </p:clrMapOvr>
  <p:transition>
    <p:fad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Subjective viewing</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Dark room viewing environment</a:t>
            </a:r>
          </a:p>
          <a:p>
            <a:r>
              <a:rPr lang="en-US" sz="3200" b="1" dirty="0">
                <a:sym typeface="Poppins"/>
              </a:rPr>
              <a:t>Equipment used: MacBook Pro</a:t>
            </a:r>
          </a:p>
          <a:p>
            <a:r>
              <a:rPr lang="en-US" sz="3200" b="1" dirty="0">
                <a:sym typeface="Poppins"/>
              </a:rPr>
              <a:t>Adjust the screen brightness to the highest</a:t>
            </a:r>
          </a:p>
          <a:p>
            <a:r>
              <a:rPr lang="en-US" sz="3200" b="1" dirty="0">
                <a:sym typeface="Poppins"/>
              </a:rPr>
              <a:t>5 expert viewers and preferably familiar with film grain</a:t>
            </a:r>
          </a:p>
          <a:p>
            <a:pPr lvl="0" hangingPunct="0"/>
            <a:r>
              <a:rPr lang="en-CA" sz="3200" b="1" dirty="0"/>
              <a:t>The viewing distance is not fixed for all viewers and the viewer can get as close as possible to the display.</a:t>
            </a:r>
            <a:endParaRPr lang="en-HK" sz="3200" b="1" dirty="0"/>
          </a:p>
          <a:p>
            <a:pPr lvl="0" hangingPunct="0"/>
            <a:r>
              <a:rPr lang="en-CA" sz="3200" b="1" dirty="0"/>
              <a:t>Viewers can look at test images for as long time as they want.</a:t>
            </a:r>
            <a:endParaRPr lang="en-HK" sz="3200" b="1" dirty="0"/>
          </a:p>
          <a:p>
            <a:pPr lvl="0" hangingPunct="0"/>
            <a:r>
              <a:rPr lang="en-CA" sz="3200" b="1" dirty="0"/>
              <a:t>All the YUV files are displayed by </a:t>
            </a:r>
            <a:r>
              <a:rPr lang="en-CA" sz="3200" b="1" dirty="0" err="1"/>
              <a:t>YUView</a:t>
            </a:r>
            <a:r>
              <a:rPr lang="en-CA" sz="3200" b="1" dirty="0"/>
              <a:t> with x1~1.5 zoom-in and side-by-side mode.</a:t>
            </a:r>
          </a:p>
          <a:p>
            <a:pPr lvl="0" hangingPunct="0"/>
            <a:r>
              <a:rPr lang="en-CA" sz="3200" b="1" dirty="0"/>
              <a:t>The score setting is shown below.</a:t>
            </a:r>
            <a:endParaRPr lang="en-HK" sz="3200" b="1" dirty="0"/>
          </a:p>
          <a:p>
            <a:endParaRPr lang="en-US"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13</a:t>
            </a:fld>
            <a:endParaRPr/>
          </a:p>
        </p:txBody>
      </p:sp>
      <p:graphicFrame>
        <p:nvGraphicFramePr>
          <p:cNvPr id="4" name="Table 3">
            <a:extLst>
              <a:ext uri="{FF2B5EF4-FFF2-40B4-BE49-F238E27FC236}">
                <a16:creationId xmlns:a16="http://schemas.microsoft.com/office/drawing/2014/main" id="{78C86F65-8236-9104-3CB5-A211708A697D}"/>
              </a:ext>
            </a:extLst>
          </p:cNvPr>
          <p:cNvGraphicFramePr>
            <a:graphicFrameLocks noGrp="1"/>
          </p:cNvGraphicFramePr>
          <p:nvPr>
            <p:extLst>
              <p:ext uri="{D42A27DB-BD31-4B8C-83A1-F6EECF244321}">
                <p14:modId xmlns:p14="http://schemas.microsoft.com/office/powerpoint/2010/main" val="270959894"/>
              </p:ext>
            </p:extLst>
          </p:nvPr>
        </p:nvGraphicFramePr>
        <p:xfrm>
          <a:off x="2716605" y="9172533"/>
          <a:ext cx="4840642" cy="2867790"/>
        </p:xfrm>
        <a:graphic>
          <a:graphicData uri="http://schemas.openxmlformats.org/drawingml/2006/table">
            <a:tbl>
              <a:tblPr firstRow="1" firstCol="1" bandRow="1">
                <a:tableStyleId>{5940675A-B579-460E-94D1-54222C63F5DA}</a:tableStyleId>
              </a:tblPr>
              <a:tblGrid>
                <a:gridCol w="1218404">
                  <a:extLst>
                    <a:ext uri="{9D8B030D-6E8A-4147-A177-3AD203B41FA5}">
                      <a16:colId xmlns:a16="http://schemas.microsoft.com/office/drawing/2014/main" val="1167548355"/>
                    </a:ext>
                  </a:extLst>
                </a:gridCol>
                <a:gridCol w="3622238">
                  <a:extLst>
                    <a:ext uri="{9D8B030D-6E8A-4147-A177-3AD203B41FA5}">
                      <a16:colId xmlns:a16="http://schemas.microsoft.com/office/drawing/2014/main" val="1290252699"/>
                    </a:ext>
                  </a:extLst>
                </a:gridCol>
              </a:tblGrid>
              <a:tr h="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Score</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solidFill>
                            <a:srgbClr val="1A074F"/>
                          </a:solidFill>
                          <a:effectLst/>
                        </a:rPr>
                        <a:t>Similarity</a:t>
                      </a:r>
                      <a:endParaRPr lang="en-HK" sz="180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081127742"/>
                  </a:ext>
                </a:extLst>
              </a:tr>
              <a:tr h="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1</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Totally different</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02157974"/>
                  </a:ext>
                </a:extLst>
              </a:tr>
              <a:tr h="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solidFill>
                            <a:srgbClr val="1A074F"/>
                          </a:solidFill>
                          <a:effectLst/>
                        </a:rPr>
                        <a:t>2</a:t>
                      </a:r>
                      <a:endParaRPr lang="en-HK" sz="180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Different</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3620683524"/>
                  </a:ext>
                </a:extLst>
              </a:tr>
              <a:tr h="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solidFill>
                            <a:srgbClr val="1A074F"/>
                          </a:solidFill>
                          <a:effectLst/>
                        </a:rPr>
                        <a:t>3</a:t>
                      </a:r>
                      <a:endParaRPr lang="en-HK" sz="180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Similar</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450418318"/>
                  </a:ext>
                </a:extLst>
              </a:tr>
              <a:tr h="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solidFill>
                            <a:srgbClr val="1A074F"/>
                          </a:solidFill>
                          <a:effectLst/>
                        </a:rPr>
                        <a:t>4</a:t>
                      </a:r>
                      <a:endParaRPr lang="en-HK" sz="180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Very similar</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735410044"/>
                  </a:ext>
                </a:extLst>
              </a:tr>
              <a:tr h="0">
                <a:tc>
                  <a:txBody>
                    <a:bodyPr/>
                    <a:lstStyle/>
                    <a:p>
                      <a:pPr algn="ctr"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a:solidFill>
                            <a:srgbClr val="1A074F"/>
                          </a:solidFill>
                          <a:effectLst/>
                        </a:rPr>
                        <a:t>5</a:t>
                      </a:r>
                      <a:endParaRPr lang="en-HK" sz="180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tc>
                  <a:txBody>
                    <a:bodyPr/>
                    <a:lstStyle/>
                    <a:p>
                      <a:pPr algn="just" hangingPunct="0">
                        <a:spcBef>
                          <a:spcPts val="680"/>
                        </a:spcBef>
                        <a:tabLst>
                          <a:tab pos="228600" algn="l"/>
                          <a:tab pos="457200" algn="l"/>
                          <a:tab pos="685800" algn="l"/>
                          <a:tab pos="914400" algn="l"/>
                          <a:tab pos="1143000" algn="l"/>
                          <a:tab pos="1371600" algn="l"/>
                          <a:tab pos="1600200" algn="l"/>
                          <a:tab pos="1828800" algn="l"/>
                          <a:tab pos="2057400" algn="l"/>
                          <a:tab pos="2286000" algn="l"/>
                          <a:tab pos="2514600" algn="l"/>
                          <a:tab pos="2743200" algn="l"/>
                        </a:tabLst>
                      </a:pPr>
                      <a:r>
                        <a:rPr lang="en-CA" sz="1800" dirty="0">
                          <a:solidFill>
                            <a:srgbClr val="1A074F"/>
                          </a:solidFill>
                          <a:effectLst/>
                        </a:rPr>
                        <a:t>Undistinguishable/Same</a:t>
                      </a:r>
                      <a:endParaRPr lang="en-HK" sz="1800" dirty="0">
                        <a:solidFill>
                          <a:srgbClr val="1A074F"/>
                        </a:solidFill>
                        <a:effectLst/>
                        <a:latin typeface="Times New Roman" panose="02020603050405020304" pitchFamily="18" charset="0"/>
                        <a:ea typeface="DengXian" panose="02010600030101010101" pitchFamily="2" charset="-122"/>
                      </a:endParaRPr>
                    </a:p>
                  </a:txBody>
                  <a:tcPr marL="68580" marR="68580" marT="0" marB="0" anchor="ctr"/>
                </a:tc>
                <a:extLst>
                  <a:ext uri="{0D108BD9-81ED-4DB2-BD59-A6C34878D82A}">
                    <a16:rowId xmlns:a16="http://schemas.microsoft.com/office/drawing/2014/main" val="1343037434"/>
                  </a:ext>
                </a:extLst>
              </a:tr>
            </a:tbl>
          </a:graphicData>
        </a:graphic>
      </p:graphicFrame>
    </p:spTree>
    <p:extLst>
      <p:ext uri="{BB962C8B-B14F-4D97-AF65-F5344CB8AC3E}">
        <p14:creationId xmlns:p14="http://schemas.microsoft.com/office/powerpoint/2010/main" val="2919939989"/>
      </p:ext>
    </p:extLst>
  </p:cSld>
  <p:clrMapOvr>
    <a:masterClrMapping/>
  </p:clrMapOvr>
  <p:transition>
    <p:fad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a:t>Evaluation of Film Grain Objective Metrics</a:t>
            </a:r>
            <a:endParaRPr dirty="0"/>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14</a:t>
            </a:fld>
            <a:endParaRPr/>
          </a:p>
        </p:txBody>
      </p:sp>
    </p:spTree>
    <p:extLst>
      <p:ext uri="{BB962C8B-B14F-4D97-AF65-F5344CB8AC3E}">
        <p14:creationId xmlns:p14="http://schemas.microsoft.com/office/powerpoint/2010/main" val="3439676599"/>
      </p:ext>
    </p:extLst>
  </p:cSld>
  <p:clrMapOvr>
    <a:masterClrMapping/>
  </p:clrMapOvr>
  <p:transition>
    <p:fade/>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Lorem ipsum dolor sit amet, consectetur adipiscing elit. Praesent orci velit, condimentum in enim vel, finibus vulputate neque.…"/>
          <p:cNvSpPr txBox="1">
            <a:spLocks noGrp="1"/>
          </p:cNvSpPr>
          <p:nvPr>
            <p:ph type="body" sz="quarter" idx="1"/>
          </p:nvPr>
        </p:nvSpPr>
        <p:spPr>
          <a:xfrm>
            <a:off x="634999" y="3490734"/>
            <a:ext cx="7272867" cy="8762172"/>
          </a:xfrm>
          <a:prstGeom prst="rect">
            <a:avLst/>
          </a:prstGeom>
        </p:spPr>
        <p:txBody>
          <a:bodyPr/>
          <a:lstStyle/>
          <a:p>
            <a:r>
              <a:rPr lang="en-US" sz="3200" b="1" dirty="0">
                <a:sym typeface="Poppins"/>
              </a:rPr>
              <a:t>Step1: Natural Scene Statistics (NSS)</a:t>
            </a:r>
          </a:p>
          <a:p>
            <a:r>
              <a:rPr lang="en-US" sz="3200" b="1" dirty="0">
                <a:solidFill>
                  <a:srgbClr val="1A074F"/>
                </a:solidFill>
                <a:sym typeface="Poppins"/>
              </a:rPr>
              <a:t>Step2: Jensen Shannon Divergence</a:t>
            </a:r>
            <a:r>
              <a:rPr lang="en-US" sz="3200" b="1" dirty="0">
                <a:solidFill>
                  <a:srgbClr val="1A074F"/>
                </a:solidFill>
              </a:rPr>
              <a:t> (JSD)</a:t>
            </a:r>
            <a:r>
              <a:rPr lang="en-US" sz="3200" b="1" dirty="0">
                <a:solidFill>
                  <a:srgbClr val="1A074F"/>
                </a:solidFill>
                <a:sym typeface="Poppins"/>
              </a:rPr>
              <a:t> </a:t>
            </a:r>
          </a:p>
          <a:p>
            <a:pPr lvl="1"/>
            <a:endParaRPr lang="en-US" sz="3200" b="1" dirty="0">
              <a:solidFill>
                <a:srgbClr val="1A074F"/>
              </a:solidFill>
              <a:sym typeface="Poppins"/>
            </a:endParaRPr>
          </a:p>
          <a:p>
            <a:pPr lvl="1"/>
            <a:endParaRPr lang="en-US" dirty="0">
              <a:sym typeface="Poppins"/>
            </a:endParaRPr>
          </a:p>
          <a:p>
            <a:pPr lvl="0"/>
            <a:endParaRPr lang="en-US" dirty="0">
              <a:sym typeface="Poppins"/>
            </a:endParaRPr>
          </a:p>
        </p:txBody>
      </p:sp>
      <p:sp>
        <p:nvSpPr>
          <p:cNvPr id="915" name="Sidebar"/>
          <p:cNvSpPr txBox="1">
            <a:spLocks noGrp="1"/>
          </p:cNvSpPr>
          <p:nvPr>
            <p:ph type="title"/>
          </p:nvPr>
        </p:nvSpPr>
        <p:spPr>
          <a:xfrm>
            <a:off x="635000" y="952500"/>
            <a:ext cx="7272866" cy="952500"/>
          </a:xfrm>
          <a:prstGeom prst="rect">
            <a:avLst/>
          </a:prstGeom>
        </p:spPr>
        <p:txBody>
          <a:bodyPr>
            <a:normAutofit fontScale="90000"/>
          </a:bodyPr>
          <a:lstStyle/>
          <a:p>
            <a:r>
              <a:rPr lang="en-US" dirty="0"/>
              <a:t>Comparative Experiment -- 1</a:t>
            </a:r>
            <a:endParaRPr dirty="0"/>
          </a:p>
        </p:txBody>
      </p:sp>
      <p:sp>
        <p:nvSpPr>
          <p:cNvPr id="91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15</a:t>
            </a:fld>
            <a:endParaRPr/>
          </a:p>
        </p:txBody>
      </p:sp>
      <mc:AlternateContent xmlns:mc="http://schemas.openxmlformats.org/markup-compatibility/2006" xmlns:a14="http://schemas.microsoft.com/office/drawing/2010/main">
        <mc:Choice Requires="a14">
          <p:sp>
            <p:nvSpPr>
              <p:cNvPr id="3" name="TextBox 2">
                <a:extLst>
                  <a:ext uri="{FF2B5EF4-FFF2-40B4-BE49-F238E27FC236}">
                    <a16:creationId xmlns:a16="http://schemas.microsoft.com/office/drawing/2014/main" id="{737C28F4-CDE1-67D1-E6C7-DCF06855152C}"/>
                  </a:ext>
                </a:extLst>
              </p:cNvPr>
              <p:cNvSpPr txBox="1"/>
              <p:nvPr/>
            </p:nvSpPr>
            <p:spPr>
              <a:xfrm>
                <a:off x="362204" y="5193889"/>
                <a:ext cx="4572000" cy="65659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𝐼</m:t>
                          </m:r>
                        </m:e>
                        <m:sub>
                          <m:r>
                            <a:rPr lang="en-US" sz="2000" i="1">
                              <a:solidFill>
                                <a:srgbClr val="1A074F"/>
                              </a:solidFill>
                              <a:latin typeface="Cambria Math" panose="02040503050406030204" pitchFamily="18" charset="0"/>
                            </a:rPr>
                            <m:t>𝑁𝑆𝑆</m:t>
                          </m:r>
                        </m:sub>
                      </m:sSub>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r>
                        <a:rPr lang="en-US" sz="2000" i="0">
                          <a:solidFill>
                            <a:srgbClr val="1A074F"/>
                          </a:solidFill>
                          <a:latin typeface="Cambria Math" panose="02040503050406030204" pitchFamily="18" charset="0"/>
                        </a:rPr>
                        <m:t>=</m:t>
                      </m:r>
                      <m:f>
                        <m:fPr>
                          <m:ctrlPr>
                            <a:rPr lang="en-US" sz="2000" i="1">
                              <a:solidFill>
                                <a:srgbClr val="1A074F"/>
                              </a:solidFill>
                              <a:latin typeface="Cambria Math" panose="02040503050406030204" pitchFamily="18" charset="0"/>
                            </a:rPr>
                          </m:ctrlPr>
                        </m:fPr>
                        <m:num>
                          <m:r>
                            <a:rPr lang="en-US" sz="2000" i="1">
                              <a:solidFill>
                                <a:srgbClr val="1A074F"/>
                              </a:solidFill>
                              <a:latin typeface="Cambria Math" panose="02040503050406030204" pitchFamily="18" charset="0"/>
                            </a:rPr>
                            <m:t>𝐼</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𝜇</m:t>
                          </m:r>
                          <m:r>
                            <a:rPr lang="en-US" sz="2000" b="0" i="1" smtClean="0">
                              <a:solidFill>
                                <a:srgbClr val="1A074F"/>
                              </a:solidFill>
                              <a:latin typeface="Cambria Math" panose="02040503050406030204" pitchFamily="18" charset="0"/>
                            </a:rPr>
                            <m:t>(</m:t>
                          </m:r>
                          <m:r>
                            <a:rPr lang="en-US" sz="2000" b="0" i="1" smtClean="0">
                              <a:solidFill>
                                <a:srgbClr val="1A074F"/>
                              </a:solidFill>
                              <a:latin typeface="Cambria Math" panose="02040503050406030204" pitchFamily="18" charset="0"/>
                            </a:rPr>
                            <m:t>𝑖</m:t>
                          </m:r>
                          <m:r>
                            <a:rPr lang="en-US" sz="2000" b="0" i="1" smtClean="0">
                              <a:solidFill>
                                <a:srgbClr val="1A074F"/>
                              </a:solidFill>
                              <a:latin typeface="Cambria Math" panose="02040503050406030204" pitchFamily="18" charset="0"/>
                            </a:rPr>
                            <m:t>,</m:t>
                          </m:r>
                          <m:r>
                            <a:rPr lang="en-US" sz="2000" b="0" i="1" smtClean="0">
                              <a:solidFill>
                                <a:srgbClr val="1A074F"/>
                              </a:solidFill>
                              <a:latin typeface="Cambria Math" panose="02040503050406030204" pitchFamily="18" charset="0"/>
                            </a:rPr>
                            <m:t>𝑗</m:t>
                          </m:r>
                          <m:r>
                            <a:rPr lang="en-US" sz="2000" b="0" i="1" smtClean="0">
                              <a:solidFill>
                                <a:srgbClr val="1A074F"/>
                              </a:solidFill>
                              <a:latin typeface="Cambria Math" panose="02040503050406030204" pitchFamily="18" charset="0"/>
                            </a:rPr>
                            <m:t>)</m:t>
                          </m:r>
                        </m:num>
                        <m:den>
                          <m:r>
                            <a:rPr lang="en-US" sz="2000" i="1">
                              <a:solidFill>
                                <a:srgbClr val="1A074F"/>
                              </a:solidFill>
                              <a:latin typeface="Cambria Math" panose="02040503050406030204" pitchFamily="18" charset="0"/>
                            </a:rPr>
                            <m:t>𝜎</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r>
                            <a:rPr lang="en-US" sz="2000" i="0">
                              <a:solidFill>
                                <a:srgbClr val="1A074F"/>
                              </a:solidFill>
                              <a:latin typeface="Cambria Math" panose="02040503050406030204" pitchFamily="18" charset="0"/>
                            </a:rPr>
                            <m:t>+1</m:t>
                          </m:r>
                        </m:den>
                      </m:f>
                    </m:oMath>
                  </m:oMathPara>
                </a14:m>
                <a:endParaRPr lang="en-US" sz="2000" dirty="0">
                  <a:solidFill>
                    <a:srgbClr val="1A074F"/>
                  </a:solidFill>
                </a:endParaRPr>
              </a:p>
            </p:txBody>
          </p:sp>
        </mc:Choice>
        <mc:Fallback xmlns="">
          <p:sp>
            <p:nvSpPr>
              <p:cNvPr id="3" name="TextBox 2">
                <a:extLst>
                  <a:ext uri="{FF2B5EF4-FFF2-40B4-BE49-F238E27FC236}">
                    <a16:creationId xmlns:a16="http://schemas.microsoft.com/office/drawing/2014/main" id="{737C28F4-CDE1-67D1-E6C7-DCF06855152C}"/>
                  </a:ext>
                </a:extLst>
              </p:cNvPr>
              <p:cNvSpPr txBox="1">
                <a:spLocks noRot="1" noChangeAspect="1" noMove="1" noResize="1" noEditPoints="1" noAdjustHandles="1" noChangeArrowheads="1" noChangeShapeType="1" noTextEdit="1"/>
              </p:cNvSpPr>
              <p:nvPr/>
            </p:nvSpPr>
            <p:spPr>
              <a:xfrm>
                <a:off x="362204" y="5193889"/>
                <a:ext cx="4572000" cy="656590"/>
              </a:xfrm>
              <a:prstGeom prst="rect">
                <a:avLst/>
              </a:prstGeom>
              <a:blipFill>
                <a:blip r:embed="rId3"/>
                <a:stretch>
                  <a:fillRect t="-3774" b="-13208"/>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D8D6E0CD-66FD-80BD-A442-2A2682C17CAC}"/>
                  </a:ext>
                </a:extLst>
              </p:cNvPr>
              <p:cNvSpPr txBox="1"/>
              <p:nvPr/>
            </p:nvSpPr>
            <p:spPr>
              <a:xfrm>
                <a:off x="915520" y="6190957"/>
                <a:ext cx="4572000" cy="65659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smtClean="0">
                          <a:solidFill>
                            <a:srgbClr val="1A074F"/>
                          </a:solidFill>
                          <a:latin typeface="Cambria Math" panose="02040503050406030204" pitchFamily="18" charset="0"/>
                        </a:rPr>
                        <m:t>𝜇</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r>
                        <a:rPr lang="en-US" sz="2000" i="0">
                          <a:solidFill>
                            <a:srgbClr val="1A074F"/>
                          </a:solidFill>
                          <a:latin typeface="Cambria Math" panose="02040503050406030204" pitchFamily="18" charset="0"/>
                        </a:rPr>
                        <m:t>=</m:t>
                      </m:r>
                      <m:nary>
                        <m:naryPr>
                          <m:chr m:val="∑"/>
                          <m:limLoc m:val="undOvr"/>
                          <m:ctrlPr>
                            <a:rPr lang="en-US" sz="2000" i="1">
                              <a:solidFill>
                                <a:srgbClr val="1A074F"/>
                              </a:solidFill>
                              <a:latin typeface="Cambria Math" panose="02040503050406030204" pitchFamily="18" charset="0"/>
                            </a:rPr>
                          </m:ctrlPr>
                        </m:naryPr>
                        <m:sub>
                          <m:r>
                            <a:rPr lang="en-US" sz="2000" i="1">
                              <a:solidFill>
                                <a:srgbClr val="1A074F"/>
                              </a:solidFill>
                              <a:latin typeface="Cambria Math" panose="02040503050406030204" pitchFamily="18" charset="0"/>
                            </a:rPr>
                            <m:t>𝑘</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𝐾</m:t>
                          </m:r>
                        </m:sub>
                        <m:sup>
                          <m:r>
                            <a:rPr lang="en-US" sz="2000" i="1">
                              <a:solidFill>
                                <a:srgbClr val="1A074F"/>
                              </a:solidFill>
                              <a:latin typeface="Cambria Math" panose="02040503050406030204" pitchFamily="18" charset="0"/>
                            </a:rPr>
                            <m:t>𝐾</m:t>
                          </m:r>
                        </m:sup>
                        <m:e>
                          <m:nary>
                            <m:naryPr>
                              <m:chr m:val="∑"/>
                              <m:limLoc m:val="undOvr"/>
                              <m:ctrlPr>
                                <a:rPr lang="en-US" sz="2000" i="1">
                                  <a:solidFill>
                                    <a:srgbClr val="1A074F"/>
                                  </a:solidFill>
                                  <a:latin typeface="Cambria Math" panose="02040503050406030204" pitchFamily="18" charset="0"/>
                                </a:rPr>
                              </m:ctrlPr>
                            </m:naryPr>
                            <m:sub>
                              <m:r>
                                <a:rPr lang="en-US" sz="2000" i="1">
                                  <a:solidFill>
                                    <a:srgbClr val="1A074F"/>
                                  </a:solidFill>
                                  <a:latin typeface="Cambria Math" panose="02040503050406030204" pitchFamily="18" charset="0"/>
                                </a:rPr>
                                <m:t>𝑙</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𝐿</m:t>
                              </m:r>
                            </m:sub>
                            <m:sup>
                              <m:r>
                                <a:rPr lang="en-US" sz="2000" i="1">
                                  <a:solidFill>
                                    <a:srgbClr val="1A074F"/>
                                  </a:solidFill>
                                  <a:latin typeface="Cambria Math" panose="02040503050406030204" pitchFamily="18" charset="0"/>
                                </a:rPr>
                                <m:t>𝐿</m:t>
                              </m:r>
                            </m:sup>
                            <m:e>
                              <m:sSub>
                                <m:sSubPr>
                                  <m:ctrlPr>
                                    <a:rPr lang="en-US" sz="2000" i="1">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𝑤</m:t>
                                  </m:r>
                                </m:e>
                                <m:sub>
                                  <m:r>
                                    <a:rPr lang="en-US" sz="2000" i="1">
                                      <a:solidFill>
                                        <a:srgbClr val="1A074F"/>
                                      </a:solidFill>
                                      <a:latin typeface="Cambria Math" panose="02040503050406030204" pitchFamily="18" charset="0"/>
                                    </a:rPr>
                                    <m:t>𝑘</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𝑙</m:t>
                                  </m:r>
                                </m:sub>
                              </m:sSub>
                              <m:r>
                                <a:rPr lang="en-US" sz="2000" i="1">
                                  <a:solidFill>
                                    <a:srgbClr val="1A074F"/>
                                  </a:solidFill>
                                  <a:latin typeface="Cambria Math" panose="02040503050406030204" pitchFamily="18" charset="0"/>
                                </a:rPr>
                                <m:t>𝐼</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𝑘</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𝑙</m:t>
                                  </m:r>
                                </m:e>
                              </m:d>
                            </m:e>
                          </m:nary>
                        </m:e>
                      </m:nary>
                    </m:oMath>
                  </m:oMathPara>
                </a14:m>
                <a:endParaRPr lang="en-US" sz="2000" dirty="0">
                  <a:solidFill>
                    <a:srgbClr val="1A074F"/>
                  </a:solidFill>
                </a:endParaRPr>
              </a:p>
            </p:txBody>
          </p:sp>
        </mc:Choice>
        <mc:Fallback xmlns="">
          <p:sp>
            <p:nvSpPr>
              <p:cNvPr id="4" name="TextBox 3">
                <a:extLst>
                  <a:ext uri="{FF2B5EF4-FFF2-40B4-BE49-F238E27FC236}">
                    <a16:creationId xmlns:a16="http://schemas.microsoft.com/office/drawing/2014/main" id="{D8D6E0CD-66FD-80BD-A442-2A2682C17CAC}"/>
                  </a:ext>
                </a:extLst>
              </p:cNvPr>
              <p:cNvSpPr txBox="1">
                <a:spLocks noRot="1" noChangeAspect="1" noMove="1" noResize="1" noEditPoints="1" noAdjustHandles="1" noChangeArrowheads="1" noChangeShapeType="1" noTextEdit="1"/>
              </p:cNvSpPr>
              <p:nvPr/>
            </p:nvSpPr>
            <p:spPr>
              <a:xfrm>
                <a:off x="915520" y="6190957"/>
                <a:ext cx="4572000" cy="656590"/>
              </a:xfrm>
              <a:prstGeom prst="rect">
                <a:avLst/>
              </a:prstGeom>
              <a:blipFill>
                <a:blip r:embed="rId4"/>
                <a:stretch>
                  <a:fillRect t="-173585" b="-23018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77F99EC2-1487-8C05-E503-369167D7AFA0}"/>
                  </a:ext>
                </a:extLst>
              </p:cNvPr>
              <p:cNvSpPr txBox="1"/>
              <p:nvPr/>
            </p:nvSpPr>
            <p:spPr>
              <a:xfrm>
                <a:off x="915520" y="7553634"/>
                <a:ext cx="6229300" cy="65659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smtClean="0">
                          <a:solidFill>
                            <a:srgbClr val="1A074F"/>
                          </a:solidFill>
                          <a:latin typeface="Cambria Math" panose="02040503050406030204" pitchFamily="18" charset="0"/>
                        </a:rPr>
                        <m:t>𝜎</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r>
                        <a:rPr lang="en-US" sz="2000" i="0">
                          <a:solidFill>
                            <a:srgbClr val="1A074F"/>
                          </a:solidFill>
                          <a:latin typeface="Cambria Math" panose="02040503050406030204" pitchFamily="18" charset="0"/>
                        </a:rPr>
                        <m:t>=</m:t>
                      </m:r>
                      <m:rad>
                        <m:radPr>
                          <m:degHide m:val="on"/>
                          <m:ctrlPr>
                            <a:rPr lang="en-US" sz="2000" i="1">
                              <a:solidFill>
                                <a:srgbClr val="1A074F"/>
                              </a:solidFill>
                              <a:latin typeface="Cambria Math" panose="02040503050406030204" pitchFamily="18" charset="0"/>
                            </a:rPr>
                          </m:ctrlPr>
                        </m:radPr>
                        <m:deg/>
                        <m:e>
                          <m:nary>
                            <m:naryPr>
                              <m:chr m:val="∑"/>
                              <m:limLoc m:val="undOvr"/>
                              <m:ctrlPr>
                                <a:rPr lang="en-US" sz="2000" i="1">
                                  <a:solidFill>
                                    <a:srgbClr val="1A074F"/>
                                  </a:solidFill>
                                  <a:latin typeface="Cambria Math" panose="02040503050406030204" pitchFamily="18" charset="0"/>
                                </a:rPr>
                              </m:ctrlPr>
                            </m:naryPr>
                            <m:sub>
                              <m:r>
                                <a:rPr lang="en-US" sz="2000" i="1">
                                  <a:solidFill>
                                    <a:srgbClr val="1A074F"/>
                                  </a:solidFill>
                                  <a:latin typeface="Cambria Math" panose="02040503050406030204" pitchFamily="18" charset="0"/>
                                </a:rPr>
                                <m:t>𝑘</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𝐾</m:t>
                              </m:r>
                            </m:sub>
                            <m:sup>
                              <m:r>
                                <a:rPr lang="en-US" sz="2000" i="1">
                                  <a:solidFill>
                                    <a:srgbClr val="1A074F"/>
                                  </a:solidFill>
                                  <a:latin typeface="Cambria Math" panose="02040503050406030204" pitchFamily="18" charset="0"/>
                                </a:rPr>
                                <m:t>𝐾</m:t>
                              </m:r>
                            </m:sup>
                            <m:e>
                              <m:nary>
                                <m:naryPr>
                                  <m:chr m:val="∑"/>
                                  <m:limLoc m:val="undOvr"/>
                                  <m:ctrlPr>
                                    <a:rPr lang="en-US" sz="2000" i="1">
                                      <a:solidFill>
                                        <a:srgbClr val="1A074F"/>
                                      </a:solidFill>
                                      <a:latin typeface="Cambria Math" panose="02040503050406030204" pitchFamily="18" charset="0"/>
                                    </a:rPr>
                                  </m:ctrlPr>
                                </m:naryPr>
                                <m:sub>
                                  <m:r>
                                    <a:rPr lang="en-US" sz="2000" i="1">
                                      <a:solidFill>
                                        <a:srgbClr val="1A074F"/>
                                      </a:solidFill>
                                      <a:latin typeface="Cambria Math" panose="02040503050406030204" pitchFamily="18" charset="0"/>
                                    </a:rPr>
                                    <m:t>𝑙</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𝐿</m:t>
                                  </m:r>
                                </m:sub>
                                <m:sup>
                                  <m:r>
                                    <a:rPr lang="en-US" sz="2000" i="1">
                                      <a:solidFill>
                                        <a:srgbClr val="1A074F"/>
                                      </a:solidFill>
                                      <a:latin typeface="Cambria Math" panose="02040503050406030204" pitchFamily="18" charset="0"/>
                                    </a:rPr>
                                    <m:t>𝐿</m:t>
                                  </m:r>
                                </m:sup>
                                <m:e>
                                  <m:sSub>
                                    <m:sSubPr>
                                      <m:ctrlPr>
                                        <a:rPr lang="en-US" sz="2000" i="1">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𝑤</m:t>
                                      </m:r>
                                    </m:e>
                                    <m:sub>
                                      <m:r>
                                        <a:rPr lang="en-US" sz="2000" i="1">
                                          <a:solidFill>
                                            <a:srgbClr val="1A074F"/>
                                          </a:solidFill>
                                          <a:latin typeface="Cambria Math" panose="02040503050406030204" pitchFamily="18" charset="0"/>
                                        </a:rPr>
                                        <m:t>𝑘</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𝑙</m:t>
                                      </m:r>
                                    </m:sub>
                                  </m:sSub>
                                  <m:sSup>
                                    <m:sSupPr>
                                      <m:ctrlPr>
                                        <a:rPr lang="en-US" sz="2000" i="1">
                                          <a:solidFill>
                                            <a:srgbClr val="1A074F"/>
                                          </a:solidFill>
                                          <a:latin typeface="Cambria Math" panose="02040503050406030204" pitchFamily="18" charset="0"/>
                                        </a:rPr>
                                      </m:ctrlPr>
                                    </m:sSupPr>
                                    <m:e>
                                      <m:d>
                                        <m:dPr>
                                          <m:begChr m:val="["/>
                                          <m:endChr m:val="]"/>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𝐼</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𝑘</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𝑙</m:t>
                                              </m:r>
                                            </m:e>
                                          </m:d>
                                          <m:r>
                                            <a:rPr lang="en-US" sz="2000" i="0">
                                              <a:solidFill>
                                                <a:srgbClr val="1A074F"/>
                                              </a:solidFill>
                                              <a:latin typeface="Cambria Math" panose="02040503050406030204" pitchFamily="18" charset="0"/>
                                            </a:rPr>
                                            <m:t>− </m:t>
                                          </m:r>
                                          <m:r>
                                            <a:rPr lang="en-US" sz="2000" i="1">
                                              <a:solidFill>
                                                <a:srgbClr val="1A074F"/>
                                              </a:solidFill>
                                              <a:latin typeface="Cambria Math" panose="02040503050406030204" pitchFamily="18" charset="0"/>
                                            </a:rPr>
                                            <m:t>𝜇</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e>
                                      </m:d>
                                    </m:e>
                                    <m:sup>
                                      <m:r>
                                        <a:rPr lang="en-US" sz="2000" i="0">
                                          <a:solidFill>
                                            <a:srgbClr val="1A074F"/>
                                          </a:solidFill>
                                          <a:latin typeface="Cambria Math" panose="02040503050406030204" pitchFamily="18" charset="0"/>
                                        </a:rPr>
                                        <m:t>2</m:t>
                                      </m:r>
                                    </m:sup>
                                  </m:sSup>
                                </m:e>
                              </m:nary>
                            </m:e>
                          </m:nary>
                        </m:e>
                      </m:rad>
                    </m:oMath>
                  </m:oMathPara>
                </a14:m>
                <a:endParaRPr lang="en-US" sz="2000" dirty="0">
                  <a:solidFill>
                    <a:srgbClr val="1A074F"/>
                  </a:solidFill>
                </a:endParaRPr>
              </a:p>
            </p:txBody>
          </p:sp>
        </mc:Choice>
        <mc:Fallback xmlns="">
          <p:sp>
            <p:nvSpPr>
              <p:cNvPr id="5" name="TextBox 4">
                <a:extLst>
                  <a:ext uri="{FF2B5EF4-FFF2-40B4-BE49-F238E27FC236}">
                    <a16:creationId xmlns:a16="http://schemas.microsoft.com/office/drawing/2014/main" id="{77F99EC2-1487-8C05-E503-369167D7AFA0}"/>
                  </a:ext>
                </a:extLst>
              </p:cNvPr>
              <p:cNvSpPr txBox="1">
                <a:spLocks noRot="1" noChangeAspect="1" noMove="1" noResize="1" noEditPoints="1" noAdjustHandles="1" noChangeArrowheads="1" noChangeShapeType="1" noTextEdit="1"/>
              </p:cNvSpPr>
              <p:nvPr/>
            </p:nvSpPr>
            <p:spPr>
              <a:xfrm>
                <a:off x="915520" y="7553634"/>
                <a:ext cx="6229300" cy="656590"/>
              </a:xfrm>
              <a:prstGeom prst="rect">
                <a:avLst/>
              </a:prstGeom>
              <a:blipFill>
                <a:blip r:embed="rId5"/>
                <a:stretch>
                  <a:fillRect t="-181132" b="-222642"/>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118DB5F3-F8A0-1DFD-A71A-D2E1A875C7CB}"/>
                  </a:ext>
                </a:extLst>
              </p:cNvPr>
              <p:cNvSpPr txBox="1"/>
              <p:nvPr/>
            </p:nvSpPr>
            <p:spPr>
              <a:xfrm>
                <a:off x="458325" y="8589908"/>
                <a:ext cx="6082323" cy="65659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𝐼</m:t>
                          </m:r>
                        </m:e>
                        <m:sub>
                          <m:r>
                            <a:rPr lang="en-US" sz="2000" i="1">
                              <a:solidFill>
                                <a:srgbClr val="1A074F"/>
                              </a:solidFill>
                              <a:latin typeface="Cambria Math" panose="02040503050406030204" pitchFamily="18" charset="0"/>
                            </a:rPr>
                            <m:t>𝑃𝑀𝑆𝐶𝑁</m:t>
                          </m:r>
                        </m:sub>
                      </m:sSub>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r>
                        <a:rPr lang="en-US" sz="2000" i="0">
                          <a:solidFill>
                            <a:srgbClr val="1A074F"/>
                          </a:solidFill>
                          <a:latin typeface="Cambria Math" panose="02040503050406030204" pitchFamily="18" charset="0"/>
                        </a:rPr>
                        <m:t>= </m:t>
                      </m:r>
                      <m:sSub>
                        <m:sSubPr>
                          <m:ctrlPr>
                            <a:rPr lang="en-US" sz="2000" i="1">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𝐼</m:t>
                          </m:r>
                        </m:e>
                        <m:sub>
                          <m:r>
                            <a:rPr lang="en-US" sz="2000" i="1">
                              <a:solidFill>
                                <a:srgbClr val="1A074F"/>
                              </a:solidFill>
                              <a:latin typeface="Cambria Math" panose="02040503050406030204" pitchFamily="18" charset="0"/>
                            </a:rPr>
                            <m:t>𝑁𝑆𝑆</m:t>
                          </m:r>
                        </m:sub>
                      </m:sSub>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sSub>
                        <m:sSubPr>
                          <m:ctrlPr>
                            <a:rPr lang="en-US" sz="2000" i="1">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𝐼</m:t>
                          </m:r>
                        </m:e>
                        <m:sub>
                          <m:r>
                            <a:rPr lang="en-US" sz="2000" i="1">
                              <a:solidFill>
                                <a:srgbClr val="1A074F"/>
                              </a:solidFill>
                              <a:latin typeface="Cambria Math" panose="02040503050406030204" pitchFamily="18" charset="0"/>
                            </a:rPr>
                            <m:t>𝑁𝑆𝑆</m:t>
                          </m:r>
                        </m:sub>
                      </m:sSub>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+1,</m:t>
                          </m:r>
                          <m:r>
                            <a:rPr lang="en-US" sz="2000" i="1">
                              <a:solidFill>
                                <a:srgbClr val="1A074F"/>
                              </a:solidFill>
                              <a:latin typeface="Cambria Math" panose="02040503050406030204" pitchFamily="18" charset="0"/>
                            </a:rPr>
                            <m:t>𝑗</m:t>
                          </m:r>
                          <m:r>
                            <a:rPr lang="en-US" sz="2000" i="0">
                              <a:solidFill>
                                <a:srgbClr val="1A074F"/>
                              </a:solidFill>
                              <a:latin typeface="Cambria Math" panose="02040503050406030204" pitchFamily="18" charset="0"/>
                            </a:rPr>
                            <m:t>+1</m:t>
                          </m:r>
                        </m:e>
                      </m:d>
                    </m:oMath>
                  </m:oMathPara>
                </a14:m>
                <a:endParaRPr lang="en-US" sz="2000" dirty="0">
                  <a:solidFill>
                    <a:srgbClr val="1A074F"/>
                  </a:solidFill>
                </a:endParaRPr>
              </a:p>
            </p:txBody>
          </p:sp>
        </mc:Choice>
        <mc:Fallback xmlns="">
          <p:sp>
            <p:nvSpPr>
              <p:cNvPr id="6" name="TextBox 5">
                <a:extLst>
                  <a:ext uri="{FF2B5EF4-FFF2-40B4-BE49-F238E27FC236}">
                    <a16:creationId xmlns:a16="http://schemas.microsoft.com/office/drawing/2014/main" id="{118DB5F3-F8A0-1DFD-A71A-D2E1A875C7CB}"/>
                  </a:ext>
                </a:extLst>
              </p:cNvPr>
              <p:cNvSpPr txBox="1">
                <a:spLocks noRot="1" noChangeAspect="1" noMove="1" noResize="1" noEditPoints="1" noAdjustHandles="1" noChangeArrowheads="1" noChangeShapeType="1" noTextEdit="1"/>
              </p:cNvSpPr>
              <p:nvPr/>
            </p:nvSpPr>
            <p:spPr>
              <a:xfrm>
                <a:off x="458325" y="8589908"/>
                <a:ext cx="6082323" cy="656590"/>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DD2502EB-53F8-33EC-B24A-A417DFE6FA08}"/>
                  </a:ext>
                </a:extLst>
              </p:cNvPr>
              <p:cNvSpPr txBox="1"/>
              <p:nvPr/>
            </p:nvSpPr>
            <p:spPr>
              <a:xfrm>
                <a:off x="1155779" y="10142553"/>
                <a:ext cx="4713919" cy="575607"/>
              </a:xfrm>
              <a:prstGeom prst="rect">
                <a:avLst/>
              </a:prstGeom>
              <a:noFill/>
            </p:spPr>
            <p:txBody>
              <a:bodyPr wrap="none" rtlCol="0">
                <a:spAutoFit/>
              </a:bodyPr>
              <a:lstStyle/>
              <a:p>
                <a14:m>
                  <m:oMath xmlns:m="http://schemas.openxmlformats.org/officeDocument/2006/math">
                    <m:r>
                      <a:rPr lang="en-US" sz="2000" i="1" smtClean="0">
                        <a:solidFill>
                          <a:srgbClr val="1A074F"/>
                        </a:solidFill>
                        <a:latin typeface="Cambria Math" panose="02040503050406030204" pitchFamily="18" charset="0"/>
                      </a:rPr>
                      <m:t>𝐼</m:t>
                    </m:r>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oMath>
                </a14:m>
                <a:r>
                  <a:rPr lang="en-US" sz="2000" dirty="0">
                    <a:solidFill>
                      <a:srgbClr val="1A074F"/>
                    </a:solidFill>
                    <a:latin typeface="Times New Roman" panose="02020603050405020304" pitchFamily="18" charset="0"/>
                    <a:cs typeface="Times New Roman" panose="02020603050405020304" pitchFamily="18" charset="0"/>
                  </a:rPr>
                  <a:t>: Sample value with location </a:t>
                </a:r>
                <a14:m>
                  <m:oMath xmlns:m="http://schemas.openxmlformats.org/officeDocument/2006/math">
                    <m:d>
                      <m:dPr>
                        <m:ctrlPr>
                          <a:rPr lang="en-US" sz="2000" i="1">
                            <a:solidFill>
                              <a:srgbClr val="1A074F"/>
                            </a:solidFill>
                            <a:latin typeface="Cambria Math" panose="02040503050406030204" pitchFamily="18" charset="0"/>
                          </a:rPr>
                        </m:ctrlPr>
                      </m:dPr>
                      <m:e>
                        <m:r>
                          <a:rPr lang="en-US" sz="2000" i="1">
                            <a:solidFill>
                              <a:srgbClr val="1A074F"/>
                            </a:solidFill>
                            <a:latin typeface="Cambria Math" panose="02040503050406030204" pitchFamily="18" charset="0"/>
                          </a:rPr>
                          <m:t>𝑖</m:t>
                        </m:r>
                        <m:r>
                          <a:rPr lang="en-US" sz="200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𝑗</m:t>
                        </m:r>
                      </m:e>
                    </m:d>
                  </m:oMath>
                </a14:m>
                <a:r>
                  <a:rPr lang="en-US" sz="2000" dirty="0">
                    <a:solidFill>
                      <a:srgbClr val="1A074F"/>
                    </a:solidFill>
                    <a:latin typeface="Times New Roman" panose="02020603050405020304" pitchFamily="18" charset="0"/>
                    <a:cs typeface="Times New Roman" panose="02020603050405020304" pitchFamily="18" charset="0"/>
                  </a:rPr>
                  <a:t> </a:t>
                </a:r>
              </a:p>
            </p:txBody>
          </p:sp>
        </mc:Choice>
        <mc:Fallback xmlns="">
          <p:sp>
            <p:nvSpPr>
              <p:cNvPr id="7" name="TextBox 6">
                <a:extLst>
                  <a:ext uri="{FF2B5EF4-FFF2-40B4-BE49-F238E27FC236}">
                    <a16:creationId xmlns:a16="http://schemas.microsoft.com/office/drawing/2014/main" id="{DD2502EB-53F8-33EC-B24A-A417DFE6FA08}"/>
                  </a:ext>
                </a:extLst>
              </p:cNvPr>
              <p:cNvSpPr txBox="1">
                <a:spLocks noRot="1" noChangeAspect="1" noMove="1" noResize="1" noEditPoints="1" noAdjustHandles="1" noChangeArrowheads="1" noChangeShapeType="1" noTextEdit="1"/>
              </p:cNvSpPr>
              <p:nvPr/>
            </p:nvSpPr>
            <p:spPr>
              <a:xfrm>
                <a:off x="1155779" y="10142553"/>
                <a:ext cx="4713919" cy="575607"/>
              </a:xfrm>
              <a:prstGeom prst="rect">
                <a:avLst/>
              </a:prstGeom>
              <a:blipFill>
                <a:blip r:embed="rId7"/>
                <a:stretch>
                  <a:fillRect b="-1956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5406956A-C3DF-DB0D-A3F3-C8846ABDACDF}"/>
                  </a:ext>
                </a:extLst>
              </p:cNvPr>
              <p:cNvSpPr txBox="1"/>
              <p:nvPr/>
            </p:nvSpPr>
            <p:spPr>
              <a:xfrm>
                <a:off x="915520" y="10781731"/>
                <a:ext cx="6894784" cy="575607"/>
              </a:xfrm>
              <a:prstGeom prst="rect">
                <a:avLst/>
              </a:prstGeom>
              <a:noFill/>
            </p:spPr>
            <p:txBody>
              <a:bodyPr wrap="square">
                <a:spAutoFit/>
              </a:bodyPr>
              <a:lstStyle/>
              <a:p>
                <a14:m>
                  <m:oMath xmlns:m="http://schemas.openxmlformats.org/officeDocument/2006/math">
                    <m:r>
                      <a:rPr lang="en-HK" sz="2000" b="1" i="1" smtClean="0">
                        <a:solidFill>
                          <a:srgbClr val="000000"/>
                        </a:solidFill>
                        <a:effectLst/>
                        <a:latin typeface="Cambria Math" panose="02040503050406030204" pitchFamily="18" charset="0"/>
                        <a:ea typeface="Cambria Math" panose="02040503050406030204" pitchFamily="18" charset="0"/>
                        <a:cs typeface="Cambria Math" panose="02040503050406030204" pitchFamily="18" charset="0"/>
                      </a:rPr>
                      <m:t>𝒘</m:t>
                    </m:r>
                    <m:r>
                      <a:rPr lang="en-US" sz="2000" b="1" i="1" smtClean="0">
                        <a:solidFill>
                          <a:srgbClr val="000000"/>
                        </a:solidFill>
                        <a:effectLst/>
                        <a:latin typeface="Cambria Math" panose="02040503050406030204" pitchFamily="18" charset="0"/>
                        <a:ea typeface="Cambria Math" panose="02040503050406030204" pitchFamily="18" charset="0"/>
                        <a:cs typeface="Cambria Math" panose="02040503050406030204" pitchFamily="18" charset="0"/>
                      </a:rPr>
                      <m:t> </m:t>
                    </m:r>
                    <m:r>
                      <a:rPr lang="en-US" sz="2000" b="0" i="0" smtClean="0">
                        <a:solidFill>
                          <a:srgbClr val="000000"/>
                        </a:solidFill>
                        <a:effectLst/>
                        <a:latin typeface="Cambria Math" panose="02040503050406030204" pitchFamily="18" charset="0"/>
                        <a:ea typeface="Cambria Math" panose="02040503050406030204" pitchFamily="18" charset="0"/>
                        <a:cs typeface="Cambria Math" panose="02040503050406030204" pitchFamily="18" charset="0"/>
                      </a:rPr>
                      <m:t>:</m:t>
                    </m:r>
                  </m:oMath>
                </a14:m>
                <a:r>
                  <a:rPr lang="en-HK" sz="2000" dirty="0">
                    <a:solidFill>
                      <a:srgbClr val="000000"/>
                    </a:solidFill>
                    <a:effectLst/>
                    <a:latin typeface="Times New Roman" panose="02020603050405020304" pitchFamily="18" charset="0"/>
                    <a:ea typeface="Times"/>
                    <a:cs typeface="Times New Roman" panose="02020603050405020304" pitchFamily="18" charset="0"/>
                  </a:rPr>
                  <a:t> 2D circularly-symmetric Gaussian weighting function </a:t>
                </a:r>
                <a:endParaRPr lang="en-US" sz="2000" dirty="0">
                  <a:latin typeface="Times New Roman" panose="02020603050405020304" pitchFamily="18" charset="0"/>
                  <a:cs typeface="Times New Roman" panose="02020603050405020304" pitchFamily="18" charset="0"/>
                </a:endParaRPr>
              </a:p>
            </p:txBody>
          </p:sp>
        </mc:Choice>
        <mc:Fallback xmlns="">
          <p:sp>
            <p:nvSpPr>
              <p:cNvPr id="8" name="TextBox 7">
                <a:extLst>
                  <a:ext uri="{FF2B5EF4-FFF2-40B4-BE49-F238E27FC236}">
                    <a16:creationId xmlns:a16="http://schemas.microsoft.com/office/drawing/2014/main" id="{5406956A-C3DF-DB0D-A3F3-C8846ABDACDF}"/>
                  </a:ext>
                </a:extLst>
              </p:cNvPr>
              <p:cNvSpPr txBox="1">
                <a:spLocks noRot="1" noChangeAspect="1" noMove="1" noResize="1" noEditPoints="1" noAdjustHandles="1" noChangeArrowheads="1" noChangeShapeType="1" noTextEdit="1"/>
              </p:cNvSpPr>
              <p:nvPr/>
            </p:nvSpPr>
            <p:spPr>
              <a:xfrm>
                <a:off x="915520" y="10781731"/>
                <a:ext cx="6894784" cy="575607"/>
              </a:xfrm>
              <a:prstGeom prst="rect">
                <a:avLst/>
              </a:prstGeom>
              <a:blipFill>
                <a:blip r:embed="rId8"/>
                <a:stretch>
                  <a:fillRect r="-2026" b="-1739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8D213E4-5902-F0D3-4246-177DD42622B5}"/>
                  </a:ext>
                </a:extLst>
              </p:cNvPr>
              <p:cNvSpPr txBox="1"/>
              <p:nvPr/>
            </p:nvSpPr>
            <p:spPr>
              <a:xfrm>
                <a:off x="1096990" y="11377250"/>
                <a:ext cx="1620444" cy="656590"/>
              </a:xfrm>
              <a:prstGeom prst="rect">
                <a:avLst/>
              </a:prstGeom>
              <a:noFill/>
            </p:spPr>
            <p:txBody>
              <a:bodyPr wrap="square">
                <a:spAutoFit/>
              </a:bodyPr>
              <a:lstStyle/>
              <a:p>
                <a:pPr/>
                <a14:m>
                  <m:oMathPara xmlns:m="http://schemas.openxmlformats.org/officeDocument/2006/math">
                    <m:oMathParaPr>
                      <m:jc m:val="centerGroup"/>
                    </m:oMathParaPr>
                    <m:oMath xmlns:m="http://schemas.openxmlformats.org/officeDocument/2006/math">
                      <m:r>
                        <a:rPr lang="en-US" sz="2000" i="1" smtClean="0">
                          <a:solidFill>
                            <a:srgbClr val="1A074F"/>
                          </a:solidFill>
                          <a:latin typeface="Cambria Math" panose="02040503050406030204" pitchFamily="18" charset="0"/>
                        </a:rPr>
                        <m:t>𝐾</m:t>
                      </m:r>
                      <m:r>
                        <a:rPr lang="en-US" sz="2000" i="0">
                          <a:solidFill>
                            <a:srgbClr val="1A074F"/>
                          </a:solidFill>
                          <a:latin typeface="Cambria Math" panose="02040503050406030204" pitchFamily="18" charset="0"/>
                        </a:rPr>
                        <m:t>=</m:t>
                      </m:r>
                      <m:r>
                        <a:rPr lang="en-US" sz="2000" i="1">
                          <a:solidFill>
                            <a:srgbClr val="1A074F"/>
                          </a:solidFill>
                          <a:latin typeface="Cambria Math" panose="02040503050406030204" pitchFamily="18" charset="0"/>
                        </a:rPr>
                        <m:t>𝐿</m:t>
                      </m:r>
                      <m:r>
                        <a:rPr lang="en-US" sz="2000" i="0">
                          <a:solidFill>
                            <a:srgbClr val="1A074F"/>
                          </a:solidFill>
                          <a:latin typeface="Cambria Math" panose="02040503050406030204" pitchFamily="18" charset="0"/>
                        </a:rPr>
                        <m:t>=3</m:t>
                      </m:r>
                    </m:oMath>
                  </m:oMathPara>
                </a14:m>
                <a:endParaRPr lang="en-US" sz="2000" dirty="0">
                  <a:solidFill>
                    <a:srgbClr val="1A074F"/>
                  </a:solidFill>
                </a:endParaRPr>
              </a:p>
            </p:txBody>
          </p:sp>
        </mc:Choice>
        <mc:Fallback xmlns="">
          <p:sp>
            <p:nvSpPr>
              <p:cNvPr id="9" name="TextBox 8">
                <a:extLst>
                  <a:ext uri="{FF2B5EF4-FFF2-40B4-BE49-F238E27FC236}">
                    <a16:creationId xmlns:a16="http://schemas.microsoft.com/office/drawing/2014/main" id="{B8D213E4-5902-F0D3-4246-177DD42622B5}"/>
                  </a:ext>
                </a:extLst>
              </p:cNvPr>
              <p:cNvSpPr txBox="1">
                <a:spLocks noRot="1" noChangeAspect="1" noMove="1" noResize="1" noEditPoints="1" noAdjustHandles="1" noChangeArrowheads="1" noChangeShapeType="1" noTextEdit="1"/>
              </p:cNvSpPr>
              <p:nvPr/>
            </p:nvSpPr>
            <p:spPr>
              <a:xfrm>
                <a:off x="1096990" y="11377250"/>
                <a:ext cx="1620444" cy="656590"/>
              </a:xfrm>
              <a:prstGeom prst="rect">
                <a:avLst/>
              </a:prstGeom>
              <a:blipFill>
                <a:blip r:embed="rId9"/>
                <a:stretch>
                  <a:fillRect/>
                </a:stretch>
              </a:blipFill>
            </p:spPr>
            <p:txBody>
              <a:bodyPr/>
              <a:lstStyle/>
              <a:p>
                <a:r>
                  <a:rPr lang="en-US">
                    <a:noFill/>
                  </a:rPr>
                  <a:t> </a:t>
                </a:r>
              </a:p>
            </p:txBody>
          </p:sp>
        </mc:Fallback>
      </mc:AlternateContent>
      <p:sp>
        <p:nvSpPr>
          <p:cNvPr id="16" name="Rectangle 15">
            <a:extLst>
              <a:ext uri="{FF2B5EF4-FFF2-40B4-BE49-F238E27FC236}">
                <a16:creationId xmlns:a16="http://schemas.microsoft.com/office/drawing/2014/main" id="{C713475C-85FC-2D1E-2535-8F83E41E0226}"/>
              </a:ext>
            </a:extLst>
          </p:cNvPr>
          <p:cNvSpPr/>
          <p:nvPr/>
        </p:nvSpPr>
        <p:spPr>
          <a:xfrm>
            <a:off x="984419" y="10256558"/>
            <a:ext cx="6825885" cy="1729369"/>
          </a:xfrm>
          <a:prstGeom prst="rect">
            <a:avLst/>
          </a:prstGeom>
          <a:noFill/>
          <a:ln>
            <a:solidFill>
              <a:schemeClr val="bg2"/>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p>
        </p:txBody>
      </p:sp>
      <p:pic>
        <p:nvPicPr>
          <p:cNvPr id="17" name="image13.png">
            <a:extLst>
              <a:ext uri="{FF2B5EF4-FFF2-40B4-BE49-F238E27FC236}">
                <a16:creationId xmlns:a16="http://schemas.microsoft.com/office/drawing/2014/main" id="{37492266-05DB-DFBC-CFE7-209FEAAD78E8}"/>
              </a:ext>
            </a:extLst>
          </p:cNvPr>
          <p:cNvPicPr/>
          <p:nvPr/>
        </p:nvPicPr>
        <p:blipFill>
          <a:blip r:embed="rId10"/>
          <a:srcRect/>
          <a:stretch>
            <a:fillRect/>
          </a:stretch>
        </p:blipFill>
        <p:spPr>
          <a:xfrm>
            <a:off x="10256296" y="2474338"/>
            <a:ext cx="10107930" cy="7782220"/>
          </a:xfrm>
          <a:prstGeom prst="rect">
            <a:avLst/>
          </a:prstGeom>
          <a:ln/>
        </p:spPr>
      </p:pic>
      <p:sp>
        <p:nvSpPr>
          <p:cNvPr id="18" name="TextBox 17">
            <a:extLst>
              <a:ext uri="{FF2B5EF4-FFF2-40B4-BE49-F238E27FC236}">
                <a16:creationId xmlns:a16="http://schemas.microsoft.com/office/drawing/2014/main" id="{FDCC1096-BC6C-10CA-75C1-FCD5CF06369E}"/>
              </a:ext>
            </a:extLst>
          </p:cNvPr>
          <p:cNvSpPr txBox="1"/>
          <p:nvPr/>
        </p:nvSpPr>
        <p:spPr>
          <a:xfrm>
            <a:off x="10465743" y="10221581"/>
            <a:ext cx="9689035" cy="417550"/>
          </a:xfrm>
          <a:prstGeom prst="rect">
            <a:avLst/>
          </a:prstGeom>
          <a:noFill/>
        </p:spPr>
        <p:txBody>
          <a:bodyPr wrap="square">
            <a:spAutoFit/>
          </a:bodyPr>
          <a:lstStyle/>
          <a:p>
            <a:pPr algn="ctr">
              <a:lnSpc>
                <a:spcPct val="115000"/>
              </a:lnSpc>
            </a:pPr>
            <a:r>
              <a:rPr lang="en-HK" sz="2000" i="1" dirty="0">
                <a:solidFill>
                  <a:srgbClr val="1A074F"/>
                </a:solidFill>
                <a:effectLst/>
                <a:highlight>
                  <a:srgbClr val="FFFFFF"/>
                </a:highlight>
                <a:latin typeface="Times New Roman" panose="02020603050405020304" pitchFamily="18" charset="0"/>
                <a:ea typeface="Times New Roman" panose="02020603050405020304" pitchFamily="18" charset="0"/>
              </a:rPr>
              <a:t>Figure 2. The NSS histogram of the 12</a:t>
            </a:r>
            <a:r>
              <a:rPr lang="en-HK" sz="2000" i="1" baseline="30000" dirty="0">
                <a:solidFill>
                  <a:srgbClr val="1A074F"/>
                </a:solidFill>
                <a:effectLst/>
                <a:highlight>
                  <a:srgbClr val="FFFFFF"/>
                </a:highlight>
                <a:latin typeface="Times New Roman" panose="02020603050405020304" pitchFamily="18" charset="0"/>
                <a:ea typeface="Times New Roman" panose="02020603050405020304" pitchFamily="18" charset="0"/>
              </a:rPr>
              <a:t>th</a:t>
            </a:r>
            <a:r>
              <a:rPr lang="en-HK" sz="2000" i="1" dirty="0">
                <a:solidFill>
                  <a:srgbClr val="1A074F"/>
                </a:solidFill>
                <a:effectLst/>
                <a:highlight>
                  <a:srgbClr val="FFFFFF"/>
                </a:highlight>
                <a:latin typeface="Times New Roman" panose="02020603050405020304" pitchFamily="18" charset="0"/>
                <a:ea typeface="Times New Roman" panose="02020603050405020304" pitchFamily="18" charset="0"/>
              </a:rPr>
              <a:t> frame of </a:t>
            </a:r>
            <a:r>
              <a:rPr lang="zh-CN" altLang="en-US" sz="2000" i="1" dirty="0">
                <a:solidFill>
                  <a:srgbClr val="1A074F"/>
                </a:solidFill>
                <a:effectLst/>
                <a:highlight>
                  <a:srgbClr val="FFFFFF"/>
                </a:highlight>
                <a:latin typeface="Times New Roman" panose="02020603050405020304" pitchFamily="18" charset="0"/>
                <a:ea typeface="Times New Roman" panose="02020603050405020304" pitchFamily="18" charset="0"/>
              </a:rPr>
              <a:t> </a:t>
            </a:r>
            <a:r>
              <a:rPr lang="en-US" altLang="zh-CN" sz="2000" i="1" dirty="0">
                <a:solidFill>
                  <a:srgbClr val="1A074F"/>
                </a:solidFill>
                <a:effectLst/>
                <a:highlight>
                  <a:srgbClr val="FFFFFF"/>
                </a:highlight>
                <a:latin typeface="Times New Roman" panose="02020603050405020304" pitchFamily="18" charset="0"/>
                <a:ea typeface="Times New Roman" panose="02020603050405020304" pitchFamily="18" charset="0"/>
              </a:rPr>
              <a:t>test</a:t>
            </a:r>
            <a:r>
              <a:rPr lang="zh-CN" altLang="en-US" sz="2000" i="1" dirty="0">
                <a:solidFill>
                  <a:srgbClr val="1A074F"/>
                </a:solidFill>
                <a:effectLst/>
                <a:highlight>
                  <a:srgbClr val="FFFFFF"/>
                </a:highlight>
                <a:latin typeface="Times New Roman" panose="02020603050405020304" pitchFamily="18" charset="0"/>
                <a:ea typeface="Times New Roman" panose="02020603050405020304" pitchFamily="18" charset="0"/>
              </a:rPr>
              <a:t> </a:t>
            </a:r>
            <a:r>
              <a:rPr lang="en-US" altLang="zh-CN" sz="2000" i="1" dirty="0">
                <a:solidFill>
                  <a:srgbClr val="1A074F"/>
                </a:solidFill>
                <a:effectLst/>
                <a:highlight>
                  <a:srgbClr val="FFFFFF"/>
                </a:highlight>
                <a:latin typeface="Times New Roman" panose="02020603050405020304" pitchFamily="18" charset="0"/>
                <a:ea typeface="Times New Roman" panose="02020603050405020304" pitchFamily="18" charset="0"/>
              </a:rPr>
              <a:t>video</a:t>
            </a:r>
            <a:r>
              <a:rPr lang="en-HK" sz="2000" i="1" dirty="0">
                <a:solidFill>
                  <a:srgbClr val="1A074F"/>
                </a:solidFill>
                <a:effectLst/>
                <a:highlight>
                  <a:srgbClr val="FFFFFF"/>
                </a:highlight>
                <a:latin typeface="Times New Roman" panose="02020603050405020304" pitchFamily="18" charset="0"/>
                <a:ea typeface="Times New Roman" panose="02020603050405020304" pitchFamily="18" charset="0"/>
              </a:rPr>
              <a:t>“</a:t>
            </a:r>
            <a:r>
              <a:rPr lang="en-HK" sz="2000" i="1" dirty="0" err="1">
                <a:solidFill>
                  <a:srgbClr val="1A074F"/>
                </a:solidFill>
                <a:effectLst/>
                <a:highlight>
                  <a:srgbClr val="FFFFFF"/>
                </a:highlight>
                <a:latin typeface="Times New Roman" panose="02020603050405020304" pitchFamily="18" charset="0"/>
                <a:ea typeface="Times New Roman" panose="02020603050405020304" pitchFamily="18" charset="0"/>
              </a:rPr>
              <a:t>oldTownCross</a:t>
            </a:r>
            <a:r>
              <a:rPr lang="en-HK" sz="2000" i="1" dirty="0">
                <a:solidFill>
                  <a:srgbClr val="1A074F"/>
                </a:solidFill>
                <a:effectLst/>
                <a:highlight>
                  <a:srgbClr val="FFFFFF"/>
                </a:highlight>
                <a:latin typeface="Times New Roman" panose="02020603050405020304" pitchFamily="18" charset="0"/>
                <a:ea typeface="Times New Roman" panose="02020603050405020304" pitchFamily="18" charset="0"/>
              </a:rPr>
              <a:t>”.</a:t>
            </a:r>
            <a:endParaRPr lang="en-HK" sz="2000" dirty="0">
              <a:solidFill>
                <a:srgbClr val="1A074F"/>
              </a:solidFill>
              <a:effectLst/>
              <a:latin typeface="Arial" panose="020B0604020202020204" pitchFamily="34" charset="0"/>
              <a:ea typeface="SimSun" panose="02010600030101010101" pitchFamily="2" charset="-122"/>
            </a:endParaRPr>
          </a:p>
        </p:txBody>
      </p:sp>
    </p:spTree>
    <p:extLst>
      <p:ext uri="{BB962C8B-B14F-4D97-AF65-F5344CB8AC3E}">
        <p14:creationId xmlns:p14="http://schemas.microsoft.com/office/powerpoint/2010/main" val="156887271"/>
      </p:ext>
    </p:extLst>
  </p:cSld>
  <p:clrMapOvr>
    <a:masterClrMapping/>
  </p:clrMapOvr>
  <p:transition>
    <p:fad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Lorem ipsum dolor sit amet, consectetur adipiscing elit. Praesent orci velit, condimentum in enim vel, finibus vulputate neque.…"/>
          <p:cNvSpPr txBox="1">
            <a:spLocks noGrp="1"/>
          </p:cNvSpPr>
          <p:nvPr>
            <p:ph type="body" sz="quarter" idx="1"/>
          </p:nvPr>
        </p:nvSpPr>
        <p:spPr>
          <a:xfrm>
            <a:off x="634999" y="3490734"/>
            <a:ext cx="7272867" cy="8762172"/>
          </a:xfrm>
          <a:prstGeom prst="rect">
            <a:avLst/>
          </a:prstGeom>
        </p:spPr>
        <p:txBody>
          <a:bodyPr/>
          <a:lstStyle/>
          <a:p>
            <a:r>
              <a:rPr lang="en-US" sz="3200" b="1" dirty="0">
                <a:solidFill>
                  <a:srgbClr val="1A074F"/>
                </a:solidFill>
                <a:sym typeface="Poppins"/>
              </a:rPr>
              <a:t>Step1: Fast Fourier Transform (FFT)</a:t>
            </a:r>
          </a:p>
          <a:p>
            <a:r>
              <a:rPr lang="en-US" sz="3200" b="1" dirty="0">
                <a:solidFill>
                  <a:srgbClr val="1A074F"/>
                </a:solidFill>
                <a:sym typeface="Poppins"/>
              </a:rPr>
              <a:t>Step2:Noise Power Spectrum (NPS) </a:t>
            </a:r>
          </a:p>
          <a:p>
            <a:r>
              <a:rPr lang="en-US" sz="3200" b="1" dirty="0">
                <a:solidFill>
                  <a:srgbClr val="1A074F"/>
                </a:solidFill>
                <a:sym typeface="Poppins"/>
              </a:rPr>
              <a:t>Step3: Jensen Shannon Divergence</a:t>
            </a:r>
            <a:r>
              <a:rPr lang="en-US" sz="3200" b="1" dirty="0">
                <a:solidFill>
                  <a:srgbClr val="1A074F"/>
                </a:solidFill>
              </a:rPr>
              <a:t> (JSD)</a:t>
            </a:r>
            <a:r>
              <a:rPr lang="en-US" sz="3200" b="1" dirty="0">
                <a:solidFill>
                  <a:srgbClr val="1A074F"/>
                </a:solidFill>
                <a:sym typeface="Poppins"/>
              </a:rPr>
              <a:t> </a:t>
            </a:r>
          </a:p>
          <a:p>
            <a:pPr lvl="1"/>
            <a:endParaRPr lang="en-US" dirty="0">
              <a:sym typeface="Poppins"/>
            </a:endParaRPr>
          </a:p>
          <a:p>
            <a:pPr lvl="0"/>
            <a:endParaRPr lang="en-US" dirty="0">
              <a:sym typeface="Poppins"/>
            </a:endParaRPr>
          </a:p>
        </p:txBody>
      </p:sp>
      <p:sp>
        <p:nvSpPr>
          <p:cNvPr id="915" name="Sidebar"/>
          <p:cNvSpPr txBox="1">
            <a:spLocks noGrp="1"/>
          </p:cNvSpPr>
          <p:nvPr>
            <p:ph type="title"/>
          </p:nvPr>
        </p:nvSpPr>
        <p:spPr>
          <a:xfrm>
            <a:off x="635000" y="952500"/>
            <a:ext cx="7272866" cy="952500"/>
          </a:xfrm>
          <a:prstGeom prst="rect">
            <a:avLst/>
          </a:prstGeom>
        </p:spPr>
        <p:txBody>
          <a:bodyPr>
            <a:normAutofit fontScale="90000"/>
          </a:bodyPr>
          <a:lstStyle/>
          <a:p>
            <a:r>
              <a:rPr lang="en-US" dirty="0"/>
              <a:t>Comparative Experiment -- 2</a:t>
            </a:r>
            <a:endParaRPr dirty="0"/>
          </a:p>
        </p:txBody>
      </p:sp>
      <p:sp>
        <p:nvSpPr>
          <p:cNvPr id="91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16</a:t>
            </a:fld>
            <a:endParaRPr/>
          </a:p>
        </p:txBody>
      </p:sp>
      <p:sp>
        <p:nvSpPr>
          <p:cNvPr id="10" name="Rectangle 9">
            <a:extLst>
              <a:ext uri="{FF2B5EF4-FFF2-40B4-BE49-F238E27FC236}">
                <a16:creationId xmlns:a16="http://schemas.microsoft.com/office/drawing/2014/main" id="{9FA76660-4DFA-343E-612A-3AA25DCFA2C0}"/>
              </a:ext>
            </a:extLst>
          </p:cNvPr>
          <p:cNvSpPr/>
          <p:nvPr/>
        </p:nvSpPr>
        <p:spPr>
          <a:xfrm>
            <a:off x="17053793" y="2960280"/>
            <a:ext cx="3121586" cy="307548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E73FD6E7-B942-9CED-B9BD-7EB06303841F}"/>
              </a:ext>
            </a:extLst>
          </p:cNvPr>
          <p:cNvCxnSpPr>
            <a:cxnSpLocks/>
          </p:cNvCxnSpPr>
          <p:nvPr/>
        </p:nvCxnSpPr>
        <p:spPr>
          <a:xfrm>
            <a:off x="16831052" y="6338575"/>
            <a:ext cx="354850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8782220-9FD1-B1BD-CBA7-B6910067046B}"/>
              </a:ext>
            </a:extLst>
          </p:cNvPr>
          <p:cNvCxnSpPr>
            <a:cxnSpLocks/>
          </p:cNvCxnSpPr>
          <p:nvPr/>
        </p:nvCxnSpPr>
        <p:spPr>
          <a:xfrm flipV="1">
            <a:off x="16831052" y="2722179"/>
            <a:ext cx="0" cy="358768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CAEB61E-4467-1817-4091-749AD190FEAA}"/>
              </a:ext>
            </a:extLst>
          </p:cNvPr>
          <p:cNvCxnSpPr>
            <a:cxnSpLocks/>
          </p:cNvCxnSpPr>
          <p:nvPr/>
        </p:nvCxnSpPr>
        <p:spPr>
          <a:xfrm>
            <a:off x="16970690" y="10499529"/>
            <a:ext cx="428951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4EB8AAF-3B47-B1B6-C805-9240321FF872}"/>
                  </a:ext>
                </a:extLst>
              </p:cNvPr>
              <p:cNvSpPr txBox="1"/>
              <p:nvPr/>
            </p:nvSpPr>
            <p:spPr>
              <a:xfrm>
                <a:off x="19872796" y="6473545"/>
                <a:ext cx="302583"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1A074F"/>
                              </a:solidFill>
                              <a:latin typeface="Cambria Math" panose="02040503050406030204" pitchFamily="18" charset="0"/>
                            </a:rPr>
                          </m:ctrlPr>
                        </m:sSubPr>
                        <m:e>
                          <m:r>
                            <a:rPr lang="en-US" sz="2000" b="0" i="1" smtClean="0">
                              <a:solidFill>
                                <a:srgbClr val="1A074F"/>
                              </a:solidFill>
                              <a:latin typeface="Cambria Math" panose="02040503050406030204" pitchFamily="18" charset="0"/>
                            </a:rPr>
                            <m:t>𝑓</m:t>
                          </m:r>
                        </m:e>
                        <m:sub>
                          <m:r>
                            <a:rPr lang="en-US" sz="2000" b="0" i="1" smtClean="0">
                              <a:solidFill>
                                <a:srgbClr val="1A074F"/>
                              </a:solidFill>
                              <a:latin typeface="Cambria Math" panose="02040503050406030204" pitchFamily="18" charset="0"/>
                            </a:rPr>
                            <m:t>𝑥</m:t>
                          </m:r>
                        </m:sub>
                      </m:sSub>
                    </m:oMath>
                  </m:oMathPara>
                </a14:m>
                <a:endParaRPr lang="en-US" sz="2000" dirty="0">
                  <a:solidFill>
                    <a:srgbClr val="1A074F"/>
                  </a:solidFill>
                </a:endParaRPr>
              </a:p>
            </p:txBody>
          </p:sp>
        </mc:Choice>
        <mc:Fallback xmlns="">
          <p:sp>
            <p:nvSpPr>
              <p:cNvPr id="14" name="TextBox 13">
                <a:extLst>
                  <a:ext uri="{FF2B5EF4-FFF2-40B4-BE49-F238E27FC236}">
                    <a16:creationId xmlns:a16="http://schemas.microsoft.com/office/drawing/2014/main" id="{54EB8AAF-3B47-B1B6-C805-9240321FF872}"/>
                  </a:ext>
                </a:extLst>
              </p:cNvPr>
              <p:cNvSpPr txBox="1">
                <a:spLocks noRot="1" noChangeAspect="1" noMove="1" noResize="1" noEditPoints="1" noAdjustHandles="1" noChangeArrowheads="1" noChangeShapeType="1" noTextEdit="1"/>
              </p:cNvSpPr>
              <p:nvPr/>
            </p:nvSpPr>
            <p:spPr>
              <a:xfrm>
                <a:off x="19872796" y="6473545"/>
                <a:ext cx="302583" cy="564257"/>
              </a:xfrm>
              <a:prstGeom prst="rect">
                <a:avLst/>
              </a:prstGeom>
              <a:blipFill>
                <a:blip r:embed="rId3"/>
                <a:stretch>
                  <a:fillRect l="-24000" b="-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147BA860-87E2-F3CE-7127-6868A8234100}"/>
                  </a:ext>
                </a:extLst>
              </p:cNvPr>
              <p:cNvSpPr txBox="1"/>
              <p:nvPr/>
            </p:nvSpPr>
            <p:spPr>
              <a:xfrm>
                <a:off x="16415860" y="2736349"/>
                <a:ext cx="310150"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1A074F"/>
                              </a:solidFill>
                              <a:latin typeface="Cambria Math" panose="02040503050406030204" pitchFamily="18" charset="0"/>
                            </a:rPr>
                          </m:ctrlPr>
                        </m:sSubPr>
                        <m:e>
                          <m:r>
                            <a:rPr lang="en-US" sz="2000" b="0" i="1" smtClean="0">
                              <a:solidFill>
                                <a:srgbClr val="1A074F"/>
                              </a:solidFill>
                              <a:latin typeface="Cambria Math" panose="02040503050406030204" pitchFamily="18" charset="0"/>
                            </a:rPr>
                            <m:t>𝑓</m:t>
                          </m:r>
                        </m:e>
                        <m:sub>
                          <m:r>
                            <a:rPr lang="en-US" sz="2000" b="0" i="1" smtClean="0">
                              <a:solidFill>
                                <a:srgbClr val="1A074F"/>
                              </a:solidFill>
                              <a:latin typeface="Cambria Math" panose="02040503050406030204" pitchFamily="18" charset="0"/>
                            </a:rPr>
                            <m:t>𝑦</m:t>
                          </m:r>
                        </m:sub>
                      </m:sSub>
                    </m:oMath>
                  </m:oMathPara>
                </a14:m>
                <a:endParaRPr lang="en-US" sz="2000" dirty="0">
                  <a:solidFill>
                    <a:srgbClr val="1A074F"/>
                  </a:solidFill>
                </a:endParaRPr>
              </a:p>
            </p:txBody>
          </p:sp>
        </mc:Choice>
        <mc:Fallback xmlns="">
          <p:sp>
            <p:nvSpPr>
              <p:cNvPr id="15" name="TextBox 14">
                <a:extLst>
                  <a:ext uri="{FF2B5EF4-FFF2-40B4-BE49-F238E27FC236}">
                    <a16:creationId xmlns:a16="http://schemas.microsoft.com/office/drawing/2014/main" id="{147BA860-87E2-F3CE-7127-6868A8234100}"/>
                  </a:ext>
                </a:extLst>
              </p:cNvPr>
              <p:cNvSpPr txBox="1">
                <a:spLocks noRot="1" noChangeAspect="1" noMove="1" noResize="1" noEditPoints="1" noAdjustHandles="1" noChangeArrowheads="1" noChangeShapeType="1" noTextEdit="1"/>
              </p:cNvSpPr>
              <p:nvPr/>
            </p:nvSpPr>
            <p:spPr>
              <a:xfrm>
                <a:off x="16415860" y="2736349"/>
                <a:ext cx="310150" cy="564257"/>
              </a:xfrm>
              <a:prstGeom prst="rect">
                <a:avLst/>
              </a:prstGeom>
              <a:blipFill>
                <a:blip r:embed="rId4"/>
                <a:stretch>
                  <a:fillRect l="-26923" r="-3846" b="-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F0E8444-1ADA-362E-8572-86A3D0C2574E}"/>
                  </a:ext>
                </a:extLst>
              </p:cNvPr>
              <p:cNvSpPr txBox="1"/>
              <p:nvPr/>
            </p:nvSpPr>
            <p:spPr>
              <a:xfrm>
                <a:off x="20175379" y="10705472"/>
                <a:ext cx="1115434"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000" i="1" smtClean="0">
                              <a:solidFill>
                                <a:srgbClr val="1A074F"/>
                              </a:solidFill>
                              <a:latin typeface="Cambria Math" panose="02040503050406030204" pitchFamily="18" charset="0"/>
                            </a:rPr>
                          </m:ctrlPr>
                        </m:sSupPr>
                        <m:e>
                          <m:sSub>
                            <m:sSubPr>
                              <m:ctrlPr>
                                <a:rPr lang="en-US" sz="2000" i="1" smtClean="0">
                                  <a:solidFill>
                                    <a:srgbClr val="1A074F"/>
                                  </a:solidFill>
                                  <a:latin typeface="Cambria Math" panose="02040503050406030204" pitchFamily="18" charset="0"/>
                                </a:rPr>
                              </m:ctrlPr>
                            </m:sSubPr>
                            <m:e>
                              <m:r>
                                <a:rPr lang="en-US" sz="2000" b="0" i="1" smtClean="0">
                                  <a:solidFill>
                                    <a:srgbClr val="1A074F"/>
                                  </a:solidFill>
                                  <a:latin typeface="Cambria Math" panose="02040503050406030204" pitchFamily="18" charset="0"/>
                                </a:rPr>
                                <m:t>𝑓</m:t>
                              </m:r>
                            </m:e>
                            <m:sub>
                              <m:r>
                                <a:rPr lang="en-US" sz="2000" b="0" i="1" smtClean="0">
                                  <a:solidFill>
                                    <a:srgbClr val="1A074F"/>
                                  </a:solidFill>
                                  <a:latin typeface="Cambria Math" panose="02040503050406030204" pitchFamily="18" charset="0"/>
                                </a:rPr>
                                <m:t>𝑥</m:t>
                              </m:r>
                            </m:sub>
                          </m:sSub>
                        </m:e>
                        <m:sup>
                          <m:r>
                            <a:rPr lang="en-US" sz="2000" b="0" i="1" smtClean="0">
                              <a:solidFill>
                                <a:srgbClr val="1A074F"/>
                              </a:solidFill>
                              <a:latin typeface="Cambria Math" panose="02040503050406030204" pitchFamily="18" charset="0"/>
                            </a:rPr>
                            <m:t>2</m:t>
                          </m:r>
                        </m:sup>
                      </m:sSup>
                      <m:r>
                        <a:rPr lang="en-US" sz="2000" b="0" i="1" smtClean="0">
                          <a:solidFill>
                            <a:srgbClr val="1A074F"/>
                          </a:solidFill>
                          <a:latin typeface="Cambria Math" panose="02040503050406030204" pitchFamily="18" charset="0"/>
                        </a:rPr>
                        <m:t>+</m:t>
                      </m:r>
                      <m:sSup>
                        <m:sSupPr>
                          <m:ctrlPr>
                            <a:rPr lang="en-US" sz="2000" i="1">
                              <a:solidFill>
                                <a:srgbClr val="1A074F"/>
                              </a:solidFill>
                              <a:latin typeface="Cambria Math" panose="02040503050406030204" pitchFamily="18" charset="0"/>
                            </a:rPr>
                          </m:ctrlPr>
                        </m:sSupPr>
                        <m:e>
                          <m:sSub>
                            <m:sSubPr>
                              <m:ctrlPr>
                                <a:rPr lang="en-US" sz="2000" i="1">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𝑓</m:t>
                              </m:r>
                            </m:e>
                            <m:sub>
                              <m:r>
                                <a:rPr lang="en-US" sz="2000" i="1">
                                  <a:solidFill>
                                    <a:srgbClr val="1A074F"/>
                                  </a:solidFill>
                                  <a:latin typeface="Cambria Math" panose="02040503050406030204" pitchFamily="18" charset="0"/>
                                </a:rPr>
                                <m:t>𝑦</m:t>
                              </m:r>
                            </m:sub>
                          </m:sSub>
                        </m:e>
                        <m:sup>
                          <m:r>
                            <a:rPr lang="en-US" sz="2000" i="1">
                              <a:solidFill>
                                <a:srgbClr val="1A074F"/>
                              </a:solidFill>
                              <a:latin typeface="Cambria Math" panose="02040503050406030204" pitchFamily="18" charset="0"/>
                            </a:rPr>
                            <m:t>2</m:t>
                          </m:r>
                        </m:sup>
                      </m:sSup>
                    </m:oMath>
                  </m:oMathPara>
                </a14:m>
                <a:endParaRPr lang="en-US" sz="2000" dirty="0">
                  <a:solidFill>
                    <a:srgbClr val="1A074F"/>
                  </a:solidFill>
                </a:endParaRPr>
              </a:p>
            </p:txBody>
          </p:sp>
        </mc:Choice>
        <mc:Fallback xmlns="">
          <p:sp>
            <p:nvSpPr>
              <p:cNvPr id="19" name="TextBox 18">
                <a:extLst>
                  <a:ext uri="{FF2B5EF4-FFF2-40B4-BE49-F238E27FC236}">
                    <a16:creationId xmlns:a16="http://schemas.microsoft.com/office/drawing/2014/main" id="{8F0E8444-1ADA-362E-8572-86A3D0C2574E}"/>
                  </a:ext>
                </a:extLst>
              </p:cNvPr>
              <p:cNvSpPr txBox="1">
                <a:spLocks noRot="1" noChangeAspect="1" noMove="1" noResize="1" noEditPoints="1" noAdjustHandles="1" noChangeArrowheads="1" noChangeShapeType="1" noTextEdit="1"/>
              </p:cNvSpPr>
              <p:nvPr/>
            </p:nvSpPr>
            <p:spPr>
              <a:xfrm>
                <a:off x="20175379" y="10705472"/>
                <a:ext cx="1115434" cy="564257"/>
              </a:xfrm>
              <a:prstGeom prst="rect">
                <a:avLst/>
              </a:prstGeom>
              <a:blipFill>
                <a:blip r:embed="rId5"/>
                <a:stretch>
                  <a:fillRect l="-6742" r="-1124" b="-2174"/>
                </a:stretch>
              </a:blipFill>
            </p:spPr>
            <p:txBody>
              <a:bodyPr/>
              <a:lstStyle/>
              <a:p>
                <a:r>
                  <a:rPr lang="en-US">
                    <a:noFill/>
                  </a:rPr>
                  <a:t> </a:t>
                </a:r>
              </a:p>
            </p:txBody>
          </p:sp>
        </mc:Fallback>
      </mc:AlternateContent>
      <p:sp>
        <p:nvSpPr>
          <p:cNvPr id="20" name="Right Arrow 19">
            <a:extLst>
              <a:ext uri="{FF2B5EF4-FFF2-40B4-BE49-F238E27FC236}">
                <a16:creationId xmlns:a16="http://schemas.microsoft.com/office/drawing/2014/main" id="{6A3E4837-63C7-5211-929A-8F95020E6A5E}"/>
              </a:ext>
            </a:extLst>
          </p:cNvPr>
          <p:cNvSpPr/>
          <p:nvPr/>
        </p:nvSpPr>
        <p:spPr>
          <a:xfrm>
            <a:off x="14750828" y="3762198"/>
            <a:ext cx="682513" cy="1507650"/>
          </a:xfrm>
          <a:prstGeom prst="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7E53850D-A1DF-CC31-3E3E-B5B7346B930D}"/>
              </a:ext>
            </a:extLst>
          </p:cNvPr>
          <p:cNvSpPr txBox="1"/>
          <p:nvPr/>
        </p:nvSpPr>
        <p:spPr>
          <a:xfrm>
            <a:off x="10255015" y="6338575"/>
            <a:ext cx="2462497" cy="582467"/>
          </a:xfrm>
          <a:prstGeom prst="rect">
            <a:avLst/>
          </a:prstGeom>
          <a:noFill/>
        </p:spPr>
        <p:txBody>
          <a:bodyPr wrap="square">
            <a:spAutoFit/>
          </a:bodyPr>
          <a:lstStyle/>
          <a:p>
            <a:pPr marL="0" lvl="0" indent="0" algn="ctr" rtl="0">
              <a:spcBef>
                <a:spcPts val="0"/>
              </a:spcBef>
              <a:spcAft>
                <a:spcPts val="0"/>
              </a:spcAft>
              <a:buNone/>
            </a:pPr>
            <a:r>
              <a:rPr lang="en-HK" sz="2000" dirty="0">
                <a:solidFill>
                  <a:srgbClr val="1A074F"/>
                </a:solidFill>
              </a:rPr>
              <a:t>Noise block</a:t>
            </a:r>
            <a:endParaRPr lang="en-HK" sz="2000" b="1" i="1" dirty="0">
              <a:solidFill>
                <a:srgbClr val="1A074F"/>
              </a:solidFill>
            </a:endParaRPr>
          </a:p>
        </p:txBody>
      </p:sp>
      <p:sp>
        <p:nvSpPr>
          <p:cNvPr id="24" name="Rectangle 23">
            <a:extLst>
              <a:ext uri="{FF2B5EF4-FFF2-40B4-BE49-F238E27FC236}">
                <a16:creationId xmlns:a16="http://schemas.microsoft.com/office/drawing/2014/main" id="{28CEDA95-3BF5-DF8D-A21A-B8231EE6E83A}"/>
              </a:ext>
            </a:extLst>
          </p:cNvPr>
          <p:cNvSpPr/>
          <p:nvPr/>
        </p:nvSpPr>
        <p:spPr>
          <a:xfrm>
            <a:off x="16970691" y="9885001"/>
            <a:ext cx="3759518" cy="18472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graph with a line&#10;&#10;Description automatically generated">
            <a:extLst>
              <a:ext uri="{FF2B5EF4-FFF2-40B4-BE49-F238E27FC236}">
                <a16:creationId xmlns:a16="http://schemas.microsoft.com/office/drawing/2014/main" id="{5AB1A597-54AD-3A9D-0C48-1F3979B891CB}"/>
              </a:ext>
            </a:extLst>
          </p:cNvPr>
          <p:cNvPicPr>
            <a:picLocks noChangeAspect="1"/>
          </p:cNvPicPr>
          <p:nvPr/>
        </p:nvPicPr>
        <p:blipFill rotWithShape="1">
          <a:blip r:embed="rId6"/>
          <a:srcRect t="6368"/>
          <a:stretch/>
        </p:blipFill>
        <p:spPr>
          <a:xfrm>
            <a:off x="9489205" y="8684363"/>
            <a:ext cx="4041302" cy="2837955"/>
          </a:xfrm>
          <a:prstGeom prst="rect">
            <a:avLst/>
          </a:prstGeom>
        </p:spPr>
      </p:pic>
      <p:sp>
        <p:nvSpPr>
          <p:cNvPr id="27" name="TextBox 26">
            <a:extLst>
              <a:ext uri="{FF2B5EF4-FFF2-40B4-BE49-F238E27FC236}">
                <a16:creationId xmlns:a16="http://schemas.microsoft.com/office/drawing/2014/main" id="{15A03AD3-46CC-AB72-1B14-BE4A419B74E0}"/>
              </a:ext>
            </a:extLst>
          </p:cNvPr>
          <p:cNvSpPr txBox="1"/>
          <p:nvPr/>
        </p:nvSpPr>
        <p:spPr>
          <a:xfrm>
            <a:off x="7370177" y="11669669"/>
            <a:ext cx="4572000" cy="583237"/>
          </a:xfrm>
          <a:prstGeom prst="rect">
            <a:avLst/>
          </a:prstGeom>
          <a:noFill/>
        </p:spPr>
        <p:txBody>
          <a:bodyPr wrap="square">
            <a:spAutoFit/>
          </a:bodyPr>
          <a:lstStyle/>
          <a:p>
            <a:r>
              <a:rPr lang="en-US" sz="2000" dirty="0">
                <a:solidFill>
                  <a:srgbClr val="1A074F"/>
                </a:solidFill>
              </a:rPr>
              <a:t>NPS</a:t>
            </a:r>
          </a:p>
        </p:txBody>
      </p:sp>
      <p:pic>
        <p:nvPicPr>
          <p:cNvPr id="28" name="Picture 27" descr="A grey speckled surface with small dots&#10;&#10;Description automatically generated">
            <a:extLst>
              <a:ext uri="{FF2B5EF4-FFF2-40B4-BE49-F238E27FC236}">
                <a16:creationId xmlns:a16="http://schemas.microsoft.com/office/drawing/2014/main" id="{72FFE03F-2E9B-DBA7-D03C-0E3C6080B522}"/>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925471" y="2941549"/>
            <a:ext cx="3121586" cy="3112944"/>
          </a:xfrm>
          <a:prstGeom prst="rect">
            <a:avLst/>
          </a:prstGeom>
        </p:spPr>
      </p:pic>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FB53B764-D000-438D-BD79-86627B6EFE90}"/>
                  </a:ext>
                </a:extLst>
              </p:cNvPr>
              <p:cNvSpPr txBox="1"/>
              <p:nvPr/>
            </p:nvSpPr>
            <p:spPr>
              <a:xfrm>
                <a:off x="14806909" y="4215892"/>
                <a:ext cx="570349"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solidFill>
                            <a:srgbClr val="1A074F"/>
                          </a:solidFill>
                          <a:latin typeface="Cambria Math" panose="02040503050406030204" pitchFamily="18" charset="0"/>
                        </a:rPr>
                        <m:t>𝐹𝐹𝑇</m:t>
                      </m:r>
                    </m:oMath>
                  </m:oMathPara>
                </a14:m>
                <a:endParaRPr lang="en-US" sz="2000" dirty="0">
                  <a:solidFill>
                    <a:srgbClr val="1A074F"/>
                  </a:solidFill>
                </a:endParaRPr>
              </a:p>
            </p:txBody>
          </p:sp>
        </mc:Choice>
        <mc:Fallback xmlns="">
          <p:sp>
            <p:nvSpPr>
              <p:cNvPr id="31" name="TextBox 30">
                <a:extLst>
                  <a:ext uri="{FF2B5EF4-FFF2-40B4-BE49-F238E27FC236}">
                    <a16:creationId xmlns:a16="http://schemas.microsoft.com/office/drawing/2014/main" id="{FB53B764-D000-438D-BD79-86627B6EFE90}"/>
                  </a:ext>
                </a:extLst>
              </p:cNvPr>
              <p:cNvSpPr txBox="1">
                <a:spLocks noRot="1" noChangeAspect="1" noMove="1" noResize="1" noEditPoints="1" noAdjustHandles="1" noChangeArrowheads="1" noChangeShapeType="1" noTextEdit="1"/>
              </p:cNvSpPr>
              <p:nvPr/>
            </p:nvSpPr>
            <p:spPr>
              <a:xfrm>
                <a:off x="14806909" y="4215892"/>
                <a:ext cx="570349" cy="564257"/>
              </a:xfrm>
              <a:prstGeom prst="rect">
                <a:avLst/>
              </a:prstGeom>
              <a:blipFill>
                <a:blip r:embed="rId8"/>
                <a:stretch>
                  <a:fillRect l="-6383" r="-6383"/>
                </a:stretch>
              </a:blipFill>
            </p:spPr>
            <p:txBody>
              <a:bodyPr/>
              <a:lstStyle/>
              <a:p>
                <a:r>
                  <a:rPr lang="en-US">
                    <a:noFill/>
                  </a:rPr>
                  <a:t> </a:t>
                </a:r>
              </a:p>
            </p:txBody>
          </p:sp>
        </mc:Fallback>
      </mc:AlternateContent>
      <p:grpSp>
        <p:nvGrpSpPr>
          <p:cNvPr id="33" name="Group 32">
            <a:extLst>
              <a:ext uri="{FF2B5EF4-FFF2-40B4-BE49-F238E27FC236}">
                <a16:creationId xmlns:a16="http://schemas.microsoft.com/office/drawing/2014/main" id="{52661395-FB09-734B-9F29-D33EA280F0EF}"/>
              </a:ext>
            </a:extLst>
          </p:cNvPr>
          <p:cNvGrpSpPr/>
          <p:nvPr/>
        </p:nvGrpSpPr>
        <p:grpSpPr>
          <a:xfrm rot="5400000">
            <a:off x="17722740" y="6884411"/>
            <a:ext cx="1765126" cy="1507650"/>
            <a:chOff x="14646929" y="7466534"/>
            <a:chExt cx="2271531" cy="1507650"/>
          </a:xfrm>
        </p:grpSpPr>
        <p:sp>
          <p:nvSpPr>
            <p:cNvPr id="32" name="Right Arrow 31">
              <a:extLst>
                <a:ext uri="{FF2B5EF4-FFF2-40B4-BE49-F238E27FC236}">
                  <a16:creationId xmlns:a16="http://schemas.microsoft.com/office/drawing/2014/main" id="{42720B39-76E7-4480-F6CB-AB1194367577}"/>
                </a:ext>
              </a:extLst>
            </p:cNvPr>
            <p:cNvSpPr/>
            <p:nvPr/>
          </p:nvSpPr>
          <p:spPr>
            <a:xfrm>
              <a:off x="14646929" y="7466534"/>
              <a:ext cx="2271531" cy="1507650"/>
            </a:xfrm>
            <a:prstGeom prst="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C04491ED-247C-470D-F75E-BFE460805E3D}"/>
                    </a:ext>
                  </a:extLst>
                </p:cNvPr>
                <p:cNvSpPr txBox="1"/>
                <p:nvPr/>
              </p:nvSpPr>
              <p:spPr>
                <a:xfrm>
                  <a:off x="14912587" y="7920227"/>
                  <a:ext cx="1160189"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solidFill>
                              <a:srgbClr val="1A074F"/>
                            </a:solidFill>
                            <a:latin typeface="Cambria Math" panose="02040503050406030204" pitchFamily="18" charset="0"/>
                          </a:rPr>
                          <m:t>2</m:t>
                        </m:r>
                        <m:r>
                          <a:rPr lang="en-US" sz="2000" b="0" i="1" smtClean="0">
                            <a:solidFill>
                              <a:srgbClr val="1A074F"/>
                            </a:solidFill>
                            <a:latin typeface="Cambria Math" panose="02040503050406030204" pitchFamily="18" charset="0"/>
                          </a:rPr>
                          <m:t>𝐷</m:t>
                        </m:r>
                        <m:r>
                          <a:rPr lang="en-US" sz="2000" b="0" i="1" smtClean="0">
                            <a:solidFill>
                              <a:srgbClr val="1A074F"/>
                            </a:solidFill>
                            <a:latin typeface="Cambria Math" panose="02040503050406030204" pitchFamily="18" charset="0"/>
                          </a:rPr>
                          <m:t> </m:t>
                        </m:r>
                        <m:r>
                          <a:rPr lang="en-US" sz="2000" b="0" i="1" smtClean="0">
                            <a:solidFill>
                              <a:srgbClr val="1A074F"/>
                            </a:solidFill>
                            <a:latin typeface="Cambria Math" panose="02040503050406030204" pitchFamily="18" charset="0"/>
                          </a:rPr>
                          <m:t>𝑡𝑜</m:t>
                        </m:r>
                        <m:r>
                          <a:rPr lang="en-US" sz="2000" b="0" i="1" smtClean="0">
                            <a:solidFill>
                              <a:srgbClr val="1A074F"/>
                            </a:solidFill>
                            <a:latin typeface="Cambria Math" panose="02040503050406030204" pitchFamily="18" charset="0"/>
                          </a:rPr>
                          <m:t> 1</m:t>
                        </m:r>
                        <m:r>
                          <a:rPr lang="en-US" sz="2000" b="0" i="1" smtClean="0">
                            <a:solidFill>
                              <a:srgbClr val="1A074F"/>
                            </a:solidFill>
                            <a:latin typeface="Cambria Math" panose="02040503050406030204" pitchFamily="18" charset="0"/>
                          </a:rPr>
                          <m:t>𝐷</m:t>
                        </m:r>
                      </m:oMath>
                    </m:oMathPara>
                  </a14:m>
                  <a:endParaRPr lang="en-US" sz="2000" dirty="0">
                    <a:solidFill>
                      <a:srgbClr val="1A074F"/>
                    </a:solidFill>
                  </a:endParaRPr>
                </a:p>
              </p:txBody>
            </p:sp>
          </mc:Choice>
          <mc:Fallback xmlns="">
            <p:sp>
              <p:nvSpPr>
                <p:cNvPr id="22" name="TextBox 21">
                  <a:extLst>
                    <a:ext uri="{FF2B5EF4-FFF2-40B4-BE49-F238E27FC236}">
                      <a16:creationId xmlns:a16="http://schemas.microsoft.com/office/drawing/2014/main" id="{C04491ED-247C-470D-F75E-BFE460805E3D}"/>
                    </a:ext>
                  </a:extLst>
                </p:cNvPr>
                <p:cNvSpPr txBox="1">
                  <a:spLocks noRot="1" noChangeAspect="1" noMove="1" noResize="1" noEditPoints="1" noAdjustHandles="1" noChangeArrowheads="1" noChangeShapeType="1" noTextEdit="1"/>
                </p:cNvSpPr>
                <p:nvPr/>
              </p:nvSpPr>
              <p:spPr>
                <a:xfrm>
                  <a:off x="14912587" y="7920227"/>
                  <a:ext cx="1160189" cy="564257"/>
                </a:xfrm>
                <a:prstGeom prst="rect">
                  <a:avLst/>
                </a:prstGeom>
                <a:blipFill>
                  <a:blip r:embed="rId9"/>
                  <a:stretch>
                    <a:fillRect l="-8889" t="-9722" b="-27778"/>
                  </a:stretch>
                </a:blipFill>
              </p:spPr>
              <p:txBody>
                <a:bodyPr/>
                <a:lstStyle/>
                <a:p>
                  <a:r>
                    <a:rPr lang="en-US">
                      <a:noFill/>
                    </a:rPr>
                    <a:t> </a:t>
                  </a:r>
                </a:p>
              </p:txBody>
            </p:sp>
          </mc:Fallback>
        </mc:AlternateContent>
      </p:grpSp>
      <p:sp>
        <p:nvSpPr>
          <p:cNvPr id="34" name="Right Arrow 33">
            <a:extLst>
              <a:ext uri="{FF2B5EF4-FFF2-40B4-BE49-F238E27FC236}">
                <a16:creationId xmlns:a16="http://schemas.microsoft.com/office/drawing/2014/main" id="{01F11419-D009-8D53-DEC8-FAD5FE5B21B1}"/>
              </a:ext>
            </a:extLst>
          </p:cNvPr>
          <p:cNvSpPr/>
          <p:nvPr/>
        </p:nvSpPr>
        <p:spPr>
          <a:xfrm rot="10800000">
            <a:off x="14694745" y="9197821"/>
            <a:ext cx="682513" cy="1507650"/>
          </a:xfrm>
          <a:prstGeom prst="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946714564"/>
      </p:ext>
    </p:extLst>
  </p:cSld>
  <p:clrMapOvr>
    <a:masterClrMapping/>
  </p:clrMapOvr>
  <p:transition>
    <p:fad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PLCC and SROCC of NSS,  FFT, and steerable pyramid</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The smaller the value, the stronger the correlation with the MOS score.</a:t>
            </a:r>
          </a:p>
          <a:p>
            <a:r>
              <a:rPr lang="en-US" sz="3200" b="1" dirty="0">
                <a:sym typeface="Poppins"/>
              </a:rPr>
              <a:t>The proposed SFGA </a:t>
            </a:r>
            <a:r>
              <a:rPr lang="en-US" altLang="zh-CN" sz="3200" b="1" dirty="0">
                <a:sym typeface="Poppins"/>
              </a:rPr>
              <a:t>shows</a:t>
            </a:r>
            <a:r>
              <a:rPr lang="zh-CN" altLang="en-US" sz="3200" b="1" dirty="0">
                <a:sym typeface="Poppins"/>
              </a:rPr>
              <a:t> </a:t>
            </a:r>
            <a:r>
              <a:rPr lang="en-US" altLang="zh-CN" sz="3200" b="1" dirty="0">
                <a:sym typeface="Poppins"/>
              </a:rPr>
              <a:t>the</a:t>
            </a:r>
            <a:r>
              <a:rPr lang="zh-CN" altLang="en-US" sz="3200" b="1" dirty="0">
                <a:sym typeface="Poppins"/>
              </a:rPr>
              <a:t> </a:t>
            </a:r>
            <a:r>
              <a:rPr lang="en-US" altLang="zh-CN" sz="3200" b="1" dirty="0">
                <a:sym typeface="Poppins"/>
              </a:rPr>
              <a:t>best</a:t>
            </a:r>
            <a:r>
              <a:rPr lang="zh-CN" altLang="en-US" sz="3200" b="1" dirty="0">
                <a:sym typeface="Poppins"/>
              </a:rPr>
              <a:t> </a:t>
            </a:r>
            <a:r>
              <a:rPr lang="en-US" altLang="zh-CN" sz="3200" b="1" dirty="0">
                <a:sym typeface="Poppins"/>
              </a:rPr>
              <a:t>results.</a:t>
            </a: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17</a:t>
            </a:fld>
            <a:endParaRPr/>
          </a:p>
        </p:txBody>
      </p:sp>
      <p:graphicFrame>
        <p:nvGraphicFramePr>
          <p:cNvPr id="3" name="Table 2">
            <a:extLst>
              <a:ext uri="{FF2B5EF4-FFF2-40B4-BE49-F238E27FC236}">
                <a16:creationId xmlns:a16="http://schemas.microsoft.com/office/drawing/2014/main" id="{072E53D0-C7CC-B555-8369-8C5FB2E304DD}"/>
              </a:ext>
            </a:extLst>
          </p:cNvPr>
          <p:cNvGraphicFramePr>
            <a:graphicFrameLocks noGrp="1"/>
          </p:cNvGraphicFramePr>
          <p:nvPr>
            <p:extLst>
              <p:ext uri="{D42A27DB-BD31-4B8C-83A1-F6EECF244321}">
                <p14:modId xmlns:p14="http://schemas.microsoft.com/office/powerpoint/2010/main" val="3314275367"/>
              </p:ext>
            </p:extLst>
          </p:nvPr>
        </p:nvGraphicFramePr>
        <p:xfrm>
          <a:off x="3873502" y="6642323"/>
          <a:ext cx="16255995" cy="4572000"/>
        </p:xfrm>
        <a:graphic>
          <a:graphicData uri="http://schemas.openxmlformats.org/drawingml/2006/table">
            <a:tbl>
              <a:tblPr firstRow="1" bandRow="1">
                <a:tableStyleId>{5940675A-B579-460E-94D1-54222C63F5DA}</a:tableStyleId>
              </a:tblPr>
              <a:tblGrid>
                <a:gridCol w="2322285">
                  <a:extLst>
                    <a:ext uri="{9D8B030D-6E8A-4147-A177-3AD203B41FA5}">
                      <a16:colId xmlns:a16="http://schemas.microsoft.com/office/drawing/2014/main" val="1305171575"/>
                    </a:ext>
                  </a:extLst>
                </a:gridCol>
                <a:gridCol w="2322285">
                  <a:extLst>
                    <a:ext uri="{9D8B030D-6E8A-4147-A177-3AD203B41FA5}">
                      <a16:colId xmlns:a16="http://schemas.microsoft.com/office/drawing/2014/main" val="2208898493"/>
                    </a:ext>
                  </a:extLst>
                </a:gridCol>
                <a:gridCol w="2322285">
                  <a:extLst>
                    <a:ext uri="{9D8B030D-6E8A-4147-A177-3AD203B41FA5}">
                      <a16:colId xmlns:a16="http://schemas.microsoft.com/office/drawing/2014/main" val="2053882446"/>
                    </a:ext>
                  </a:extLst>
                </a:gridCol>
                <a:gridCol w="2322285">
                  <a:extLst>
                    <a:ext uri="{9D8B030D-6E8A-4147-A177-3AD203B41FA5}">
                      <a16:colId xmlns:a16="http://schemas.microsoft.com/office/drawing/2014/main" val="2914563056"/>
                    </a:ext>
                  </a:extLst>
                </a:gridCol>
                <a:gridCol w="2322285">
                  <a:extLst>
                    <a:ext uri="{9D8B030D-6E8A-4147-A177-3AD203B41FA5}">
                      <a16:colId xmlns:a16="http://schemas.microsoft.com/office/drawing/2014/main" val="1931321917"/>
                    </a:ext>
                  </a:extLst>
                </a:gridCol>
                <a:gridCol w="2322285">
                  <a:extLst>
                    <a:ext uri="{9D8B030D-6E8A-4147-A177-3AD203B41FA5}">
                      <a16:colId xmlns:a16="http://schemas.microsoft.com/office/drawing/2014/main" val="2787636170"/>
                    </a:ext>
                  </a:extLst>
                </a:gridCol>
                <a:gridCol w="2322285">
                  <a:extLst>
                    <a:ext uri="{9D8B030D-6E8A-4147-A177-3AD203B41FA5}">
                      <a16:colId xmlns:a16="http://schemas.microsoft.com/office/drawing/2014/main" val="67255698"/>
                    </a:ext>
                  </a:extLst>
                </a:gridCol>
              </a:tblGrid>
              <a:tr h="370840">
                <a:tc>
                  <a:txBody>
                    <a:bodyPr/>
                    <a:lstStyle/>
                    <a:p>
                      <a:pPr>
                        <a:lnSpc>
                          <a:spcPct val="100000"/>
                        </a:lnSpc>
                      </a:pPr>
                      <a:endParaRPr lang="en-US" sz="2400" dirty="0">
                        <a:solidFill>
                          <a:srgbClr val="1A074F"/>
                        </a:solidFill>
                      </a:endParaRP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gridSpan="2">
                  <a:txBody>
                    <a:bodyPr/>
                    <a:lstStyle/>
                    <a:p>
                      <a:pPr>
                        <a:lnSpc>
                          <a:spcPct val="100000"/>
                        </a:lnSpc>
                      </a:pPr>
                      <a:r>
                        <a:rPr lang="en-US" sz="2400" b="1" dirty="0">
                          <a:solidFill>
                            <a:srgbClr val="1A074F"/>
                          </a:solidFill>
                        </a:rPr>
                        <a:t>NSS</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hMerge="1">
                  <a:txBody>
                    <a:bodyPr/>
                    <a:lstStyle/>
                    <a:p>
                      <a:endParaRPr lang="en-US" dirty="0"/>
                    </a:p>
                  </a:txBody>
                  <a:tcPr anchor="ctr"/>
                </a:tc>
                <a:tc gridSpan="2">
                  <a:txBody>
                    <a:bodyPr/>
                    <a:lstStyle/>
                    <a:p>
                      <a:pPr>
                        <a:lnSpc>
                          <a:spcPct val="100000"/>
                        </a:lnSpc>
                      </a:pPr>
                      <a:r>
                        <a:rPr lang="en-US" sz="2400" b="1" dirty="0">
                          <a:solidFill>
                            <a:srgbClr val="1A074F"/>
                          </a:solidFill>
                        </a:rPr>
                        <a:t>FFT</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hMerge="1">
                  <a:txBody>
                    <a:bodyPr/>
                    <a:lstStyle/>
                    <a:p>
                      <a:endParaRPr lang="en-US" dirty="0"/>
                    </a:p>
                  </a:txBody>
                  <a:tcPr anchor="ctr"/>
                </a:tc>
                <a:tc gridSpan="2">
                  <a:txBody>
                    <a:bodyPr/>
                    <a:lstStyle/>
                    <a:p>
                      <a:pPr>
                        <a:lnSpc>
                          <a:spcPct val="100000"/>
                        </a:lnSpc>
                      </a:pPr>
                      <a:r>
                        <a:rPr lang="en-US" sz="2400" b="1" dirty="0">
                          <a:solidFill>
                            <a:srgbClr val="1A074F"/>
                          </a:solidFill>
                        </a:rPr>
                        <a:t>proposed</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hMerge="1">
                  <a:txBody>
                    <a:bodyPr/>
                    <a:lstStyle/>
                    <a:p>
                      <a:endParaRPr lang="en-US" dirty="0"/>
                    </a:p>
                  </a:txBody>
                  <a:tcPr anchor="ctr"/>
                </a:tc>
                <a:extLst>
                  <a:ext uri="{0D108BD9-81ED-4DB2-BD59-A6C34878D82A}">
                    <a16:rowId xmlns:a16="http://schemas.microsoft.com/office/drawing/2014/main" val="1635816595"/>
                  </a:ext>
                </a:extLst>
              </a:tr>
              <a:tr h="370840">
                <a:tc>
                  <a:txBody>
                    <a:bodyPr/>
                    <a:lstStyle/>
                    <a:p>
                      <a:pPr>
                        <a:lnSpc>
                          <a:spcPct val="100000"/>
                        </a:lnSpc>
                      </a:pPr>
                      <a:endParaRPr lang="en-US" sz="2400" dirty="0">
                        <a:solidFill>
                          <a:srgbClr val="1A074F"/>
                        </a:solidFill>
                      </a:endParaRP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PLCC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SROCC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PLCC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SROCC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PLCC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a:lnSpc>
                          <a:spcPct val="100000"/>
                        </a:lnSpc>
                      </a:pPr>
                      <a:r>
                        <a:rPr lang="en-US" sz="2400" b="1" dirty="0">
                          <a:solidFill>
                            <a:srgbClr val="1A074F"/>
                          </a:solidFill>
                        </a:rPr>
                        <a:t>SROCC</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900330930"/>
                  </a:ext>
                </a:extLst>
              </a:tr>
              <a:tr h="370840">
                <a:tc>
                  <a:txBody>
                    <a:bodyPr/>
                    <a:lstStyle/>
                    <a:p>
                      <a:pPr>
                        <a:lnSpc>
                          <a:spcPct val="100000"/>
                        </a:lnSpc>
                      </a:pPr>
                      <a:r>
                        <a:rPr lang="en-US" sz="2400" b="1" dirty="0">
                          <a:solidFill>
                            <a:srgbClr val="1A074F"/>
                          </a:solidFill>
                        </a:rPr>
                        <a:t>Image1</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-0.184</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-0.190</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-0.450</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-0.413</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-0.777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-0.790</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839613548"/>
                  </a:ext>
                </a:extLst>
              </a:tr>
              <a:tr h="370840">
                <a:tc>
                  <a:txBody>
                    <a:bodyPr/>
                    <a:lstStyle/>
                    <a:p>
                      <a:pPr>
                        <a:lnSpc>
                          <a:spcPct val="100000"/>
                        </a:lnSpc>
                      </a:pPr>
                      <a:r>
                        <a:rPr lang="en-US" sz="2400" b="1" dirty="0">
                          <a:solidFill>
                            <a:srgbClr val="1A074F"/>
                          </a:solidFill>
                        </a:rPr>
                        <a:t>Image2</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-0.224</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-0.222</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-0.596</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-0.596</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-0.782</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-0.771</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808865856"/>
                  </a:ext>
                </a:extLst>
              </a:tr>
              <a:tr h="370840">
                <a:tc>
                  <a:txBody>
                    <a:bodyPr/>
                    <a:lstStyle/>
                    <a:p>
                      <a:pPr>
                        <a:lnSpc>
                          <a:spcPct val="100000"/>
                        </a:lnSpc>
                      </a:pPr>
                      <a:r>
                        <a:rPr lang="en-US" sz="2400" b="1" dirty="0">
                          <a:solidFill>
                            <a:srgbClr val="1A074F"/>
                          </a:solidFill>
                        </a:rPr>
                        <a:t>Image3</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-0.440</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-0.423</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-0.615</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-0.587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-0.830</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-0.741</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540520474"/>
                  </a:ext>
                </a:extLst>
              </a:tr>
              <a:tr h="370840">
                <a:tc>
                  <a:txBody>
                    <a:bodyPr/>
                    <a:lstStyle/>
                    <a:p>
                      <a:pPr>
                        <a:lnSpc>
                          <a:spcPct val="100000"/>
                        </a:lnSpc>
                      </a:pPr>
                      <a:r>
                        <a:rPr lang="en-US" sz="2400" b="1" dirty="0">
                          <a:solidFill>
                            <a:srgbClr val="1A074F"/>
                          </a:solidFill>
                        </a:rPr>
                        <a:t>Image4</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-0.149</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-0.128</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-0.562</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-0.535</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-0.862</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-0.767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305611345"/>
                  </a:ext>
                </a:extLst>
              </a:tr>
              <a:tr h="370840">
                <a:tc>
                  <a:txBody>
                    <a:bodyPr/>
                    <a:lstStyle/>
                    <a:p>
                      <a:pPr>
                        <a:lnSpc>
                          <a:spcPct val="100000"/>
                        </a:lnSpc>
                      </a:pPr>
                      <a:r>
                        <a:rPr lang="en-US" sz="2400" b="1" dirty="0">
                          <a:solidFill>
                            <a:srgbClr val="1A074F"/>
                          </a:solidFill>
                        </a:rPr>
                        <a:t>Image5</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-0.165</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-0.197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-0.378</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-0.327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-0.807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-0.689</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1162920604"/>
                  </a:ext>
                </a:extLst>
              </a:tr>
              <a:tr h="370840">
                <a:tc>
                  <a:txBody>
                    <a:bodyPr/>
                    <a:lstStyle/>
                    <a:p>
                      <a:pPr>
                        <a:lnSpc>
                          <a:spcPct val="100000"/>
                        </a:lnSpc>
                      </a:pPr>
                      <a:r>
                        <a:rPr lang="en-US" sz="2400" b="1" dirty="0">
                          <a:solidFill>
                            <a:srgbClr val="1A074F"/>
                          </a:solidFill>
                        </a:rPr>
                        <a:t>Image6</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0.334</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0.326</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-0.373</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-0.370</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-0.831</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-0.721</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03315922"/>
                  </a:ext>
                </a:extLst>
              </a:tr>
              <a:tr h="370840">
                <a:tc>
                  <a:txBody>
                    <a:bodyPr/>
                    <a:lstStyle/>
                    <a:p>
                      <a:pPr>
                        <a:lnSpc>
                          <a:spcPct val="100000"/>
                        </a:lnSpc>
                      </a:pPr>
                      <a:r>
                        <a:rPr lang="en-US" sz="2400" b="1" dirty="0">
                          <a:solidFill>
                            <a:srgbClr val="1A074F"/>
                          </a:solidFill>
                        </a:rPr>
                        <a:t>Average</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-0.138</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-0.139</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-0.496</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-0.471</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-0.815</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-0.747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4179923437"/>
                  </a:ext>
                </a:extLst>
              </a:tr>
              <a:tr h="370840">
                <a:tc>
                  <a:txBody>
                    <a:bodyPr/>
                    <a:lstStyle/>
                    <a:p>
                      <a:pPr>
                        <a:lnSpc>
                          <a:spcPct val="100000"/>
                        </a:lnSpc>
                      </a:pPr>
                      <a:r>
                        <a:rPr lang="en-US" sz="2400" b="1" dirty="0">
                          <a:solidFill>
                            <a:srgbClr val="1A074F"/>
                          </a:solidFill>
                        </a:rPr>
                        <a:t>All images</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-0.087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-0.106</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US" sz="2400" b="0" i="0" u="none" strike="noStrike" cap="none" spc="0" baseline="0" dirty="0">
                          <a:solidFill>
                            <a:srgbClr val="1A074F"/>
                          </a:solidFill>
                          <a:uFillTx/>
                          <a:latin typeface="+mn-lt"/>
                          <a:ea typeface="+mn-ea"/>
                          <a:cs typeface="+mn-cs"/>
                          <a:sym typeface="Avenir Medium"/>
                        </a:rPr>
                        <a:t>-0.477</a:t>
                      </a:r>
                    </a:p>
                  </a:txBody>
                  <a:tcPr anchor="ctr">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0" i="0" u="none" strike="noStrike" cap="none" spc="0" baseline="0" dirty="0">
                          <a:solidFill>
                            <a:srgbClr val="1A074F"/>
                          </a:solidFill>
                          <a:uFillTx/>
                          <a:latin typeface="+mn-lt"/>
                          <a:ea typeface="+mn-ea"/>
                          <a:cs typeface="+mn-cs"/>
                          <a:sym typeface="Avenir Medium"/>
                        </a:rPr>
                        <a:t>-0.455</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-0.759</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tc>
                  <a:txBody>
                    <a:bodyPr/>
                    <a:lstStyle/>
                    <a:p>
                      <a:pPr marL="0" marR="0" indent="0" algn="ctr" defTabSz="584200" rtl="0" fontAlgn="b" latinLnBrk="0">
                        <a:lnSpc>
                          <a:spcPct val="100000"/>
                        </a:lnSpc>
                        <a:spcBef>
                          <a:spcPts val="0"/>
                        </a:spcBef>
                        <a:spcAft>
                          <a:spcPts val="0"/>
                        </a:spcAft>
                        <a:buClrTx/>
                        <a:buSzTx/>
                        <a:buFontTx/>
                        <a:buNone/>
                        <a:tabLst/>
                      </a:pPr>
                      <a:r>
                        <a:rPr lang="en-HK" sz="2400" b="1" i="0" u="none" strike="noStrike" cap="none" spc="0" baseline="0" dirty="0">
                          <a:solidFill>
                            <a:srgbClr val="1A074F"/>
                          </a:solidFill>
                          <a:uFillTx/>
                          <a:latin typeface="+mn-lt"/>
                          <a:ea typeface="+mn-ea"/>
                          <a:cs typeface="+mn-cs"/>
                          <a:sym typeface="Avenir Medium"/>
                        </a:rPr>
                        <a:t>-0.777</a:t>
                      </a:r>
                    </a:p>
                  </a:txBody>
                  <a:tcPr marL="9525" marR="9525" marT="9525" marB="0" anchor="b">
                    <a:lnL w="12700" cap="flat" cmpd="sng" algn="ctr">
                      <a:solidFill>
                        <a:srgbClr val="1A074F"/>
                      </a:solidFill>
                      <a:prstDash val="solid"/>
                      <a:round/>
                      <a:headEnd type="none" w="med" len="med"/>
                      <a:tailEnd type="none" w="med" len="med"/>
                    </a:lnL>
                    <a:lnR w="12700" cap="flat" cmpd="sng" algn="ctr">
                      <a:solidFill>
                        <a:srgbClr val="1A074F"/>
                      </a:solidFill>
                      <a:prstDash val="solid"/>
                      <a:round/>
                      <a:headEnd type="none" w="med" len="med"/>
                      <a:tailEnd type="none" w="med" len="med"/>
                    </a:lnR>
                    <a:lnT w="12700" cap="flat" cmpd="sng" algn="ctr">
                      <a:solidFill>
                        <a:srgbClr val="1A074F"/>
                      </a:solidFill>
                      <a:prstDash val="solid"/>
                      <a:round/>
                      <a:headEnd type="none" w="med" len="med"/>
                      <a:tailEnd type="none" w="med" len="med"/>
                    </a:lnT>
                    <a:lnB w="12700" cap="flat" cmpd="sng" algn="ctr">
                      <a:solidFill>
                        <a:srgbClr val="1A074F"/>
                      </a:solidFill>
                      <a:prstDash val="solid"/>
                      <a:round/>
                      <a:headEnd type="none" w="med" len="med"/>
                      <a:tailEnd type="none" w="med" len="med"/>
                    </a:lnB>
                  </a:tcPr>
                </a:tc>
                <a:extLst>
                  <a:ext uri="{0D108BD9-81ED-4DB2-BD59-A6C34878D82A}">
                    <a16:rowId xmlns:a16="http://schemas.microsoft.com/office/drawing/2014/main" val="3031634825"/>
                  </a:ext>
                </a:extLst>
              </a:tr>
            </a:tbl>
          </a:graphicData>
        </a:graphic>
      </p:graphicFrame>
      <p:sp>
        <p:nvSpPr>
          <p:cNvPr id="2" name="Left Brace 1">
            <a:extLst>
              <a:ext uri="{FF2B5EF4-FFF2-40B4-BE49-F238E27FC236}">
                <a16:creationId xmlns:a16="http://schemas.microsoft.com/office/drawing/2014/main" id="{44978C98-5882-1AEE-DDBA-2AB48AFEB537}"/>
              </a:ext>
            </a:extLst>
          </p:cNvPr>
          <p:cNvSpPr/>
          <p:nvPr/>
        </p:nvSpPr>
        <p:spPr>
          <a:xfrm>
            <a:off x="3373120" y="7579360"/>
            <a:ext cx="256542" cy="2987040"/>
          </a:xfrm>
          <a:prstGeom prst="leftBrace">
            <a:avLst/>
          </a:prstGeom>
          <a:noFill/>
          <a:ln w="25400" cap="flat">
            <a:solidFill>
              <a:srgbClr val="1A074F"/>
            </a:solidFill>
            <a:prstDash val="solid"/>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91439" tIns="45719" rIns="91439" bIns="45719" numCol="1" spcCol="38100" rtlCol="0" anchor="t">
            <a:noAutofit/>
          </a:bodyPr>
          <a:lstStyle/>
          <a:p>
            <a:pPr marL="0" marR="0" indent="0" algn="l" defTabSz="914400" rtl="0" fontAlgn="auto" latinLnBrk="1" hangingPunct="0">
              <a:lnSpc>
                <a:spcPct val="100000"/>
              </a:lnSpc>
              <a:spcBef>
                <a:spcPts val="0"/>
              </a:spcBef>
              <a:spcAft>
                <a:spcPts val="0"/>
              </a:spcAft>
              <a:buClrTx/>
              <a:buSzTx/>
              <a:buFontTx/>
              <a:buNone/>
              <a:tabLst/>
            </a:pPr>
            <a:endParaRPr kumimoji="0" lang="en-US" sz="1800" b="0" i="0" u="none" strike="noStrike" cap="none" spc="0" normalizeH="0" baseline="0">
              <a:ln>
                <a:noFill/>
              </a:ln>
              <a:solidFill>
                <a:srgbClr val="000000"/>
              </a:solidFill>
              <a:effectLst/>
              <a:uFillTx/>
            </a:endParaRPr>
          </a:p>
        </p:txBody>
      </p:sp>
      <p:sp>
        <p:nvSpPr>
          <p:cNvPr id="4" name="TextBox 3">
            <a:extLst>
              <a:ext uri="{FF2B5EF4-FFF2-40B4-BE49-F238E27FC236}">
                <a16:creationId xmlns:a16="http://schemas.microsoft.com/office/drawing/2014/main" id="{1CCFB277-E4FB-3A1B-B4FB-B6F44196C25D}"/>
              </a:ext>
            </a:extLst>
          </p:cNvPr>
          <p:cNvSpPr txBox="1"/>
          <p:nvPr/>
        </p:nvSpPr>
        <p:spPr>
          <a:xfrm>
            <a:off x="703920" y="8594898"/>
            <a:ext cx="203177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50 data points</a:t>
            </a:r>
          </a:p>
        </p:txBody>
      </p:sp>
      <p:sp>
        <p:nvSpPr>
          <p:cNvPr id="5" name="TextBox 4">
            <a:extLst>
              <a:ext uri="{FF2B5EF4-FFF2-40B4-BE49-F238E27FC236}">
                <a16:creationId xmlns:a16="http://schemas.microsoft.com/office/drawing/2014/main" id="{111E50CA-3DEF-C7A1-E0B5-E3C4C4B62658}"/>
              </a:ext>
            </a:extLst>
          </p:cNvPr>
          <p:cNvSpPr txBox="1"/>
          <p:nvPr/>
        </p:nvSpPr>
        <p:spPr>
          <a:xfrm>
            <a:off x="703920" y="10668000"/>
            <a:ext cx="2197396"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300 data points</a:t>
            </a:r>
          </a:p>
        </p:txBody>
      </p:sp>
    </p:spTree>
    <p:extLst>
      <p:ext uri="{BB962C8B-B14F-4D97-AF65-F5344CB8AC3E}">
        <p14:creationId xmlns:p14="http://schemas.microsoft.com/office/powerpoint/2010/main" val="1192204422"/>
      </p:ext>
    </p:extLst>
  </p:cSld>
  <p:clrMapOvr>
    <a:masterClrMapping/>
  </p:clrMapOvr>
  <p:transition>
    <p:fade/>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PLCC and SROCC of PSNR, SSIM, and the proposed SFGA</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The proposed SFGA shows the best results, compared to PSNR and SSIM.</a:t>
            </a:r>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18</a:t>
            </a:fld>
            <a:endParaRPr/>
          </a:p>
        </p:txBody>
      </p:sp>
      <p:pic>
        <p:nvPicPr>
          <p:cNvPr id="3" name="Picture 2" descr="A diagram of a graph&#10;&#10;Description automatically generated">
            <a:extLst>
              <a:ext uri="{FF2B5EF4-FFF2-40B4-BE49-F238E27FC236}">
                <a16:creationId xmlns:a16="http://schemas.microsoft.com/office/drawing/2014/main" id="{7F0B155E-D6AB-A3BA-50EE-FD07D6E1CB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333448" y="4887383"/>
            <a:ext cx="7137400" cy="5803900"/>
          </a:xfrm>
          <a:prstGeom prst="rect">
            <a:avLst/>
          </a:prstGeom>
        </p:spPr>
      </p:pic>
      <p:pic>
        <p:nvPicPr>
          <p:cNvPr id="7" name="Picture 6" descr="A diagram of blue dots&#10;&#10;Description automatically generated">
            <a:extLst>
              <a:ext uri="{FF2B5EF4-FFF2-40B4-BE49-F238E27FC236}">
                <a16:creationId xmlns:a16="http://schemas.microsoft.com/office/drawing/2014/main" id="{78327818-6606-02BD-0837-FD719AD4967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43568" y="4887383"/>
            <a:ext cx="7137400" cy="5803900"/>
          </a:xfrm>
          <a:prstGeom prst="rect">
            <a:avLst/>
          </a:prstGeom>
        </p:spPr>
      </p:pic>
      <p:pic>
        <p:nvPicPr>
          <p:cNvPr id="9" name="Picture 8" descr="A diagram of blue dots&#10;&#10;Description automatically generated">
            <a:extLst>
              <a:ext uri="{FF2B5EF4-FFF2-40B4-BE49-F238E27FC236}">
                <a16:creationId xmlns:a16="http://schemas.microsoft.com/office/drawing/2014/main" id="{8C4C67ED-01DB-85B3-D42D-055259AEADB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888508" y="4887383"/>
            <a:ext cx="7137400" cy="5803900"/>
          </a:xfrm>
          <a:prstGeom prst="rect">
            <a:avLst/>
          </a:prstGeom>
        </p:spPr>
      </p:pic>
    </p:spTree>
    <p:extLst>
      <p:ext uri="{BB962C8B-B14F-4D97-AF65-F5344CB8AC3E}">
        <p14:creationId xmlns:p14="http://schemas.microsoft.com/office/powerpoint/2010/main" val="3122306409"/>
      </p:ext>
    </p:extLst>
  </p:cSld>
  <p:clrMapOvr>
    <a:masterClrMapping/>
  </p:clrMapOvr>
  <p:transition>
    <p:fade/>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normAutofit/>
          </a:bodyPr>
          <a:lstStyle/>
          <a:p>
            <a:r>
              <a:rPr lang="en-US" dirty="0"/>
              <a:t>Conclusion</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525494" y="3407833"/>
            <a:ext cx="22733000" cy="8763000"/>
          </a:xfrm>
          <a:prstGeom prst="rect">
            <a:avLst/>
          </a:prstGeom>
        </p:spPr>
        <p:txBody>
          <a:bodyPr>
            <a:normAutofit/>
          </a:bodyPr>
          <a:lstStyle/>
          <a:p>
            <a:r>
              <a:rPr lang="en-US" sz="3200" b="1" dirty="0">
                <a:sym typeface="Poppins"/>
              </a:rPr>
              <a:t>The proposed </a:t>
            </a:r>
            <a:r>
              <a:rPr lang="en-US" sz="3200" b="1" dirty="0" err="1">
                <a:sym typeface="Poppins"/>
              </a:rPr>
              <a:t>subband</a:t>
            </a:r>
            <a:r>
              <a:rPr lang="en-US" sz="3200" b="1" dirty="0">
                <a:sym typeface="Poppins"/>
              </a:rPr>
              <a:t> based film grain assessment method (SFGA) shows promising results.</a:t>
            </a:r>
          </a:p>
          <a:p>
            <a:endParaRPr lang="en-US" sz="3200" b="1" dirty="0">
              <a:sym typeface="Poppins"/>
            </a:endParaRPr>
          </a:p>
          <a:p>
            <a:r>
              <a:rPr lang="en-US" sz="3200" b="1" dirty="0">
                <a:sym typeface="Poppins"/>
              </a:rPr>
              <a:t>It </a:t>
            </a:r>
            <a:r>
              <a:rPr lang="en-CA" sz="3200" b="1" dirty="0"/>
              <a:t>provides a valuable tool for fine-tuning film grain parameters in the modeling and synthesis process.</a:t>
            </a:r>
            <a:r>
              <a:rPr lang="en-HK" sz="3200" b="1" dirty="0"/>
              <a:t> </a:t>
            </a:r>
            <a:endParaRPr lang="en-US" sz="3200" b="1" dirty="0">
              <a:sym typeface="Poppins"/>
            </a:endParaRPr>
          </a:p>
          <a:p>
            <a:pPr lvl="1"/>
            <a:endParaRPr lang="en-US" dirty="0">
              <a:sym typeface="Poppins"/>
            </a:endParaRPr>
          </a:p>
          <a:p>
            <a:pPr lvl="1"/>
            <a:endParaRPr lang="en-US" dirty="0">
              <a:sym typeface="Poppins"/>
            </a:endParaRPr>
          </a:p>
          <a:p>
            <a:pPr lvl="1"/>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19</a:t>
            </a:fld>
            <a:endParaRPr/>
          </a:p>
        </p:txBody>
      </p:sp>
    </p:spTree>
    <p:extLst>
      <p:ext uri="{BB962C8B-B14F-4D97-AF65-F5344CB8AC3E}">
        <p14:creationId xmlns:p14="http://schemas.microsoft.com/office/powerpoint/2010/main" val="322877371"/>
      </p:ext>
    </p:extLst>
  </p:cSld>
  <p:clrMapOvr>
    <a:masterClrMapping/>
  </p:clrMapOvr>
  <p:transition>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Title and Short Text"/>
          <p:cNvSpPr txBox="1">
            <a:spLocks noGrp="1"/>
          </p:cNvSpPr>
          <p:nvPr>
            <p:ph type="title"/>
          </p:nvPr>
        </p:nvSpPr>
        <p:spPr>
          <a:prstGeom prst="rect">
            <a:avLst/>
          </a:prstGeom>
        </p:spPr>
        <p:txBody>
          <a:bodyPr/>
          <a:lstStyle/>
          <a:p>
            <a:r>
              <a:rPr lang="en-US" dirty="0"/>
              <a:t>Outline</a:t>
            </a:r>
            <a:endParaRPr dirty="0"/>
          </a:p>
        </p:txBody>
      </p:sp>
      <p:sp>
        <p:nvSpPr>
          <p:cNvPr id="938"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a:t>
            </a:fld>
            <a:endParaRPr/>
          </a:p>
        </p:txBody>
      </p:sp>
      <p:sp>
        <p:nvSpPr>
          <p:cNvPr id="5" name="Agenda topics…">
            <a:extLst>
              <a:ext uri="{FF2B5EF4-FFF2-40B4-BE49-F238E27FC236}">
                <a16:creationId xmlns:a16="http://schemas.microsoft.com/office/drawing/2014/main" id="{FFBE9C50-CB22-B111-1A39-55E4BA779B2E}"/>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xmlns:lc="http://schemas.openxmlformats.org/drawingml/2006/lockedCanva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err="1"/>
              <a:t>Subband</a:t>
            </a:r>
            <a:r>
              <a:rPr lang="en-US" dirty="0"/>
              <a:t> based film grain assessment (SFGA)</a:t>
            </a:r>
          </a:p>
          <a:p>
            <a:r>
              <a:rPr lang="en-US" dirty="0"/>
              <a:t>Subjective viewing</a:t>
            </a:r>
          </a:p>
          <a:p>
            <a:r>
              <a:rPr lang="en-US" dirty="0"/>
              <a:t>Evaluation of film grain quality metrics</a:t>
            </a:r>
          </a:p>
          <a:p>
            <a:r>
              <a:rPr lang="en-US" dirty="0"/>
              <a:t>Conclusion</a:t>
            </a:r>
            <a:endParaRPr dirty="0"/>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a14="http://schemas.microsoft.com/office/drawing/2010/main" xmlns:m="http://schemas.openxmlformats.org/officeDocument/2006/math" xmlns="">
      <p:transition spd="fast">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3" name="Tables, Diagrams,…"/>
          <p:cNvSpPr txBox="1">
            <a:spLocks noGrp="1"/>
          </p:cNvSpPr>
          <p:nvPr>
            <p:ph type="title"/>
          </p:nvPr>
        </p:nvSpPr>
        <p:spPr>
          <a:prstGeom prst="rect">
            <a:avLst/>
          </a:prstGeom>
        </p:spPr>
        <p:txBody>
          <a:bodyPr/>
          <a:lstStyle/>
          <a:p>
            <a:r>
              <a:rPr lang="en-US" dirty="0"/>
              <a:t>Thank you</a:t>
            </a:r>
            <a:endParaRPr dirty="0"/>
          </a:p>
        </p:txBody>
      </p:sp>
      <p:sp>
        <p:nvSpPr>
          <p:cNvPr id="104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20</a:t>
            </a:fld>
            <a:endParaRP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a14="http://schemas.microsoft.com/office/drawing/2010/main" xmlns:m="http://schemas.openxmlformats.org/officeDocument/2006/math" xmlns="">
      <p:transition spd="fast">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err="1"/>
              <a:t>Subband</a:t>
            </a:r>
            <a:r>
              <a:rPr lang="en-US" dirty="0"/>
              <a:t> based film grain assessment (SFGA)</a:t>
            </a:r>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3</a:t>
            </a:fld>
            <a:endParaRP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a14="http://schemas.microsoft.com/office/drawing/2010/main" xmlns:m="http://schemas.openxmlformats.org/officeDocument/2006/math" xmlns="">
      <p:transition spd="fast">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6" name="Title and Short Text"/>
          <p:cNvSpPr txBox="1">
            <a:spLocks noGrp="1"/>
          </p:cNvSpPr>
          <p:nvPr>
            <p:ph type="title"/>
          </p:nvPr>
        </p:nvSpPr>
        <p:spPr>
          <a:prstGeom prst="rect">
            <a:avLst/>
          </a:prstGeom>
        </p:spPr>
        <p:txBody>
          <a:bodyPr/>
          <a:lstStyle/>
          <a:p>
            <a:r>
              <a:rPr lang="en-US" dirty="0" err="1"/>
              <a:t>Subband</a:t>
            </a:r>
            <a:r>
              <a:rPr lang="en-US" dirty="0"/>
              <a:t> based film grain assessment (SFGA)</a:t>
            </a:r>
          </a:p>
        </p:txBody>
      </p:sp>
      <p:sp>
        <p:nvSpPr>
          <p:cNvPr id="938"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4</a:t>
            </a:fld>
            <a:endParaRPr/>
          </a:p>
        </p:txBody>
      </p:sp>
      <p:sp>
        <p:nvSpPr>
          <p:cNvPr id="5" name="Agenda topics…">
            <a:extLst>
              <a:ext uri="{FF2B5EF4-FFF2-40B4-BE49-F238E27FC236}">
                <a16:creationId xmlns:a16="http://schemas.microsoft.com/office/drawing/2014/main" id="{FFBE9C50-CB22-B111-1A39-55E4BA779B2E}"/>
              </a:ext>
            </a:extLst>
          </p:cNvPr>
          <p:cNvSpPr txBox="1">
            <a:spLocks noGrp="1"/>
          </p:cNvSpPr>
          <p:nvPr/>
        </p:nvSpPr>
        <p:spPr>
          <a:xfrm>
            <a:off x="1134568" y="3217421"/>
            <a:ext cx="22233431" cy="8839024"/>
          </a:xfrm>
          <a:prstGeom prst="rect">
            <a:avLst/>
          </a:prstGeom>
          <a:ln w="12700">
            <a:miter lim="400000"/>
          </a:ln>
          <a:extLst>
            <a:ext uri="{C572A759-6A51-4108-AA02-DFA0A04FC94B}">
              <ma14:wrappingTextBoxFlag xmlns:lc="http://schemas.openxmlformats.org/drawingml/2006/lockedCanvas" xmlns:ma14="http://schemas.microsoft.com/office/mac/drawingml/2011/main" xmlns:a14="http://schemas.microsoft.com/office/drawing/2010/main" xmlns:m="http://schemas.openxmlformats.org/officeDocument/2006/math" xmlns="" val="1"/>
            </a:ext>
          </a:extLst>
        </p:spPr>
        <p:txBody>
          <a:bodyPr lIns="0" tIns="0" rIns="0" bIns="0">
            <a:normAutofit/>
          </a:bodyPr>
          <a:lstStyle>
            <a:lvl1pPr marL="4947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1pPr>
            <a:lvl2pPr marL="11805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2pPr>
            <a:lvl3pPr marL="18663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3pPr>
            <a:lvl4pPr marL="25521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4pPr>
            <a:lvl5pPr marL="3237973" marR="0" indent="-494773" algn="l" defTabSz="825500" rtl="0" latinLnBrk="0">
              <a:lnSpc>
                <a:spcPct val="100000"/>
              </a:lnSpc>
              <a:spcBef>
                <a:spcPts val="1800"/>
              </a:spcBef>
              <a:spcAft>
                <a:spcPts val="0"/>
              </a:spcAft>
              <a:buClr>
                <a:schemeClr val="accent2">
                  <a:hueOff val="1386212"/>
                  <a:lumOff val="-31568"/>
                </a:schemeClr>
              </a:buClr>
              <a:buSzPct val="100000"/>
              <a:buFontTx/>
              <a:buChar char="•"/>
              <a:tabLst/>
              <a:defRPr sz="4800" b="0" i="0" u="none" strike="noStrike" cap="none" spc="-48" baseline="0">
                <a:solidFill>
                  <a:srgbClr val="3C4B58"/>
                </a:solidFill>
                <a:uFillTx/>
                <a:latin typeface="InspireTWDC"/>
                <a:ea typeface="InspireTWDC"/>
                <a:cs typeface="InspireTWDC"/>
                <a:sym typeface="InspireTWDC"/>
              </a:defRPr>
            </a:lvl5pPr>
            <a:lvl6pPr marL="0" marR="0" indent="22860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6pPr>
            <a:lvl7pPr marL="0" marR="0" indent="27432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7pPr>
            <a:lvl8pPr marL="0" marR="0" indent="32004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8pPr>
            <a:lvl9pPr marL="0" marR="0" indent="3657600" algn="l" defTabSz="2438338" rtl="0" latinLnBrk="0">
              <a:lnSpc>
                <a:spcPct val="110000"/>
              </a:lnSpc>
              <a:spcBef>
                <a:spcPts val="1200"/>
              </a:spcBef>
              <a:spcAft>
                <a:spcPts val="0"/>
              </a:spcAft>
              <a:buClr>
                <a:schemeClr val="accent2">
                  <a:hueOff val="1386212"/>
                  <a:lumOff val="-31568"/>
                </a:schemeClr>
              </a:buClr>
              <a:buSzTx/>
              <a:buFontTx/>
              <a:buNone/>
              <a:tabLst/>
              <a:defRPr sz="2800" b="0" i="0" u="none" strike="noStrike" cap="none" spc="0" baseline="0">
                <a:solidFill>
                  <a:srgbClr val="3C4B58"/>
                </a:solidFill>
                <a:uFillTx/>
                <a:latin typeface="InspireTWDC"/>
                <a:ea typeface="InspireTWDC"/>
                <a:cs typeface="InspireTWDC"/>
                <a:sym typeface="InspireTWDC"/>
              </a:defRPr>
            </a:lvl9pPr>
          </a:lstStyle>
          <a:p>
            <a:r>
              <a:rPr lang="en-US" dirty="0"/>
              <a:t>Framework</a:t>
            </a:r>
          </a:p>
        </p:txBody>
      </p:sp>
      <p:pic>
        <p:nvPicPr>
          <p:cNvPr id="63" name="Picture 62" descr="A diagram of a mathematical equation&#10;&#10;Description automatically generated">
            <a:extLst>
              <a:ext uri="{FF2B5EF4-FFF2-40B4-BE49-F238E27FC236}">
                <a16:creationId xmlns:a16="http://schemas.microsoft.com/office/drawing/2014/main" id="{A3DFE0AB-7A33-CE23-77C2-0D3CCC4570D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36512" y="4690110"/>
            <a:ext cx="22029541" cy="6709410"/>
          </a:xfrm>
          <a:prstGeom prst="rect">
            <a:avLst/>
          </a:prstGeom>
        </p:spPr>
      </p:pic>
    </p:spTree>
    <p:extLst>
      <p:ext uri="{BB962C8B-B14F-4D97-AF65-F5344CB8AC3E}">
        <p14:creationId xmlns:p14="http://schemas.microsoft.com/office/powerpoint/2010/main" val="3226910156"/>
      </p:ext>
    </p:extLst>
  </p:cSld>
  <p:clrMapOvr>
    <a:masterClrMapping/>
  </p:clrMapOvr>
  <p:transition>
    <p:fad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3" name="Lorem ipsum dolor sit amet, consectetur adipiscing elit. Praesent orci velit, condimentum in enim vel, finibus vulputate neque.…"/>
          <p:cNvSpPr txBox="1">
            <a:spLocks noGrp="1"/>
          </p:cNvSpPr>
          <p:nvPr>
            <p:ph type="body" sz="quarter" idx="1"/>
          </p:nvPr>
        </p:nvSpPr>
        <p:spPr>
          <a:xfrm>
            <a:off x="634999" y="3490734"/>
            <a:ext cx="7272867" cy="8762172"/>
          </a:xfrm>
          <a:prstGeom prst="rect">
            <a:avLst/>
          </a:prstGeom>
        </p:spPr>
        <p:txBody>
          <a:bodyPr/>
          <a:lstStyle/>
          <a:p>
            <a:r>
              <a:rPr lang="en-US" sz="3200" b="1" dirty="0"/>
              <a:t>Step 1: Steerable Pyramid</a:t>
            </a:r>
          </a:p>
          <a:p>
            <a:r>
              <a:rPr lang="en-US" sz="3200" b="1" dirty="0"/>
              <a:t>Step 2: Fast Fourier Transform (FFT)</a:t>
            </a:r>
          </a:p>
          <a:p>
            <a:pPr marL="0" indent="0">
              <a:buNone/>
            </a:pPr>
            <a:endParaRPr lang="en-US" sz="3200" b="1" dirty="0">
              <a:solidFill>
                <a:srgbClr val="1A074F"/>
              </a:solidFill>
              <a:sym typeface="Poppins"/>
            </a:endParaRPr>
          </a:p>
          <a:p>
            <a:pPr lvl="1"/>
            <a:endParaRPr lang="en-US" sz="3200" b="1" dirty="0">
              <a:solidFill>
                <a:srgbClr val="1A074F"/>
              </a:solidFill>
              <a:sym typeface="Poppins"/>
            </a:endParaRPr>
          </a:p>
          <a:p>
            <a:pPr lvl="1"/>
            <a:endParaRPr lang="en-US" dirty="0">
              <a:sym typeface="Poppins"/>
            </a:endParaRPr>
          </a:p>
          <a:p>
            <a:pPr lvl="0"/>
            <a:endParaRPr lang="en-US" dirty="0">
              <a:sym typeface="Poppins"/>
            </a:endParaRPr>
          </a:p>
        </p:txBody>
      </p:sp>
      <p:sp>
        <p:nvSpPr>
          <p:cNvPr id="915" name="Sidebar"/>
          <p:cNvSpPr txBox="1">
            <a:spLocks noGrp="1"/>
          </p:cNvSpPr>
          <p:nvPr>
            <p:ph type="title"/>
          </p:nvPr>
        </p:nvSpPr>
        <p:spPr>
          <a:xfrm>
            <a:off x="635000" y="952500"/>
            <a:ext cx="7272866" cy="952500"/>
          </a:xfrm>
          <a:prstGeom prst="rect">
            <a:avLst/>
          </a:prstGeom>
        </p:spPr>
        <p:txBody>
          <a:bodyPr>
            <a:normAutofit fontScale="90000"/>
          </a:bodyPr>
          <a:lstStyle/>
          <a:p>
            <a:r>
              <a:rPr lang="en-US" dirty="0"/>
              <a:t>Space domain to frequency domain </a:t>
            </a:r>
            <a:endParaRPr dirty="0"/>
          </a:p>
        </p:txBody>
      </p:sp>
      <p:sp>
        <p:nvSpPr>
          <p:cNvPr id="916"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5</a:t>
            </a:fld>
            <a:endParaRPr/>
          </a:p>
        </p:txBody>
      </p:sp>
      <p:pic>
        <p:nvPicPr>
          <p:cNvPr id="2" name="Picture 1" descr="A picture containing text, skyscraper, black and white, fog&#10;&#10;Description automatically generated">
            <a:extLst>
              <a:ext uri="{FF2B5EF4-FFF2-40B4-BE49-F238E27FC236}">
                <a16:creationId xmlns:a16="http://schemas.microsoft.com/office/drawing/2014/main" id="{C9EAF5D5-6ABC-4F24-72A9-9660B7896072}"/>
              </a:ext>
            </a:extLst>
          </p:cNvPr>
          <p:cNvPicPr>
            <a:picLocks noChangeAspect="1"/>
          </p:cNvPicPr>
          <p:nvPr/>
        </p:nvPicPr>
        <p:blipFill>
          <a:blip r:embed="rId3"/>
          <a:stretch>
            <a:fillRect/>
          </a:stretch>
        </p:blipFill>
        <p:spPr>
          <a:xfrm>
            <a:off x="8394164" y="4796895"/>
            <a:ext cx="3297767" cy="4122209"/>
          </a:xfrm>
          <a:prstGeom prst="rect">
            <a:avLst/>
          </a:prstGeom>
        </p:spPr>
      </p:pic>
      <p:pic>
        <p:nvPicPr>
          <p:cNvPr id="10" name="Picture 9" descr="A picture containing screenshot, rectangle, parallel, square&#10;&#10;Description automatically generated">
            <a:extLst>
              <a:ext uri="{FF2B5EF4-FFF2-40B4-BE49-F238E27FC236}">
                <a16:creationId xmlns:a16="http://schemas.microsoft.com/office/drawing/2014/main" id="{19FE793C-A272-4B48-70C6-C32C7A5210F0}"/>
              </a:ext>
            </a:extLst>
          </p:cNvPr>
          <p:cNvPicPr>
            <a:picLocks noChangeAspect="1"/>
          </p:cNvPicPr>
          <p:nvPr/>
        </p:nvPicPr>
        <p:blipFill rotWithShape="1">
          <a:blip r:embed="rId4"/>
          <a:srcRect b="19749"/>
          <a:stretch/>
        </p:blipFill>
        <p:spPr>
          <a:xfrm>
            <a:off x="14026887" y="392713"/>
            <a:ext cx="8290467" cy="10376887"/>
          </a:xfrm>
          <a:prstGeom prst="rect">
            <a:avLst/>
          </a:prstGeom>
        </p:spPr>
      </p:pic>
      <p:sp>
        <p:nvSpPr>
          <p:cNvPr id="11" name="TextBox 10">
            <a:extLst>
              <a:ext uri="{FF2B5EF4-FFF2-40B4-BE49-F238E27FC236}">
                <a16:creationId xmlns:a16="http://schemas.microsoft.com/office/drawing/2014/main" id="{CB066E9C-E44B-9EC5-969B-E552C53533E7}"/>
              </a:ext>
            </a:extLst>
          </p:cNvPr>
          <p:cNvSpPr txBox="1"/>
          <p:nvPr/>
        </p:nvSpPr>
        <p:spPr>
          <a:xfrm>
            <a:off x="9633800" y="8934181"/>
            <a:ext cx="81849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Input</a:t>
            </a:r>
          </a:p>
        </p:txBody>
      </p:sp>
      <p:sp>
        <p:nvSpPr>
          <p:cNvPr id="12" name="TextBox 11">
            <a:extLst>
              <a:ext uri="{FF2B5EF4-FFF2-40B4-BE49-F238E27FC236}">
                <a16:creationId xmlns:a16="http://schemas.microsoft.com/office/drawing/2014/main" id="{04236A38-5631-C4D1-1E50-93C065964711}"/>
              </a:ext>
            </a:extLst>
          </p:cNvPr>
          <p:cNvSpPr txBox="1"/>
          <p:nvPr/>
        </p:nvSpPr>
        <p:spPr>
          <a:xfrm>
            <a:off x="15475997" y="12204245"/>
            <a:ext cx="5392245"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Examples</a:t>
            </a:r>
            <a:r>
              <a:rPr lang="zh-CN" altLang="en-US" sz="2400" dirty="0">
                <a:solidFill>
                  <a:srgbClr val="1A074F"/>
                </a:solidFill>
              </a:rPr>
              <a:t> </a:t>
            </a:r>
            <a:r>
              <a:rPr lang="en-US" altLang="zh-CN" sz="2400" dirty="0">
                <a:solidFill>
                  <a:srgbClr val="1A074F"/>
                </a:solidFill>
              </a:rPr>
              <a:t>of</a:t>
            </a:r>
            <a:r>
              <a:rPr lang="zh-CN" altLang="en-US" sz="2400" dirty="0">
                <a:solidFill>
                  <a:srgbClr val="1A074F"/>
                </a:solidFill>
              </a:rPr>
              <a:t> </a:t>
            </a:r>
            <a:r>
              <a:rPr lang="en-US" altLang="zh-CN" sz="2400" dirty="0">
                <a:solidFill>
                  <a:srgbClr val="1A074F"/>
                </a:solidFill>
              </a:rPr>
              <a:t>s</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teerable</a:t>
            </a:r>
            <a:r>
              <a:rPr kumimoji="0" lang="zh-CN" altLang="en-US" sz="2400" b="0" i="0" u="none" strike="noStrike" cap="none" spc="79" normalizeH="0" baseline="0" dirty="0">
                <a:ln>
                  <a:noFill/>
                </a:ln>
                <a:solidFill>
                  <a:srgbClr val="1A074F"/>
                </a:solidFill>
                <a:effectLst/>
                <a:uFillTx/>
                <a:latin typeface="InspireTWDC"/>
                <a:ea typeface="InspireTWDC"/>
                <a:cs typeface="InspireTWDC"/>
                <a:sym typeface="InspireTWDC"/>
              </a:rPr>
              <a:t> </a:t>
            </a:r>
            <a:r>
              <a:rPr kumimoji="0" lang="en-US" altLang="zh-CN" sz="2400" b="0" i="0" u="none" strike="noStrike" cap="none" spc="79" normalizeH="0" baseline="0" dirty="0">
                <a:ln>
                  <a:noFill/>
                </a:ln>
                <a:solidFill>
                  <a:srgbClr val="1A074F"/>
                </a:solidFill>
                <a:effectLst/>
                <a:uFillTx/>
                <a:latin typeface="InspireTWDC"/>
                <a:ea typeface="InspireTWDC"/>
                <a:cs typeface="InspireTWDC"/>
                <a:sym typeface="InspireTWDC"/>
              </a:rPr>
              <a:t>pyramid</a:t>
            </a:r>
            <a:r>
              <a:rPr kumimoji="0" lang="zh-CN" altLang="en-US" sz="2400" b="0" i="0" u="none" strike="noStrike" cap="none" spc="79" normalizeH="0" baseline="0" dirty="0">
                <a:ln>
                  <a:noFill/>
                </a:ln>
                <a:solidFill>
                  <a:srgbClr val="1A074F"/>
                </a:solidFill>
                <a:effectLst/>
                <a:uFillTx/>
                <a:latin typeface="InspireTWDC"/>
                <a:ea typeface="InspireTWDC"/>
                <a:cs typeface="InspireTWDC"/>
                <a:sym typeface="InspireTWDC"/>
              </a:rPr>
              <a:t> </a:t>
            </a:r>
            <a:r>
              <a:rPr kumimoji="0" lang="en-US" altLang="zh-CN" sz="2400" b="0" i="0" u="none" strike="noStrike" cap="none" spc="79" normalizeH="0" baseline="0" dirty="0">
                <a:ln>
                  <a:noFill/>
                </a:ln>
                <a:solidFill>
                  <a:srgbClr val="1A074F"/>
                </a:solidFill>
                <a:effectLst/>
                <a:uFillTx/>
                <a:latin typeface="InspireTWDC"/>
                <a:ea typeface="InspireTWDC"/>
                <a:cs typeface="InspireTWDC"/>
                <a:sym typeface="InspireTWDC"/>
              </a:rPr>
              <a:t>outputs</a:t>
            </a:r>
            <a:endParaRPr kumimoji="0" lang="en-US" sz="2400" b="0" i="0" u="none" strike="noStrike" cap="none" spc="79" normalizeH="0" baseline="0" dirty="0">
              <a:ln>
                <a:noFill/>
              </a:ln>
              <a:solidFill>
                <a:srgbClr val="1A074F"/>
              </a:solidFill>
              <a:effectLst/>
              <a:uFillTx/>
              <a:latin typeface="InspireTWDC"/>
              <a:ea typeface="InspireTWDC"/>
              <a:cs typeface="InspireTWDC"/>
              <a:sym typeface="InspireTWDC"/>
            </a:endParaRPr>
          </a:p>
        </p:txBody>
      </p:sp>
      <p:sp>
        <p:nvSpPr>
          <p:cNvPr id="14" name="TextBox 13">
            <a:extLst>
              <a:ext uri="{FF2B5EF4-FFF2-40B4-BE49-F238E27FC236}">
                <a16:creationId xmlns:a16="http://schemas.microsoft.com/office/drawing/2014/main" id="{2FCD207F-37F5-15BD-F8C6-9645878D7505}"/>
              </a:ext>
            </a:extLst>
          </p:cNvPr>
          <p:cNvSpPr txBox="1"/>
          <p:nvPr/>
        </p:nvSpPr>
        <p:spPr>
          <a:xfrm>
            <a:off x="1226227" y="11262350"/>
            <a:ext cx="6090410" cy="771493"/>
          </a:xfrm>
          <a:prstGeom prst="rect">
            <a:avLst/>
          </a:prstGeom>
          <a:noFill/>
        </p:spPr>
        <p:txBody>
          <a:bodyPr wrap="square">
            <a:spAutoFit/>
          </a:bodyPr>
          <a:lstStyle/>
          <a:p>
            <a:pPr algn="ctr">
              <a:lnSpc>
                <a:spcPct val="115000"/>
              </a:lnSpc>
            </a:pPr>
            <a:r>
              <a:rPr lang="en-HK" sz="2000" i="1" dirty="0">
                <a:solidFill>
                  <a:srgbClr val="1A074F"/>
                </a:solidFill>
                <a:effectLst/>
                <a:latin typeface="Times New Roman" panose="02020603050405020304" pitchFamily="18" charset="0"/>
                <a:ea typeface="Times New Roman" panose="02020603050405020304" pitchFamily="18" charset="0"/>
              </a:rPr>
              <a:t>Figure </a:t>
            </a:r>
            <a:r>
              <a:rPr lang="en-HK" sz="2000" i="1" dirty="0">
                <a:solidFill>
                  <a:srgbClr val="1A074F"/>
                </a:solidFill>
                <a:latin typeface="Times New Roman" panose="02020603050405020304" pitchFamily="18" charset="0"/>
                <a:ea typeface="Times New Roman" panose="02020603050405020304" pitchFamily="18" charset="0"/>
              </a:rPr>
              <a:t>1</a:t>
            </a:r>
            <a:r>
              <a:rPr lang="en-HK" sz="2000" i="1" dirty="0">
                <a:solidFill>
                  <a:srgbClr val="1A074F"/>
                </a:solidFill>
                <a:effectLst/>
                <a:latin typeface="Times New Roman" panose="02020603050405020304" pitchFamily="18" charset="0"/>
                <a:ea typeface="Times New Roman" panose="02020603050405020304" pitchFamily="18" charset="0"/>
              </a:rPr>
              <a:t>. </a:t>
            </a:r>
            <a:r>
              <a:rPr lang="en-US" sz="2000" i="1" dirty="0">
                <a:solidFill>
                  <a:srgbClr val="1A074F"/>
                </a:solidFill>
                <a:effectLst/>
                <a:latin typeface="Times New Roman" panose="02020603050405020304" pitchFamily="18" charset="0"/>
                <a:ea typeface="Times New Roman" panose="02020603050405020304" pitchFamily="18" charset="0"/>
              </a:rPr>
              <a:t>An example of steerable pyramid</a:t>
            </a:r>
            <a:r>
              <a:rPr lang="zh-CN" altLang="en-US" sz="2000" i="1" dirty="0">
                <a:solidFill>
                  <a:srgbClr val="1A074F"/>
                </a:solidFill>
                <a:effectLst/>
                <a:latin typeface="Times New Roman" panose="02020603050405020304" pitchFamily="18" charset="0"/>
                <a:ea typeface="Times New Roman" panose="02020603050405020304" pitchFamily="18" charset="0"/>
              </a:rPr>
              <a:t> </a:t>
            </a:r>
            <a:r>
              <a:rPr lang="en-US" altLang="zh-CN" sz="2000" i="1" dirty="0">
                <a:solidFill>
                  <a:srgbClr val="1A074F"/>
                </a:solidFill>
                <a:effectLst/>
                <a:latin typeface="Times New Roman" panose="02020603050405020304" pitchFamily="18" charset="0"/>
                <a:ea typeface="Times New Roman" panose="02020603050405020304" pitchFamily="18" charset="0"/>
              </a:rPr>
              <a:t>bandpass </a:t>
            </a:r>
            <a:r>
              <a:rPr lang="en-US" altLang="zh-CN" sz="2000" i="1" dirty="0">
                <a:solidFill>
                  <a:srgbClr val="1A074F"/>
                </a:solidFill>
                <a:latin typeface="Times New Roman" panose="02020603050405020304" pitchFamily="18" charset="0"/>
                <a:ea typeface="Times New Roman" panose="02020603050405020304" pitchFamily="18" charset="0"/>
              </a:rPr>
              <a:t>filter (four directions)</a:t>
            </a:r>
            <a:r>
              <a:rPr lang="zh-CN" altLang="en-US" sz="2000" i="1" dirty="0">
                <a:solidFill>
                  <a:srgbClr val="1A074F"/>
                </a:solidFill>
                <a:latin typeface="Times New Roman" panose="02020603050405020304" pitchFamily="18" charset="0"/>
                <a:ea typeface="Times New Roman" panose="02020603050405020304" pitchFamily="18" charset="0"/>
              </a:rPr>
              <a:t> </a:t>
            </a:r>
            <a:r>
              <a:rPr lang="en-US" altLang="zh-CN" sz="2000" i="1" dirty="0">
                <a:solidFill>
                  <a:srgbClr val="1A074F"/>
                </a:solidFill>
                <a:latin typeface="Times New Roman" panose="02020603050405020304" pitchFamily="18" charset="0"/>
                <a:ea typeface="Times New Roman" panose="02020603050405020304" pitchFamily="18" charset="0"/>
              </a:rPr>
              <a:t>in</a:t>
            </a:r>
            <a:r>
              <a:rPr lang="zh-CN" altLang="en-US" sz="2000" i="1" dirty="0">
                <a:solidFill>
                  <a:srgbClr val="1A074F"/>
                </a:solidFill>
                <a:latin typeface="Times New Roman" panose="02020603050405020304" pitchFamily="18" charset="0"/>
                <a:ea typeface="Times New Roman" panose="02020603050405020304" pitchFamily="18" charset="0"/>
              </a:rPr>
              <a:t> </a:t>
            </a:r>
            <a:r>
              <a:rPr lang="en-US" altLang="zh-CN" sz="2000" i="1" dirty="0">
                <a:solidFill>
                  <a:srgbClr val="1A074F"/>
                </a:solidFill>
                <a:latin typeface="Times New Roman" panose="02020603050405020304" pitchFamily="18" charset="0"/>
                <a:ea typeface="Times New Roman" panose="02020603050405020304" pitchFamily="18" charset="0"/>
              </a:rPr>
              <a:t>spatial</a:t>
            </a:r>
            <a:r>
              <a:rPr lang="zh-CN" altLang="en-US" sz="2000" i="1" dirty="0">
                <a:solidFill>
                  <a:srgbClr val="1A074F"/>
                </a:solidFill>
                <a:latin typeface="Times New Roman" panose="02020603050405020304" pitchFamily="18" charset="0"/>
                <a:ea typeface="Times New Roman" panose="02020603050405020304" pitchFamily="18" charset="0"/>
              </a:rPr>
              <a:t> </a:t>
            </a:r>
            <a:r>
              <a:rPr lang="en-US" altLang="zh-CN" sz="2000" i="1" dirty="0">
                <a:solidFill>
                  <a:srgbClr val="1A074F"/>
                </a:solidFill>
                <a:latin typeface="Times New Roman" panose="02020603050405020304" pitchFamily="18" charset="0"/>
                <a:ea typeface="Times New Roman" panose="02020603050405020304" pitchFamily="18" charset="0"/>
              </a:rPr>
              <a:t>domain.</a:t>
            </a:r>
            <a:endParaRPr lang="en-HK" sz="2000" dirty="0">
              <a:solidFill>
                <a:srgbClr val="1A074F"/>
              </a:solidFill>
              <a:effectLst/>
              <a:latin typeface="Arial" panose="020B0604020202020204" pitchFamily="34" charset="0"/>
              <a:ea typeface="SimSun" panose="02010600030101010101" pitchFamily="2" charset="-122"/>
            </a:endParaRPr>
          </a:p>
        </p:txBody>
      </p:sp>
      <p:pic>
        <p:nvPicPr>
          <p:cNvPr id="19" name="Picture 18" descr="A comparison of a black and white image&#10;&#10;Description automatically generated">
            <a:extLst>
              <a:ext uri="{FF2B5EF4-FFF2-40B4-BE49-F238E27FC236}">
                <a16:creationId xmlns:a16="http://schemas.microsoft.com/office/drawing/2014/main" id="{0060BCDE-CE49-B17F-B97D-8CCECA337288}"/>
              </a:ext>
            </a:extLst>
          </p:cNvPr>
          <p:cNvPicPr>
            <a:picLocks noChangeAspect="1"/>
          </p:cNvPicPr>
          <p:nvPr/>
        </p:nvPicPr>
        <p:blipFill rotWithShape="1">
          <a:blip r:embed="rId5">
            <a:extLst>
              <a:ext uri="{28A0092B-C50C-407E-A947-70E740481C1C}">
                <a14:useLocalDpi xmlns:a14="http://schemas.microsoft.com/office/drawing/2010/main" val="0"/>
              </a:ext>
            </a:extLst>
          </a:blip>
          <a:srcRect r="49876"/>
          <a:stretch/>
        </p:blipFill>
        <p:spPr>
          <a:xfrm>
            <a:off x="2110918" y="6097422"/>
            <a:ext cx="3895850" cy="1998617"/>
          </a:xfrm>
          <a:prstGeom prst="rect">
            <a:avLst/>
          </a:prstGeom>
        </p:spPr>
      </p:pic>
      <p:pic>
        <p:nvPicPr>
          <p:cNvPr id="20" name="Picture 19">
            <a:extLst>
              <a:ext uri="{FF2B5EF4-FFF2-40B4-BE49-F238E27FC236}">
                <a16:creationId xmlns:a16="http://schemas.microsoft.com/office/drawing/2014/main" id="{75A2F8F6-3164-117D-4148-A8468227FA56}"/>
              </a:ext>
            </a:extLst>
          </p:cNvPr>
          <p:cNvPicPr>
            <a:picLocks noChangeAspect="1"/>
          </p:cNvPicPr>
          <p:nvPr/>
        </p:nvPicPr>
        <p:blipFill rotWithShape="1">
          <a:blip r:embed="rId5">
            <a:extLst>
              <a:ext uri="{28A0092B-C50C-407E-A947-70E740481C1C}">
                <a14:useLocalDpi xmlns:a14="http://schemas.microsoft.com/office/drawing/2010/main" val="0"/>
              </a:ext>
            </a:extLst>
          </a:blip>
          <a:srcRect l="49307"/>
          <a:stretch/>
        </p:blipFill>
        <p:spPr>
          <a:xfrm>
            <a:off x="2066724" y="8507027"/>
            <a:ext cx="3940044" cy="1998617"/>
          </a:xfrm>
          <a:prstGeom prst="rect">
            <a:avLst/>
          </a:prstGeom>
        </p:spPr>
      </p:pic>
      <p:cxnSp>
        <p:nvCxnSpPr>
          <p:cNvPr id="22" name="Straight Arrow Connector 21">
            <a:extLst>
              <a:ext uri="{FF2B5EF4-FFF2-40B4-BE49-F238E27FC236}">
                <a16:creationId xmlns:a16="http://schemas.microsoft.com/office/drawing/2014/main" id="{FCB82B7A-A68D-6D46-82F4-4D79369E9FDD}"/>
              </a:ext>
            </a:extLst>
          </p:cNvPr>
          <p:cNvCxnSpPr/>
          <p:nvPr/>
        </p:nvCxnSpPr>
        <p:spPr>
          <a:xfrm>
            <a:off x="13837920" y="11318240"/>
            <a:ext cx="8479434"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cxnSp>
        <p:nvCxnSpPr>
          <p:cNvPr id="23" name="Straight Arrow Connector 22">
            <a:extLst>
              <a:ext uri="{FF2B5EF4-FFF2-40B4-BE49-F238E27FC236}">
                <a16:creationId xmlns:a16="http://schemas.microsoft.com/office/drawing/2014/main" id="{74B83130-9C9D-E8C9-075D-B8A928DD5217}"/>
              </a:ext>
            </a:extLst>
          </p:cNvPr>
          <p:cNvCxnSpPr>
            <a:cxnSpLocks/>
          </p:cNvCxnSpPr>
          <p:nvPr/>
        </p:nvCxnSpPr>
        <p:spPr>
          <a:xfrm rot="16200000">
            <a:off x="9064341" y="6858000"/>
            <a:ext cx="8479434" cy="0"/>
          </a:xfrm>
          <a:prstGeom prst="straightConnector1">
            <a:avLst/>
          </a:prstGeom>
          <a:noFill/>
          <a:ln w="38100" cap="flat">
            <a:solidFill>
              <a:srgbClr val="1A074F"/>
            </a:solidFill>
            <a:prstDash val="solid"/>
            <a:miter lim="400000"/>
            <a:tailEnd type="triangle"/>
          </a:ln>
          <a:effectLst/>
          <a:sp3d/>
        </p:spPr>
        <p:style>
          <a:lnRef idx="0">
            <a:scrgbClr r="0" g="0" b="0"/>
          </a:lnRef>
          <a:fillRef idx="0">
            <a:scrgbClr r="0" g="0" b="0"/>
          </a:fillRef>
          <a:effectRef idx="0">
            <a:scrgbClr r="0" g="0" b="0"/>
          </a:effectRef>
          <a:fontRef idx="none"/>
        </p:style>
      </p:cxnSp>
      <p:sp>
        <p:nvSpPr>
          <p:cNvPr id="24" name="TextBox 23">
            <a:extLst>
              <a:ext uri="{FF2B5EF4-FFF2-40B4-BE49-F238E27FC236}">
                <a16:creationId xmlns:a16="http://schemas.microsoft.com/office/drawing/2014/main" id="{E03E3DD6-8107-1BF8-9458-525FA441CF4E}"/>
              </a:ext>
            </a:extLst>
          </p:cNvPr>
          <p:cNvSpPr txBox="1"/>
          <p:nvPr/>
        </p:nvSpPr>
        <p:spPr>
          <a:xfrm>
            <a:off x="18349900" y="11427818"/>
            <a:ext cx="382521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altLang="zh-CN" sz="2400" dirty="0">
                <a:solidFill>
                  <a:srgbClr val="1A074F"/>
                </a:solidFill>
              </a:rPr>
              <a:t>4</a:t>
            </a:r>
            <a:r>
              <a:rPr lang="zh-CN" altLang="en-US" sz="2400" dirty="0">
                <a:solidFill>
                  <a:srgbClr val="1A074F"/>
                </a:solidFill>
              </a:rPr>
              <a:t> </a:t>
            </a:r>
            <a:r>
              <a:rPr lang="en-US" sz="2400" dirty="0">
                <a:solidFill>
                  <a:srgbClr val="1A074F"/>
                </a:solidFill>
              </a:rPr>
              <a:t>Directions (0, 45, 90, 135)</a:t>
            </a:r>
            <a:endParaRPr kumimoji="0" lang="en-US" sz="2400" b="0" i="0" u="none" strike="noStrike" cap="none" spc="79" normalizeH="0" baseline="0" dirty="0">
              <a:ln>
                <a:noFill/>
              </a:ln>
              <a:solidFill>
                <a:srgbClr val="1A074F"/>
              </a:solidFill>
              <a:effectLst/>
              <a:uFillTx/>
              <a:latin typeface="InspireTWDC"/>
              <a:ea typeface="InspireTWDC"/>
              <a:cs typeface="InspireTWDC"/>
              <a:sym typeface="InspireTWDC"/>
            </a:endParaRPr>
          </a:p>
        </p:txBody>
      </p:sp>
      <p:sp>
        <p:nvSpPr>
          <p:cNvPr id="25" name="TextBox 24">
            <a:extLst>
              <a:ext uri="{FF2B5EF4-FFF2-40B4-BE49-F238E27FC236}">
                <a16:creationId xmlns:a16="http://schemas.microsoft.com/office/drawing/2014/main" id="{2BBB2027-D941-FAEF-5704-AC5F6E980126}"/>
              </a:ext>
            </a:extLst>
          </p:cNvPr>
          <p:cNvSpPr txBox="1"/>
          <p:nvPr/>
        </p:nvSpPr>
        <p:spPr>
          <a:xfrm rot="16200000">
            <a:off x="9829868" y="5763997"/>
            <a:ext cx="6169574" cy="66684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Band</a:t>
            </a:r>
            <a:r>
              <a:rPr lang="zh-CN" altLang="en-US" sz="2400" dirty="0">
                <a:solidFill>
                  <a:srgbClr val="1A074F"/>
                </a:solidFill>
              </a:rPr>
              <a:t> </a:t>
            </a:r>
            <a:r>
              <a:rPr lang="en-US" altLang="zh-CN" sz="2400" dirty="0">
                <a:solidFill>
                  <a:srgbClr val="1A074F"/>
                </a:solidFill>
              </a:rPr>
              <a:t>(from low frequency to high frequency)</a:t>
            </a:r>
            <a:endParaRPr kumimoji="0" lang="en-US" sz="2400" b="0" i="0" u="none" strike="noStrike" cap="none" spc="79" normalizeH="0" baseline="0" dirty="0">
              <a:ln>
                <a:noFill/>
              </a:ln>
              <a:solidFill>
                <a:srgbClr val="1A074F"/>
              </a:solidFill>
              <a:effectLst/>
              <a:uFillTx/>
              <a:latin typeface="InspireTWDC"/>
              <a:ea typeface="InspireTWDC"/>
              <a:cs typeface="InspireTWDC"/>
              <a:sym typeface="InspireTWDC"/>
            </a:endParaRPr>
          </a:p>
        </p:txBody>
      </p:sp>
    </p:spTree>
    <p:extLst>
      <p:ext uri="{BB962C8B-B14F-4D97-AF65-F5344CB8AC3E}">
        <p14:creationId xmlns:p14="http://schemas.microsoft.com/office/powerpoint/2010/main" val="2917388872"/>
      </p:ext>
    </p:extLst>
  </p:cSld>
  <p:clrMapOvr>
    <a:masterClrMapping/>
  </p:clrMapOvr>
  <p:transition>
    <p:fade/>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913" name="Lorem ipsum dolor sit amet, consectetur adipiscing elit. Praesent orci velit, condimentum in enim vel, finibus vulputate neque.…"/>
              <p:cNvSpPr txBox="1">
                <a:spLocks noGrp="1"/>
              </p:cNvSpPr>
              <p:nvPr>
                <p:ph type="body" sz="quarter" idx="1"/>
              </p:nvPr>
            </p:nvSpPr>
            <p:spPr>
              <a:xfrm>
                <a:off x="634999" y="3490734"/>
                <a:ext cx="7272867" cy="8762172"/>
              </a:xfrm>
              <a:prstGeom prst="rect">
                <a:avLst/>
              </a:prstGeom>
            </p:spPr>
            <p:txBody>
              <a:bodyPr/>
              <a:lstStyle/>
              <a:p>
                <a:r>
                  <a:rPr lang="en-US" sz="3200" b="1" dirty="0">
                    <a:solidFill>
                      <a:srgbClr val="1A074F"/>
                    </a:solidFill>
                  </a:rPr>
                  <a:t>Step 1: 2D FFT to 1D FFT</a:t>
                </a:r>
              </a:p>
              <a:p>
                <a:r>
                  <a:rPr lang="en-US" sz="3200" b="1" dirty="0">
                    <a:solidFill>
                      <a:srgbClr val="1A074F"/>
                    </a:solidFill>
                  </a:rPr>
                  <a:t>Step 2: Noise power spectrum (NPS)</a:t>
                </a:r>
              </a:p>
              <a:p>
                <a:r>
                  <a:rPr lang="en-US" sz="3200" b="1" dirty="0">
                    <a:solidFill>
                      <a:srgbClr val="1A074F"/>
                    </a:solidFill>
                  </a:rPr>
                  <a:t>Step 3: </a:t>
                </a:r>
                <a:r>
                  <a:rPr lang="en-US" sz="3200" b="1" dirty="0">
                    <a:solidFill>
                      <a:srgbClr val="1A074F"/>
                    </a:solidFill>
                    <a:sym typeface="Poppins"/>
                  </a:rPr>
                  <a:t>Jensen Shannon Divergence</a:t>
                </a:r>
                <a:r>
                  <a:rPr lang="en-US" sz="3200" b="1" dirty="0">
                    <a:solidFill>
                      <a:srgbClr val="1A074F"/>
                    </a:solidFill>
                  </a:rPr>
                  <a:t> (JSD) between NPS of reference image and test image (</a:t>
                </a:r>
                <a14:m>
                  <m:oMath xmlns:m="http://schemas.openxmlformats.org/officeDocument/2006/math">
                    <m:sSub>
                      <m:sSubPr>
                        <m:ctrlPr>
                          <a:rPr lang="en-US" sz="3200" b="1" i="1" smtClean="0">
                            <a:solidFill>
                              <a:srgbClr val="1A074F"/>
                            </a:solidFill>
                            <a:latin typeface="Cambria Math" panose="02040503050406030204" pitchFamily="18" charset="0"/>
                          </a:rPr>
                        </m:ctrlPr>
                      </m:sSubPr>
                      <m:e>
                        <m:r>
                          <a:rPr lang="en-US" sz="3200" b="1" i="1" smtClean="0">
                            <a:solidFill>
                              <a:srgbClr val="1A074F"/>
                            </a:solidFill>
                            <a:latin typeface="Cambria Math" panose="02040503050406030204" pitchFamily="18" charset="0"/>
                          </a:rPr>
                          <m:t>𝑺𝒄𝒐𝒓𝒆</m:t>
                        </m:r>
                      </m:e>
                      <m:sub>
                        <m:r>
                          <a:rPr lang="en-US" sz="3200" b="1" i="1" smtClean="0">
                            <a:solidFill>
                              <a:srgbClr val="1A074F"/>
                            </a:solidFill>
                            <a:latin typeface="Cambria Math" panose="02040503050406030204" pitchFamily="18" charset="0"/>
                          </a:rPr>
                          <m:t>𝟎</m:t>
                        </m:r>
                      </m:sub>
                    </m:sSub>
                    <m:r>
                      <a:rPr lang="en-US" sz="3200" b="1" i="1" smtClean="0">
                        <a:solidFill>
                          <a:srgbClr val="1A074F"/>
                        </a:solidFill>
                        <a:latin typeface="Cambria Math" panose="02040503050406030204" pitchFamily="18" charset="0"/>
                      </a:rPr>
                      <m:t>, …, </m:t>
                    </m:r>
                    <m:sSub>
                      <m:sSubPr>
                        <m:ctrlPr>
                          <a:rPr lang="en-US" sz="3200" b="1" i="1" smtClean="0">
                            <a:solidFill>
                              <a:srgbClr val="1A074F"/>
                            </a:solidFill>
                            <a:latin typeface="Cambria Math" panose="02040503050406030204" pitchFamily="18" charset="0"/>
                          </a:rPr>
                        </m:ctrlPr>
                      </m:sSubPr>
                      <m:e>
                        <m:r>
                          <a:rPr lang="en-US" sz="3200" b="1" i="1" smtClean="0">
                            <a:solidFill>
                              <a:srgbClr val="1A074F"/>
                            </a:solidFill>
                            <a:latin typeface="Cambria Math" panose="02040503050406030204" pitchFamily="18" charset="0"/>
                          </a:rPr>
                          <m:t>𝑺𝒄𝒐𝒓𝒆</m:t>
                        </m:r>
                      </m:e>
                      <m:sub>
                        <m:r>
                          <a:rPr lang="en-US" sz="3200" b="1" i="1" smtClean="0">
                            <a:solidFill>
                              <a:srgbClr val="1A074F"/>
                            </a:solidFill>
                            <a:latin typeface="Cambria Math" panose="02040503050406030204" pitchFamily="18" charset="0"/>
                          </a:rPr>
                          <m:t>𝒏</m:t>
                        </m:r>
                      </m:sub>
                    </m:sSub>
                  </m:oMath>
                </a14:m>
                <a:r>
                  <a:rPr lang="en-US" sz="3200" b="1" dirty="0">
                    <a:solidFill>
                      <a:srgbClr val="1A074F"/>
                    </a:solidFill>
                  </a:rPr>
                  <a:t>)</a:t>
                </a:r>
              </a:p>
              <a:p>
                <a:r>
                  <a:rPr lang="en-US" sz="3200" b="1" dirty="0">
                    <a:solidFill>
                      <a:srgbClr val="1A074F"/>
                    </a:solidFill>
                    <a:sym typeface="Poppins"/>
                  </a:rPr>
                  <a:t>Step 4: Average the JSD of different band and direction</a:t>
                </a:r>
              </a:p>
              <a:p>
                <a:pPr lvl="1"/>
                <a:endParaRPr lang="en-US" dirty="0">
                  <a:sym typeface="Poppins"/>
                </a:endParaRPr>
              </a:p>
              <a:p>
                <a:pPr lvl="0"/>
                <a:endParaRPr lang="en-US" dirty="0">
                  <a:sym typeface="Poppins"/>
                </a:endParaRPr>
              </a:p>
            </p:txBody>
          </p:sp>
        </mc:Choice>
        <mc:Fallback xmlns="">
          <p:sp>
            <p:nvSpPr>
              <p:cNvPr id="913" name="Lorem ipsum dolor sit amet, consectetur adipiscing elit. Praesent orci velit, condimentum in enim vel, finibus vulputate neque.…"/>
              <p:cNvSpPr txBox="1">
                <a:spLocks noGrp="1" noRot="1" noChangeAspect="1" noMove="1" noResize="1" noEditPoints="1" noAdjustHandles="1" noChangeArrowheads="1" noChangeShapeType="1" noTextEdit="1"/>
              </p:cNvSpPr>
              <p:nvPr>
                <p:ph type="body" sz="quarter" idx="1"/>
              </p:nvPr>
            </p:nvSpPr>
            <p:spPr>
              <a:xfrm>
                <a:off x="634999" y="3490734"/>
                <a:ext cx="7272867" cy="8762172"/>
              </a:xfrm>
              <a:prstGeom prst="rect">
                <a:avLst/>
              </a:prstGeom>
              <a:blipFill>
                <a:blip r:embed="rId3"/>
                <a:stretch>
                  <a:fillRect l="-4007" t="-2609" r="-4181"/>
                </a:stretch>
              </a:blipFill>
            </p:spPr>
            <p:txBody>
              <a:bodyPr/>
              <a:lstStyle/>
              <a:p>
                <a:r>
                  <a:rPr lang="en-US">
                    <a:noFill/>
                  </a:rPr>
                  <a:t> </a:t>
                </a:r>
              </a:p>
            </p:txBody>
          </p:sp>
        </mc:Fallback>
      </mc:AlternateContent>
      <p:sp>
        <p:nvSpPr>
          <p:cNvPr id="915" name="Sidebar"/>
          <p:cNvSpPr txBox="1">
            <a:spLocks noGrp="1"/>
          </p:cNvSpPr>
          <p:nvPr>
            <p:ph type="title"/>
          </p:nvPr>
        </p:nvSpPr>
        <p:spPr>
          <a:xfrm>
            <a:off x="635000" y="952500"/>
            <a:ext cx="7272866" cy="952500"/>
          </a:xfrm>
          <a:prstGeom prst="rect">
            <a:avLst/>
          </a:prstGeom>
        </p:spPr>
        <p:txBody>
          <a:bodyPr>
            <a:normAutofit fontScale="90000"/>
          </a:bodyPr>
          <a:lstStyle/>
          <a:p>
            <a:r>
              <a:rPr lang="en-US" dirty="0"/>
              <a:t>Metric calculation and score fusion</a:t>
            </a:r>
            <a:endParaRPr dirty="0"/>
          </a:p>
        </p:txBody>
      </p:sp>
      <p:sp>
        <p:nvSpPr>
          <p:cNvPr id="916"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sp>
        <p:nvSpPr>
          <p:cNvPr id="10" name="Rectangle 9">
            <a:extLst>
              <a:ext uri="{FF2B5EF4-FFF2-40B4-BE49-F238E27FC236}">
                <a16:creationId xmlns:a16="http://schemas.microsoft.com/office/drawing/2014/main" id="{9FA76660-4DFA-343E-612A-3AA25DCFA2C0}"/>
              </a:ext>
            </a:extLst>
          </p:cNvPr>
          <p:cNvSpPr/>
          <p:nvPr/>
        </p:nvSpPr>
        <p:spPr>
          <a:xfrm>
            <a:off x="17053793" y="2960280"/>
            <a:ext cx="3121586" cy="3075482"/>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11" name="Straight Arrow Connector 10">
            <a:extLst>
              <a:ext uri="{FF2B5EF4-FFF2-40B4-BE49-F238E27FC236}">
                <a16:creationId xmlns:a16="http://schemas.microsoft.com/office/drawing/2014/main" id="{E73FD6E7-B942-9CED-B9BD-7EB06303841F}"/>
              </a:ext>
            </a:extLst>
          </p:cNvPr>
          <p:cNvCxnSpPr>
            <a:cxnSpLocks/>
          </p:cNvCxnSpPr>
          <p:nvPr/>
        </p:nvCxnSpPr>
        <p:spPr>
          <a:xfrm>
            <a:off x="16831052" y="6338575"/>
            <a:ext cx="3548502"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98782220-9FD1-B1BD-CBA7-B6910067046B}"/>
              </a:ext>
            </a:extLst>
          </p:cNvPr>
          <p:cNvCxnSpPr>
            <a:cxnSpLocks/>
          </p:cNvCxnSpPr>
          <p:nvPr/>
        </p:nvCxnSpPr>
        <p:spPr>
          <a:xfrm flipV="1">
            <a:off x="16831052" y="2722179"/>
            <a:ext cx="0" cy="3587688"/>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3" name="Straight Arrow Connector 12">
            <a:extLst>
              <a:ext uri="{FF2B5EF4-FFF2-40B4-BE49-F238E27FC236}">
                <a16:creationId xmlns:a16="http://schemas.microsoft.com/office/drawing/2014/main" id="{BCAEB61E-4467-1817-4091-749AD190FEAA}"/>
              </a:ext>
            </a:extLst>
          </p:cNvPr>
          <p:cNvCxnSpPr>
            <a:cxnSpLocks/>
          </p:cNvCxnSpPr>
          <p:nvPr/>
        </p:nvCxnSpPr>
        <p:spPr>
          <a:xfrm>
            <a:off x="16970690" y="10499529"/>
            <a:ext cx="4289517" cy="0"/>
          </a:xfrm>
          <a:prstGeom prst="straightConnector1">
            <a:avLst/>
          </a:prstGeom>
          <a:ln>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14" name="TextBox 13">
                <a:extLst>
                  <a:ext uri="{FF2B5EF4-FFF2-40B4-BE49-F238E27FC236}">
                    <a16:creationId xmlns:a16="http://schemas.microsoft.com/office/drawing/2014/main" id="{54EB8AAF-3B47-B1B6-C805-9240321FF872}"/>
                  </a:ext>
                </a:extLst>
              </p:cNvPr>
              <p:cNvSpPr txBox="1"/>
              <p:nvPr/>
            </p:nvSpPr>
            <p:spPr>
              <a:xfrm>
                <a:off x="19872796" y="6473545"/>
                <a:ext cx="302583"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1A074F"/>
                              </a:solidFill>
                              <a:latin typeface="Cambria Math" panose="02040503050406030204" pitchFamily="18" charset="0"/>
                            </a:rPr>
                          </m:ctrlPr>
                        </m:sSubPr>
                        <m:e>
                          <m:r>
                            <a:rPr lang="en-US" sz="2000" b="0" i="1" smtClean="0">
                              <a:solidFill>
                                <a:srgbClr val="1A074F"/>
                              </a:solidFill>
                              <a:latin typeface="Cambria Math" panose="02040503050406030204" pitchFamily="18" charset="0"/>
                            </a:rPr>
                            <m:t>𝑓</m:t>
                          </m:r>
                        </m:e>
                        <m:sub>
                          <m:r>
                            <a:rPr lang="en-US" sz="2000" b="0" i="1" smtClean="0">
                              <a:solidFill>
                                <a:srgbClr val="1A074F"/>
                              </a:solidFill>
                              <a:latin typeface="Cambria Math" panose="02040503050406030204" pitchFamily="18" charset="0"/>
                            </a:rPr>
                            <m:t>𝑥</m:t>
                          </m:r>
                        </m:sub>
                      </m:sSub>
                    </m:oMath>
                  </m:oMathPara>
                </a14:m>
                <a:endParaRPr lang="en-US" sz="2000" dirty="0">
                  <a:solidFill>
                    <a:srgbClr val="1A074F"/>
                  </a:solidFill>
                </a:endParaRPr>
              </a:p>
            </p:txBody>
          </p:sp>
        </mc:Choice>
        <mc:Fallback xmlns="">
          <p:sp>
            <p:nvSpPr>
              <p:cNvPr id="14" name="TextBox 13">
                <a:extLst>
                  <a:ext uri="{FF2B5EF4-FFF2-40B4-BE49-F238E27FC236}">
                    <a16:creationId xmlns:a16="http://schemas.microsoft.com/office/drawing/2014/main" id="{54EB8AAF-3B47-B1B6-C805-9240321FF872}"/>
                  </a:ext>
                </a:extLst>
              </p:cNvPr>
              <p:cNvSpPr txBox="1">
                <a:spLocks noRot="1" noChangeAspect="1" noMove="1" noResize="1" noEditPoints="1" noAdjustHandles="1" noChangeArrowheads="1" noChangeShapeType="1" noTextEdit="1"/>
              </p:cNvSpPr>
              <p:nvPr/>
            </p:nvSpPr>
            <p:spPr>
              <a:xfrm>
                <a:off x="19872796" y="6473545"/>
                <a:ext cx="302583" cy="564257"/>
              </a:xfrm>
              <a:prstGeom prst="rect">
                <a:avLst/>
              </a:prstGeom>
              <a:blipFill>
                <a:blip r:embed="rId4"/>
                <a:stretch>
                  <a:fillRect l="-24000" b="-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147BA860-87E2-F3CE-7127-6868A8234100}"/>
                  </a:ext>
                </a:extLst>
              </p:cNvPr>
              <p:cNvSpPr txBox="1"/>
              <p:nvPr/>
            </p:nvSpPr>
            <p:spPr>
              <a:xfrm>
                <a:off x="16415860" y="2736349"/>
                <a:ext cx="310150"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000" i="1" smtClean="0">
                              <a:solidFill>
                                <a:srgbClr val="1A074F"/>
                              </a:solidFill>
                              <a:latin typeface="Cambria Math" panose="02040503050406030204" pitchFamily="18" charset="0"/>
                            </a:rPr>
                          </m:ctrlPr>
                        </m:sSubPr>
                        <m:e>
                          <m:r>
                            <a:rPr lang="en-US" sz="2000" b="0" i="1" smtClean="0">
                              <a:solidFill>
                                <a:srgbClr val="1A074F"/>
                              </a:solidFill>
                              <a:latin typeface="Cambria Math" panose="02040503050406030204" pitchFamily="18" charset="0"/>
                            </a:rPr>
                            <m:t>𝑓</m:t>
                          </m:r>
                        </m:e>
                        <m:sub>
                          <m:r>
                            <a:rPr lang="en-US" sz="2000" b="0" i="1" smtClean="0">
                              <a:solidFill>
                                <a:srgbClr val="1A074F"/>
                              </a:solidFill>
                              <a:latin typeface="Cambria Math" panose="02040503050406030204" pitchFamily="18" charset="0"/>
                            </a:rPr>
                            <m:t>𝑦</m:t>
                          </m:r>
                        </m:sub>
                      </m:sSub>
                    </m:oMath>
                  </m:oMathPara>
                </a14:m>
                <a:endParaRPr lang="en-US" sz="2000" dirty="0">
                  <a:solidFill>
                    <a:srgbClr val="1A074F"/>
                  </a:solidFill>
                </a:endParaRPr>
              </a:p>
            </p:txBody>
          </p:sp>
        </mc:Choice>
        <mc:Fallback xmlns="">
          <p:sp>
            <p:nvSpPr>
              <p:cNvPr id="15" name="TextBox 14">
                <a:extLst>
                  <a:ext uri="{FF2B5EF4-FFF2-40B4-BE49-F238E27FC236}">
                    <a16:creationId xmlns:a16="http://schemas.microsoft.com/office/drawing/2014/main" id="{147BA860-87E2-F3CE-7127-6868A8234100}"/>
                  </a:ext>
                </a:extLst>
              </p:cNvPr>
              <p:cNvSpPr txBox="1">
                <a:spLocks noRot="1" noChangeAspect="1" noMove="1" noResize="1" noEditPoints="1" noAdjustHandles="1" noChangeArrowheads="1" noChangeShapeType="1" noTextEdit="1"/>
              </p:cNvSpPr>
              <p:nvPr/>
            </p:nvSpPr>
            <p:spPr>
              <a:xfrm>
                <a:off x="16415860" y="2736349"/>
                <a:ext cx="310150" cy="564257"/>
              </a:xfrm>
              <a:prstGeom prst="rect">
                <a:avLst/>
              </a:prstGeom>
              <a:blipFill>
                <a:blip r:embed="rId5"/>
                <a:stretch>
                  <a:fillRect l="-26923" r="-3846" b="-444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8F0E8444-1ADA-362E-8572-86A3D0C2574E}"/>
                  </a:ext>
                </a:extLst>
              </p:cNvPr>
              <p:cNvSpPr txBox="1"/>
              <p:nvPr/>
            </p:nvSpPr>
            <p:spPr>
              <a:xfrm>
                <a:off x="20175379" y="10705472"/>
                <a:ext cx="1115434"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sSup>
                        <m:sSupPr>
                          <m:ctrlPr>
                            <a:rPr lang="en-US" sz="2000" i="1" smtClean="0">
                              <a:solidFill>
                                <a:srgbClr val="1A074F"/>
                              </a:solidFill>
                              <a:latin typeface="Cambria Math" panose="02040503050406030204" pitchFamily="18" charset="0"/>
                            </a:rPr>
                          </m:ctrlPr>
                        </m:sSupPr>
                        <m:e>
                          <m:sSub>
                            <m:sSubPr>
                              <m:ctrlPr>
                                <a:rPr lang="en-US" sz="2000" i="1" smtClean="0">
                                  <a:solidFill>
                                    <a:srgbClr val="1A074F"/>
                                  </a:solidFill>
                                  <a:latin typeface="Cambria Math" panose="02040503050406030204" pitchFamily="18" charset="0"/>
                                </a:rPr>
                              </m:ctrlPr>
                            </m:sSubPr>
                            <m:e>
                              <m:r>
                                <a:rPr lang="en-US" sz="2000" b="0" i="1" smtClean="0">
                                  <a:solidFill>
                                    <a:srgbClr val="1A074F"/>
                                  </a:solidFill>
                                  <a:latin typeface="Cambria Math" panose="02040503050406030204" pitchFamily="18" charset="0"/>
                                </a:rPr>
                                <m:t>𝑓</m:t>
                              </m:r>
                            </m:e>
                            <m:sub>
                              <m:r>
                                <a:rPr lang="en-US" sz="2000" b="0" i="1" smtClean="0">
                                  <a:solidFill>
                                    <a:srgbClr val="1A074F"/>
                                  </a:solidFill>
                                  <a:latin typeface="Cambria Math" panose="02040503050406030204" pitchFamily="18" charset="0"/>
                                </a:rPr>
                                <m:t>𝑥</m:t>
                              </m:r>
                            </m:sub>
                          </m:sSub>
                        </m:e>
                        <m:sup>
                          <m:r>
                            <a:rPr lang="en-US" sz="2000" b="0" i="1" smtClean="0">
                              <a:solidFill>
                                <a:srgbClr val="1A074F"/>
                              </a:solidFill>
                              <a:latin typeface="Cambria Math" panose="02040503050406030204" pitchFamily="18" charset="0"/>
                            </a:rPr>
                            <m:t>2</m:t>
                          </m:r>
                        </m:sup>
                      </m:sSup>
                      <m:r>
                        <a:rPr lang="en-US" sz="2000" b="0" i="1" smtClean="0">
                          <a:solidFill>
                            <a:srgbClr val="1A074F"/>
                          </a:solidFill>
                          <a:latin typeface="Cambria Math" panose="02040503050406030204" pitchFamily="18" charset="0"/>
                        </a:rPr>
                        <m:t>+</m:t>
                      </m:r>
                      <m:sSup>
                        <m:sSupPr>
                          <m:ctrlPr>
                            <a:rPr lang="en-US" sz="2000" i="1">
                              <a:solidFill>
                                <a:srgbClr val="1A074F"/>
                              </a:solidFill>
                              <a:latin typeface="Cambria Math" panose="02040503050406030204" pitchFamily="18" charset="0"/>
                            </a:rPr>
                          </m:ctrlPr>
                        </m:sSupPr>
                        <m:e>
                          <m:sSub>
                            <m:sSubPr>
                              <m:ctrlPr>
                                <a:rPr lang="en-US" sz="2000" i="1">
                                  <a:solidFill>
                                    <a:srgbClr val="1A074F"/>
                                  </a:solidFill>
                                  <a:latin typeface="Cambria Math" panose="02040503050406030204" pitchFamily="18" charset="0"/>
                                </a:rPr>
                              </m:ctrlPr>
                            </m:sSubPr>
                            <m:e>
                              <m:r>
                                <a:rPr lang="en-US" sz="2000" i="1">
                                  <a:solidFill>
                                    <a:srgbClr val="1A074F"/>
                                  </a:solidFill>
                                  <a:latin typeface="Cambria Math" panose="02040503050406030204" pitchFamily="18" charset="0"/>
                                </a:rPr>
                                <m:t>𝑓</m:t>
                              </m:r>
                            </m:e>
                            <m:sub>
                              <m:r>
                                <a:rPr lang="en-US" sz="2000" i="1">
                                  <a:solidFill>
                                    <a:srgbClr val="1A074F"/>
                                  </a:solidFill>
                                  <a:latin typeface="Cambria Math" panose="02040503050406030204" pitchFamily="18" charset="0"/>
                                </a:rPr>
                                <m:t>𝑦</m:t>
                              </m:r>
                            </m:sub>
                          </m:sSub>
                        </m:e>
                        <m:sup>
                          <m:r>
                            <a:rPr lang="en-US" sz="2000" i="1">
                              <a:solidFill>
                                <a:srgbClr val="1A074F"/>
                              </a:solidFill>
                              <a:latin typeface="Cambria Math" panose="02040503050406030204" pitchFamily="18" charset="0"/>
                            </a:rPr>
                            <m:t>2</m:t>
                          </m:r>
                        </m:sup>
                      </m:sSup>
                    </m:oMath>
                  </m:oMathPara>
                </a14:m>
                <a:endParaRPr lang="en-US" sz="2000" dirty="0">
                  <a:solidFill>
                    <a:srgbClr val="1A074F"/>
                  </a:solidFill>
                </a:endParaRPr>
              </a:p>
            </p:txBody>
          </p:sp>
        </mc:Choice>
        <mc:Fallback xmlns="">
          <p:sp>
            <p:nvSpPr>
              <p:cNvPr id="19" name="TextBox 18">
                <a:extLst>
                  <a:ext uri="{FF2B5EF4-FFF2-40B4-BE49-F238E27FC236}">
                    <a16:creationId xmlns:a16="http://schemas.microsoft.com/office/drawing/2014/main" id="{8F0E8444-1ADA-362E-8572-86A3D0C2574E}"/>
                  </a:ext>
                </a:extLst>
              </p:cNvPr>
              <p:cNvSpPr txBox="1">
                <a:spLocks noRot="1" noChangeAspect="1" noMove="1" noResize="1" noEditPoints="1" noAdjustHandles="1" noChangeArrowheads="1" noChangeShapeType="1" noTextEdit="1"/>
              </p:cNvSpPr>
              <p:nvPr/>
            </p:nvSpPr>
            <p:spPr>
              <a:xfrm>
                <a:off x="20175379" y="10705472"/>
                <a:ext cx="1115434" cy="564257"/>
              </a:xfrm>
              <a:prstGeom prst="rect">
                <a:avLst/>
              </a:prstGeom>
              <a:blipFill>
                <a:blip r:embed="rId6"/>
                <a:stretch>
                  <a:fillRect l="-6742" r="-1124" b="-2174"/>
                </a:stretch>
              </a:blipFill>
            </p:spPr>
            <p:txBody>
              <a:bodyPr/>
              <a:lstStyle/>
              <a:p>
                <a:r>
                  <a:rPr lang="en-US">
                    <a:noFill/>
                  </a:rPr>
                  <a:t> </a:t>
                </a:r>
              </a:p>
            </p:txBody>
          </p:sp>
        </mc:Fallback>
      </mc:AlternateContent>
      <p:sp>
        <p:nvSpPr>
          <p:cNvPr id="20" name="Right Arrow 19">
            <a:extLst>
              <a:ext uri="{FF2B5EF4-FFF2-40B4-BE49-F238E27FC236}">
                <a16:creationId xmlns:a16="http://schemas.microsoft.com/office/drawing/2014/main" id="{6A3E4837-63C7-5211-929A-8F95020E6A5E}"/>
              </a:ext>
            </a:extLst>
          </p:cNvPr>
          <p:cNvSpPr/>
          <p:nvPr/>
        </p:nvSpPr>
        <p:spPr>
          <a:xfrm>
            <a:off x="14750828" y="3762198"/>
            <a:ext cx="682513" cy="1507650"/>
          </a:xfrm>
          <a:prstGeom prst="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7E53850D-A1DF-CC31-3E3E-B5B7346B930D}"/>
              </a:ext>
            </a:extLst>
          </p:cNvPr>
          <p:cNvSpPr txBox="1"/>
          <p:nvPr/>
        </p:nvSpPr>
        <p:spPr>
          <a:xfrm>
            <a:off x="9927089" y="6351241"/>
            <a:ext cx="3121585" cy="583237"/>
          </a:xfrm>
          <a:prstGeom prst="rect">
            <a:avLst/>
          </a:prstGeom>
          <a:noFill/>
        </p:spPr>
        <p:txBody>
          <a:bodyPr wrap="square">
            <a:spAutoFit/>
          </a:bodyPr>
          <a:lstStyle/>
          <a:p>
            <a:pPr marL="0" lvl="0" indent="0" algn="ctr" rtl="0">
              <a:spcBef>
                <a:spcPts val="0"/>
              </a:spcBef>
              <a:spcAft>
                <a:spcPts val="0"/>
              </a:spcAft>
              <a:buNone/>
            </a:pPr>
            <a:r>
              <a:rPr lang="en-HK" sz="2000" dirty="0">
                <a:solidFill>
                  <a:srgbClr val="1A074F"/>
                </a:solidFill>
              </a:rPr>
              <a:t>Steerable pyramid output</a:t>
            </a:r>
            <a:endParaRPr lang="en-HK" sz="2000" b="1" i="1" dirty="0">
              <a:solidFill>
                <a:srgbClr val="1A074F"/>
              </a:solidFill>
            </a:endParaRPr>
          </a:p>
        </p:txBody>
      </p:sp>
      <p:sp>
        <p:nvSpPr>
          <p:cNvPr id="24" name="Rectangle 23">
            <a:extLst>
              <a:ext uri="{FF2B5EF4-FFF2-40B4-BE49-F238E27FC236}">
                <a16:creationId xmlns:a16="http://schemas.microsoft.com/office/drawing/2014/main" id="{28CEDA95-3BF5-DF8D-A21A-B8231EE6E83A}"/>
              </a:ext>
            </a:extLst>
          </p:cNvPr>
          <p:cNvSpPr/>
          <p:nvPr/>
        </p:nvSpPr>
        <p:spPr>
          <a:xfrm>
            <a:off x="16970691" y="9885001"/>
            <a:ext cx="3759518" cy="184724"/>
          </a:xfrm>
          <a:prstGeom prst="rect">
            <a:avLst/>
          </a:prstGeom>
          <a:no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6" name="Picture 25" descr="A graph with a line&#10;&#10;Description automatically generated">
            <a:extLst>
              <a:ext uri="{FF2B5EF4-FFF2-40B4-BE49-F238E27FC236}">
                <a16:creationId xmlns:a16="http://schemas.microsoft.com/office/drawing/2014/main" id="{5AB1A597-54AD-3A9D-0C48-1F3979B891CB}"/>
              </a:ext>
            </a:extLst>
          </p:cNvPr>
          <p:cNvPicPr>
            <a:picLocks noChangeAspect="1"/>
          </p:cNvPicPr>
          <p:nvPr/>
        </p:nvPicPr>
        <p:blipFill rotWithShape="1">
          <a:blip r:embed="rId7"/>
          <a:srcRect t="6368"/>
          <a:stretch/>
        </p:blipFill>
        <p:spPr>
          <a:xfrm>
            <a:off x="9462249" y="8212105"/>
            <a:ext cx="4764470" cy="3345791"/>
          </a:xfrm>
          <a:prstGeom prst="rect">
            <a:avLst/>
          </a:prstGeom>
        </p:spPr>
      </p:pic>
      <p:sp>
        <p:nvSpPr>
          <p:cNvPr id="27" name="TextBox 26">
            <a:extLst>
              <a:ext uri="{FF2B5EF4-FFF2-40B4-BE49-F238E27FC236}">
                <a16:creationId xmlns:a16="http://schemas.microsoft.com/office/drawing/2014/main" id="{15A03AD3-46CC-AB72-1B14-BE4A419B74E0}"/>
              </a:ext>
            </a:extLst>
          </p:cNvPr>
          <p:cNvSpPr txBox="1"/>
          <p:nvPr/>
        </p:nvSpPr>
        <p:spPr>
          <a:xfrm>
            <a:off x="7370177" y="11669669"/>
            <a:ext cx="4572000" cy="583237"/>
          </a:xfrm>
          <a:prstGeom prst="rect">
            <a:avLst/>
          </a:prstGeom>
          <a:noFill/>
        </p:spPr>
        <p:txBody>
          <a:bodyPr wrap="square">
            <a:spAutoFit/>
          </a:bodyPr>
          <a:lstStyle/>
          <a:p>
            <a:r>
              <a:rPr lang="en-US" sz="2000" dirty="0">
                <a:solidFill>
                  <a:srgbClr val="1A074F"/>
                </a:solidFill>
              </a:rPr>
              <a:t>NPS</a:t>
            </a:r>
          </a:p>
        </p:txBody>
      </p:sp>
      <mc:AlternateContent xmlns:mc="http://schemas.openxmlformats.org/markup-compatibility/2006" xmlns:a14="http://schemas.microsoft.com/office/drawing/2010/main">
        <mc:Choice Requires="a14">
          <p:sp>
            <p:nvSpPr>
              <p:cNvPr id="31" name="TextBox 30">
                <a:extLst>
                  <a:ext uri="{FF2B5EF4-FFF2-40B4-BE49-F238E27FC236}">
                    <a16:creationId xmlns:a16="http://schemas.microsoft.com/office/drawing/2014/main" id="{FB53B764-D000-438D-BD79-86627B6EFE90}"/>
                  </a:ext>
                </a:extLst>
              </p:cNvPr>
              <p:cNvSpPr txBox="1"/>
              <p:nvPr/>
            </p:nvSpPr>
            <p:spPr>
              <a:xfrm>
                <a:off x="14806909" y="4215892"/>
                <a:ext cx="570349"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solidFill>
                            <a:srgbClr val="1A074F"/>
                          </a:solidFill>
                          <a:latin typeface="Cambria Math" panose="02040503050406030204" pitchFamily="18" charset="0"/>
                        </a:rPr>
                        <m:t>𝐹𝐹𝑇</m:t>
                      </m:r>
                    </m:oMath>
                  </m:oMathPara>
                </a14:m>
                <a:endParaRPr lang="en-US" sz="2000" dirty="0">
                  <a:solidFill>
                    <a:srgbClr val="1A074F"/>
                  </a:solidFill>
                </a:endParaRPr>
              </a:p>
            </p:txBody>
          </p:sp>
        </mc:Choice>
        <mc:Fallback xmlns="">
          <p:sp>
            <p:nvSpPr>
              <p:cNvPr id="31" name="TextBox 30">
                <a:extLst>
                  <a:ext uri="{FF2B5EF4-FFF2-40B4-BE49-F238E27FC236}">
                    <a16:creationId xmlns:a16="http://schemas.microsoft.com/office/drawing/2014/main" id="{FB53B764-D000-438D-BD79-86627B6EFE90}"/>
                  </a:ext>
                </a:extLst>
              </p:cNvPr>
              <p:cNvSpPr txBox="1">
                <a:spLocks noRot="1" noChangeAspect="1" noMove="1" noResize="1" noEditPoints="1" noAdjustHandles="1" noChangeArrowheads="1" noChangeShapeType="1" noTextEdit="1"/>
              </p:cNvSpPr>
              <p:nvPr/>
            </p:nvSpPr>
            <p:spPr>
              <a:xfrm>
                <a:off x="14806909" y="4215892"/>
                <a:ext cx="570349" cy="564257"/>
              </a:xfrm>
              <a:prstGeom prst="rect">
                <a:avLst/>
              </a:prstGeom>
              <a:blipFill>
                <a:blip r:embed="rId8"/>
                <a:stretch>
                  <a:fillRect l="-6383" r="-6383"/>
                </a:stretch>
              </a:blipFill>
            </p:spPr>
            <p:txBody>
              <a:bodyPr/>
              <a:lstStyle/>
              <a:p>
                <a:r>
                  <a:rPr lang="en-US">
                    <a:noFill/>
                  </a:rPr>
                  <a:t> </a:t>
                </a:r>
              </a:p>
            </p:txBody>
          </p:sp>
        </mc:Fallback>
      </mc:AlternateContent>
      <p:grpSp>
        <p:nvGrpSpPr>
          <p:cNvPr id="33" name="Group 32">
            <a:extLst>
              <a:ext uri="{FF2B5EF4-FFF2-40B4-BE49-F238E27FC236}">
                <a16:creationId xmlns:a16="http://schemas.microsoft.com/office/drawing/2014/main" id="{52661395-FB09-734B-9F29-D33EA280F0EF}"/>
              </a:ext>
            </a:extLst>
          </p:cNvPr>
          <p:cNvGrpSpPr/>
          <p:nvPr/>
        </p:nvGrpSpPr>
        <p:grpSpPr>
          <a:xfrm rot="5400000">
            <a:off x="17722740" y="7304714"/>
            <a:ext cx="1765126" cy="1507650"/>
            <a:chOff x="14646929" y="7466534"/>
            <a:chExt cx="2271531" cy="1507650"/>
          </a:xfrm>
        </p:grpSpPr>
        <p:sp>
          <p:nvSpPr>
            <p:cNvPr id="32" name="Right Arrow 31">
              <a:extLst>
                <a:ext uri="{FF2B5EF4-FFF2-40B4-BE49-F238E27FC236}">
                  <a16:creationId xmlns:a16="http://schemas.microsoft.com/office/drawing/2014/main" id="{42720B39-76E7-4480-F6CB-AB1194367577}"/>
                </a:ext>
              </a:extLst>
            </p:cNvPr>
            <p:cNvSpPr/>
            <p:nvPr/>
          </p:nvSpPr>
          <p:spPr>
            <a:xfrm>
              <a:off x="14646929" y="7466534"/>
              <a:ext cx="2271531" cy="1507650"/>
            </a:xfrm>
            <a:prstGeom prst="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C04491ED-247C-470D-F75E-BFE460805E3D}"/>
                    </a:ext>
                  </a:extLst>
                </p:cNvPr>
                <p:cNvSpPr txBox="1"/>
                <p:nvPr/>
              </p:nvSpPr>
              <p:spPr>
                <a:xfrm>
                  <a:off x="14912587" y="7920227"/>
                  <a:ext cx="1160189" cy="564257"/>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000" b="0" i="1" smtClean="0">
                            <a:solidFill>
                              <a:srgbClr val="1A074F"/>
                            </a:solidFill>
                            <a:latin typeface="Cambria Math" panose="02040503050406030204" pitchFamily="18" charset="0"/>
                          </a:rPr>
                          <m:t>2</m:t>
                        </m:r>
                        <m:r>
                          <a:rPr lang="en-US" sz="2000" b="0" i="1" smtClean="0">
                            <a:solidFill>
                              <a:srgbClr val="1A074F"/>
                            </a:solidFill>
                            <a:latin typeface="Cambria Math" panose="02040503050406030204" pitchFamily="18" charset="0"/>
                          </a:rPr>
                          <m:t>𝐷</m:t>
                        </m:r>
                        <m:r>
                          <a:rPr lang="en-US" sz="2000" b="0" i="1" smtClean="0">
                            <a:solidFill>
                              <a:srgbClr val="1A074F"/>
                            </a:solidFill>
                            <a:latin typeface="Cambria Math" panose="02040503050406030204" pitchFamily="18" charset="0"/>
                          </a:rPr>
                          <m:t> </m:t>
                        </m:r>
                        <m:r>
                          <a:rPr lang="en-US" sz="2000" b="0" i="1" smtClean="0">
                            <a:solidFill>
                              <a:srgbClr val="1A074F"/>
                            </a:solidFill>
                            <a:latin typeface="Cambria Math" panose="02040503050406030204" pitchFamily="18" charset="0"/>
                          </a:rPr>
                          <m:t>𝑡𝑜</m:t>
                        </m:r>
                        <m:r>
                          <a:rPr lang="en-US" sz="2000" b="0" i="1" smtClean="0">
                            <a:solidFill>
                              <a:srgbClr val="1A074F"/>
                            </a:solidFill>
                            <a:latin typeface="Cambria Math" panose="02040503050406030204" pitchFamily="18" charset="0"/>
                          </a:rPr>
                          <m:t> 1</m:t>
                        </m:r>
                        <m:r>
                          <a:rPr lang="en-US" sz="2000" b="0" i="1" smtClean="0">
                            <a:solidFill>
                              <a:srgbClr val="1A074F"/>
                            </a:solidFill>
                            <a:latin typeface="Cambria Math" panose="02040503050406030204" pitchFamily="18" charset="0"/>
                          </a:rPr>
                          <m:t>𝐷</m:t>
                        </m:r>
                      </m:oMath>
                    </m:oMathPara>
                  </a14:m>
                  <a:endParaRPr lang="en-US" sz="2000" dirty="0">
                    <a:solidFill>
                      <a:srgbClr val="1A074F"/>
                    </a:solidFill>
                  </a:endParaRPr>
                </a:p>
              </p:txBody>
            </p:sp>
          </mc:Choice>
          <mc:Fallback xmlns="">
            <p:sp>
              <p:nvSpPr>
                <p:cNvPr id="22" name="TextBox 21">
                  <a:extLst>
                    <a:ext uri="{FF2B5EF4-FFF2-40B4-BE49-F238E27FC236}">
                      <a16:creationId xmlns:a16="http://schemas.microsoft.com/office/drawing/2014/main" id="{C04491ED-247C-470D-F75E-BFE460805E3D}"/>
                    </a:ext>
                  </a:extLst>
                </p:cNvPr>
                <p:cNvSpPr txBox="1">
                  <a:spLocks noRot="1" noChangeAspect="1" noMove="1" noResize="1" noEditPoints="1" noAdjustHandles="1" noChangeArrowheads="1" noChangeShapeType="1" noTextEdit="1"/>
                </p:cNvSpPr>
                <p:nvPr/>
              </p:nvSpPr>
              <p:spPr>
                <a:xfrm>
                  <a:off x="14912587" y="7920227"/>
                  <a:ext cx="1160189" cy="564257"/>
                </a:xfrm>
                <a:prstGeom prst="rect">
                  <a:avLst/>
                </a:prstGeom>
                <a:blipFill>
                  <a:blip r:embed="rId9"/>
                  <a:stretch>
                    <a:fillRect l="-8889" t="-9722" b="-27778"/>
                  </a:stretch>
                </a:blipFill>
              </p:spPr>
              <p:txBody>
                <a:bodyPr/>
                <a:lstStyle/>
                <a:p>
                  <a:r>
                    <a:rPr lang="en-US">
                      <a:noFill/>
                    </a:rPr>
                    <a:t> </a:t>
                  </a:r>
                </a:p>
              </p:txBody>
            </p:sp>
          </mc:Fallback>
        </mc:AlternateContent>
      </p:grpSp>
      <p:sp>
        <p:nvSpPr>
          <p:cNvPr id="34" name="Right Arrow 33">
            <a:extLst>
              <a:ext uri="{FF2B5EF4-FFF2-40B4-BE49-F238E27FC236}">
                <a16:creationId xmlns:a16="http://schemas.microsoft.com/office/drawing/2014/main" id="{01F11419-D009-8D53-DEC8-FAD5FE5B21B1}"/>
              </a:ext>
            </a:extLst>
          </p:cNvPr>
          <p:cNvSpPr/>
          <p:nvPr/>
        </p:nvSpPr>
        <p:spPr>
          <a:xfrm rot="10800000">
            <a:off x="14694745" y="9197821"/>
            <a:ext cx="682513" cy="1507650"/>
          </a:xfrm>
          <a:prstGeom prst="rightArrow">
            <a:avLst/>
          </a:prstGeom>
          <a:solidFill>
            <a:schemeClr val="bg1">
              <a:lumMod val="8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9EB2530F-714B-1BB3-38C8-AABA23CAE687}"/>
                  </a:ext>
                </a:extLst>
              </p:cNvPr>
              <p:cNvSpPr txBox="1"/>
              <p:nvPr/>
            </p:nvSpPr>
            <p:spPr>
              <a:xfrm flipH="1">
                <a:off x="17857183" y="4196912"/>
                <a:ext cx="1532248" cy="583237"/>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sSub>
                        <m:sSubPr>
                          <m:ctrlPr>
                            <a:rPr lang="en-US" sz="2400" i="1" smtClean="0">
                              <a:solidFill>
                                <a:srgbClr val="1A074F"/>
                              </a:solidFill>
                              <a:latin typeface="Cambria Math" panose="02040503050406030204" pitchFamily="18" charset="0"/>
                            </a:rPr>
                          </m:ctrlPr>
                        </m:sSubPr>
                        <m:e>
                          <m:r>
                            <a:rPr lang="en-US" sz="2400" i="1" smtClean="0">
                              <a:solidFill>
                                <a:srgbClr val="1A074F"/>
                              </a:solidFill>
                              <a:latin typeface="Cambria Math" panose="02040503050406030204" pitchFamily="18" charset="0"/>
                              <a:ea typeface="Cambria Math" panose="02040503050406030204" pitchFamily="18" charset="0"/>
                            </a:rPr>
                            <m:t>ℱ</m:t>
                          </m:r>
                        </m:e>
                        <m:sub>
                          <m:r>
                            <a:rPr lang="en-US" sz="2400" b="0" i="1" smtClean="0">
                              <a:solidFill>
                                <a:srgbClr val="1A074F"/>
                              </a:solidFill>
                              <a:latin typeface="Cambria Math" panose="02040503050406030204" pitchFamily="18" charset="0"/>
                            </a:rPr>
                            <m:t>𝑅</m:t>
                          </m:r>
                        </m:sub>
                      </m:sSub>
                    </m:oMath>
                  </m:oMathPara>
                </a14:m>
                <a:endParaRPr lang="en-US" sz="2400" dirty="0">
                  <a:solidFill>
                    <a:srgbClr val="1A074F"/>
                  </a:solidFill>
                </a:endParaRPr>
              </a:p>
            </p:txBody>
          </p:sp>
        </mc:Choice>
        <mc:Fallback xmlns="">
          <p:sp>
            <p:nvSpPr>
              <p:cNvPr id="2" name="TextBox 1">
                <a:extLst>
                  <a:ext uri="{FF2B5EF4-FFF2-40B4-BE49-F238E27FC236}">
                    <a16:creationId xmlns:a16="http://schemas.microsoft.com/office/drawing/2014/main" id="{9EB2530F-714B-1BB3-38C8-AABA23CAE687}"/>
                  </a:ext>
                </a:extLst>
              </p:cNvPr>
              <p:cNvSpPr txBox="1">
                <a:spLocks noRot="1" noChangeAspect="1" noMove="1" noResize="1" noEditPoints="1" noAdjustHandles="1" noChangeArrowheads="1" noChangeShapeType="1" noTextEdit="1"/>
              </p:cNvSpPr>
              <p:nvPr/>
            </p:nvSpPr>
            <p:spPr>
              <a:xfrm flipH="1">
                <a:off x="17857183" y="4196912"/>
                <a:ext cx="1532248" cy="583237"/>
              </a:xfrm>
              <a:prstGeom prst="rect">
                <a:avLst/>
              </a:prstGeom>
              <a:blipFill>
                <a:blip r:embed="rId10"/>
                <a:stretch>
                  <a:fillRect/>
                </a:stretch>
              </a:blipFill>
            </p:spPr>
            <p:txBody>
              <a:bodyPr/>
              <a:lstStyle/>
              <a:p>
                <a:r>
                  <a:rPr lang="en-US">
                    <a:noFill/>
                  </a:rPr>
                  <a:t> </a:t>
                </a:r>
              </a:p>
            </p:txBody>
          </p:sp>
        </mc:Fallback>
      </mc:AlternateContent>
      <p:pic>
        <p:nvPicPr>
          <p:cNvPr id="3" name="Picture 2" descr="A picture containing screenshot, rectangle, parallel, square&#10;&#10;Description automatically generated">
            <a:extLst>
              <a:ext uri="{FF2B5EF4-FFF2-40B4-BE49-F238E27FC236}">
                <a16:creationId xmlns:a16="http://schemas.microsoft.com/office/drawing/2014/main" id="{B670F59A-FB82-AD43-7AED-F842364297B8}"/>
              </a:ext>
            </a:extLst>
          </p:cNvPr>
          <p:cNvPicPr>
            <a:picLocks noChangeAspect="1"/>
          </p:cNvPicPr>
          <p:nvPr/>
        </p:nvPicPr>
        <p:blipFill rotWithShape="1">
          <a:blip r:embed="rId11"/>
          <a:srcRect l="25652" t="23959" r="49800" b="59350"/>
          <a:stretch/>
        </p:blipFill>
        <p:spPr>
          <a:xfrm>
            <a:off x="9796303" y="2986305"/>
            <a:ext cx="3383155" cy="3587688"/>
          </a:xfrm>
          <a:prstGeom prst="rect">
            <a:avLst/>
          </a:prstGeom>
        </p:spPr>
      </p:pic>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E1FB6609-89B6-FBF7-1C6C-A3C00ED2D592}"/>
                  </a:ext>
                </a:extLst>
              </p:cNvPr>
              <p:cNvSpPr txBox="1"/>
              <p:nvPr/>
            </p:nvSpPr>
            <p:spPr>
              <a:xfrm>
                <a:off x="1574226" y="8283952"/>
                <a:ext cx="4851906" cy="564257"/>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0" tIns="0" rIns="0" bIns="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14:m>
                  <m:oMathPara xmlns:m="http://schemas.openxmlformats.org/officeDocument/2006/math">
                    <m:oMathParaPr>
                      <m:jc m:val="centerGroup"/>
                    </m:oMathParaPr>
                    <m:oMath xmlns:m="http://schemas.openxmlformats.org/officeDocument/2006/math">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𝑆𝑐𝑜𝑟𝑒</m:t>
                      </m:r>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 </m:t>
                      </m:r>
                      <m:f>
                        <m:fPr>
                          <m:ctrlP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ctrlPr>
                        </m:fPr>
                        <m:num>
                          <m:sSub>
                            <m:sSubPr>
                              <m:ctrlP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ctrlPr>
                            </m:sSubPr>
                            <m:e>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𝑆𝑐𝑜𝑟𝑒</m:t>
                              </m:r>
                            </m:e>
                            <m:sub>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0</m:t>
                              </m:r>
                            </m:sub>
                          </m:sSub>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 </m:t>
                          </m:r>
                          <m:sSub>
                            <m:sSubPr>
                              <m:ctrlP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ctrlPr>
                            </m:sSubPr>
                            <m:e>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𝑆𝑐𝑜𝑟𝑒</m:t>
                              </m:r>
                            </m:e>
                            <m:sub>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1</m:t>
                              </m:r>
                            </m:sub>
                          </m:sSub>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 ,,, + </m:t>
                          </m:r>
                          <m:sSub>
                            <m:sSubPr>
                              <m:ctrlP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ctrlPr>
                            </m:sSubPr>
                            <m:e>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𝑆𝑐𝑜𝑟𝑒</m:t>
                              </m:r>
                            </m:e>
                            <m:sub>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𝑛</m:t>
                              </m:r>
                            </m:sub>
                          </m:sSub>
                        </m:num>
                        <m:den>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𝑛</m:t>
                          </m:r>
                          <m:r>
                            <a:rPr kumimoji="0" lang="en-US" sz="2000" b="0" i="1" u="none" strike="noStrike" cap="none" spc="79" normalizeH="0" baseline="0" smtClean="0">
                              <a:ln>
                                <a:noFill/>
                              </a:ln>
                              <a:solidFill>
                                <a:srgbClr val="1A074F"/>
                              </a:solidFill>
                              <a:effectLst/>
                              <a:uFillTx/>
                              <a:latin typeface="Cambria Math" panose="02040503050406030204" pitchFamily="18" charset="0"/>
                              <a:sym typeface="InspireTWDC"/>
                            </a:rPr>
                            <m:t>+1</m:t>
                          </m:r>
                        </m:den>
                      </m:f>
                    </m:oMath>
                  </m:oMathPara>
                </a14:m>
                <a:endParaRPr kumimoji="0" lang="en-US" sz="2000" b="0" i="0" u="none" strike="noStrike" cap="none" spc="79" normalizeH="0" baseline="0" dirty="0">
                  <a:ln>
                    <a:noFill/>
                  </a:ln>
                  <a:solidFill>
                    <a:srgbClr val="1A074F"/>
                  </a:solidFill>
                  <a:effectLst/>
                  <a:uFillTx/>
                  <a:sym typeface="InspireTWDC"/>
                </a:endParaRPr>
              </a:p>
            </p:txBody>
          </p:sp>
        </mc:Choice>
        <mc:Fallback xmlns="">
          <p:sp>
            <p:nvSpPr>
              <p:cNvPr id="4" name="TextBox 3">
                <a:extLst>
                  <a:ext uri="{FF2B5EF4-FFF2-40B4-BE49-F238E27FC236}">
                    <a16:creationId xmlns:a16="http://schemas.microsoft.com/office/drawing/2014/main" id="{E1FB6609-89B6-FBF7-1C6C-A3C00ED2D592}"/>
                  </a:ext>
                </a:extLst>
              </p:cNvPr>
              <p:cNvSpPr txBox="1">
                <a:spLocks noRot="1" noChangeAspect="1" noMove="1" noResize="1" noEditPoints="1" noAdjustHandles="1" noChangeArrowheads="1" noChangeShapeType="1" noTextEdit="1"/>
              </p:cNvSpPr>
              <p:nvPr/>
            </p:nvSpPr>
            <p:spPr>
              <a:xfrm>
                <a:off x="1574226" y="8283952"/>
                <a:ext cx="4851906" cy="564257"/>
              </a:xfrm>
              <a:prstGeom prst="rect">
                <a:avLst/>
              </a:prstGeom>
              <a:blipFill>
                <a:blip r:embed="rId12"/>
                <a:stretch>
                  <a:fillRect l="-522" t="-13333" b="-15556"/>
                </a:stretch>
              </a:blipFill>
              <a:ln w="12700" cap="flat">
                <a:noFill/>
                <a:miter lim="400000"/>
              </a:ln>
              <a:effectLst/>
            </p:spPr>
            <p:txBody>
              <a:bodyPr/>
              <a:lstStyle/>
              <a:p>
                <a:r>
                  <a:rPr lang="en-US">
                    <a:noFill/>
                  </a:rPr>
                  <a:t> </a:t>
                </a:r>
              </a:p>
            </p:txBody>
          </p:sp>
        </mc:Fallback>
      </mc:AlternateContent>
    </p:spTree>
    <p:extLst>
      <p:ext uri="{BB962C8B-B14F-4D97-AF65-F5344CB8AC3E}">
        <p14:creationId xmlns:p14="http://schemas.microsoft.com/office/powerpoint/2010/main" val="22322924"/>
      </p:ext>
    </p:extLst>
  </p:cSld>
  <p:clrMapOvr>
    <a:masterClrMapping/>
  </p:clrMapOvr>
  <p:transition>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6" name="Text-Based Layouts"/>
          <p:cNvSpPr txBox="1">
            <a:spLocks noGrp="1"/>
          </p:cNvSpPr>
          <p:nvPr>
            <p:ph type="title"/>
          </p:nvPr>
        </p:nvSpPr>
        <p:spPr>
          <a:prstGeom prst="rect">
            <a:avLst/>
          </a:prstGeom>
        </p:spPr>
        <p:txBody>
          <a:bodyPr/>
          <a:lstStyle/>
          <a:p>
            <a:r>
              <a:rPr lang="en-US" dirty="0"/>
              <a:t>Subjective Viewing</a:t>
            </a:r>
            <a:endParaRPr dirty="0"/>
          </a:p>
        </p:txBody>
      </p:sp>
      <p:sp>
        <p:nvSpPr>
          <p:cNvPr id="887" name="Slide Number"/>
          <p:cNvSpPr txBox="1">
            <a:spLocks noGrp="1"/>
          </p:cNvSpPr>
          <p:nvPr>
            <p:ph type="sldNum" sz="quarter" idx="2"/>
          </p:nvPr>
        </p:nvSpPr>
        <p:spPr>
          <a:xfrm>
            <a:off x="23531779" y="12559589"/>
            <a:ext cx="227280" cy="623011"/>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7</a:t>
            </a:fld>
            <a:endParaRPr/>
          </a:p>
        </p:txBody>
      </p:sp>
    </p:spTree>
    <p:extLst>
      <p:ext uri="{BB962C8B-B14F-4D97-AF65-F5344CB8AC3E}">
        <p14:creationId xmlns:p14="http://schemas.microsoft.com/office/powerpoint/2010/main" val="2695486329"/>
      </p:ext>
    </p:extLst>
  </p:cSld>
  <p:clrMapOvr>
    <a:masterClrMapping/>
  </p:clrMapOvr>
  <p:transition>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Dataset preparation</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803400" y="3407833"/>
            <a:ext cx="22733000" cy="8763000"/>
          </a:xfrm>
          <a:prstGeom prst="rect">
            <a:avLst/>
          </a:prstGeom>
        </p:spPr>
        <p:txBody>
          <a:bodyPr>
            <a:normAutofit/>
          </a:bodyPr>
          <a:lstStyle/>
          <a:p>
            <a:pPr lvl="0"/>
            <a:r>
              <a:rPr lang="en-US" sz="3200" b="1" dirty="0">
                <a:sym typeface="Poppins"/>
              </a:rPr>
              <a:t>Step1: Capture clean images</a:t>
            </a:r>
          </a:p>
          <a:p>
            <a:pPr lvl="1"/>
            <a:r>
              <a:rPr lang="en-US" dirty="0">
                <a:solidFill>
                  <a:srgbClr val="C00000"/>
                </a:solidFill>
                <a:sym typeface="Poppins"/>
              </a:rPr>
              <a:t>6 clean images</a:t>
            </a:r>
          </a:p>
          <a:p>
            <a:pPr lvl="0"/>
            <a:endParaRPr lang="en-US" sz="3200" b="1" dirty="0">
              <a:sym typeface="Poppins"/>
            </a:endParaRPr>
          </a:p>
          <a:p>
            <a:pPr lvl="0"/>
            <a:r>
              <a:rPr lang="en-US" sz="3200" b="1" dirty="0">
                <a:sym typeface="Poppins"/>
              </a:rPr>
              <a:t>Step2: Generate ground-truth grainy images</a:t>
            </a:r>
          </a:p>
          <a:p>
            <a:pPr lvl="1"/>
            <a:r>
              <a:rPr lang="en-US" dirty="0">
                <a:sym typeface="Poppins"/>
              </a:rPr>
              <a:t>For each clean image, generate </a:t>
            </a:r>
            <a:r>
              <a:rPr lang="en-US" dirty="0">
                <a:solidFill>
                  <a:srgbClr val="C00000"/>
                </a:solidFill>
                <a:sym typeface="Poppins"/>
              </a:rPr>
              <a:t>5 grainy images </a:t>
            </a:r>
            <a:r>
              <a:rPr lang="en-US" dirty="0">
                <a:sym typeface="Poppins"/>
              </a:rPr>
              <a:t>by Davinci Resolve with 5 film grain parameter settings</a:t>
            </a:r>
            <a:endParaRPr lang="en-US" sz="3200" dirty="0">
              <a:sym typeface="Poppins"/>
            </a:endParaRPr>
          </a:p>
          <a:p>
            <a:pPr lvl="0"/>
            <a:endParaRPr lang="en-US" sz="3200" b="1" dirty="0">
              <a:sym typeface="Poppins"/>
            </a:endParaRPr>
          </a:p>
          <a:p>
            <a:pPr lvl="0"/>
            <a:r>
              <a:rPr lang="en-US" sz="3200" b="1" dirty="0">
                <a:sym typeface="Poppins"/>
              </a:rPr>
              <a:t>Step3: Generate test grainy images</a:t>
            </a:r>
          </a:p>
          <a:p>
            <a:pPr lvl="1"/>
            <a:r>
              <a:rPr lang="en-US" dirty="0">
                <a:sym typeface="Poppins"/>
              </a:rPr>
              <a:t>For</a:t>
            </a:r>
            <a:r>
              <a:rPr lang="zh-CN" altLang="en-US" dirty="0">
                <a:sym typeface="Poppins"/>
              </a:rPr>
              <a:t> </a:t>
            </a:r>
            <a:r>
              <a:rPr lang="en-US" altLang="zh-CN" dirty="0">
                <a:sym typeface="Poppins"/>
              </a:rPr>
              <a:t>each</a:t>
            </a:r>
            <a:r>
              <a:rPr lang="zh-CN" altLang="en-US" dirty="0">
                <a:sym typeface="Poppins"/>
              </a:rPr>
              <a:t> </a:t>
            </a:r>
            <a:r>
              <a:rPr lang="en-US" altLang="zh-CN" dirty="0">
                <a:sym typeface="Poppins"/>
              </a:rPr>
              <a:t>clean</a:t>
            </a:r>
            <a:r>
              <a:rPr lang="zh-CN" altLang="en-US" dirty="0">
                <a:sym typeface="Poppins"/>
              </a:rPr>
              <a:t> </a:t>
            </a:r>
            <a:r>
              <a:rPr lang="en-US" altLang="zh-CN" dirty="0">
                <a:sym typeface="Poppins"/>
              </a:rPr>
              <a:t>image, generate</a:t>
            </a:r>
            <a:r>
              <a:rPr lang="zh-CN" altLang="en-US" dirty="0">
                <a:sym typeface="Poppins"/>
              </a:rPr>
              <a:t> </a:t>
            </a:r>
            <a:r>
              <a:rPr lang="en-US" altLang="zh-CN" dirty="0">
                <a:solidFill>
                  <a:srgbClr val="C00000"/>
                </a:solidFill>
                <a:sym typeface="Poppins"/>
              </a:rPr>
              <a:t>5</a:t>
            </a:r>
            <a:r>
              <a:rPr lang="zh-CN" altLang="en-US" dirty="0">
                <a:solidFill>
                  <a:srgbClr val="C00000"/>
                </a:solidFill>
                <a:sym typeface="Poppins"/>
              </a:rPr>
              <a:t> </a:t>
            </a:r>
            <a:r>
              <a:rPr lang="en-US" altLang="zh-CN" dirty="0">
                <a:solidFill>
                  <a:srgbClr val="C00000"/>
                </a:solidFill>
                <a:sym typeface="Poppins"/>
              </a:rPr>
              <a:t>grainy</a:t>
            </a:r>
            <a:r>
              <a:rPr lang="zh-CN" altLang="en-US" dirty="0">
                <a:solidFill>
                  <a:srgbClr val="C00000"/>
                </a:solidFill>
                <a:sym typeface="Poppins"/>
              </a:rPr>
              <a:t> </a:t>
            </a:r>
            <a:r>
              <a:rPr lang="en-US" altLang="zh-CN" dirty="0">
                <a:solidFill>
                  <a:srgbClr val="C00000"/>
                </a:solidFill>
                <a:sym typeface="Poppins"/>
              </a:rPr>
              <a:t>images</a:t>
            </a:r>
            <a:r>
              <a:rPr lang="zh-CN" altLang="en-US" dirty="0">
                <a:solidFill>
                  <a:srgbClr val="C00000"/>
                </a:solidFill>
                <a:sym typeface="Poppins"/>
              </a:rPr>
              <a:t> </a:t>
            </a:r>
            <a:r>
              <a:rPr lang="en-US" altLang="zh-CN" dirty="0">
                <a:solidFill>
                  <a:srgbClr val="C00000"/>
                </a:solidFill>
                <a:sym typeface="Poppins"/>
              </a:rPr>
              <a:t>by</a:t>
            </a:r>
            <a:r>
              <a:rPr lang="zh-CN" altLang="en-US" dirty="0">
                <a:solidFill>
                  <a:srgbClr val="C00000"/>
                </a:solidFill>
                <a:sym typeface="Poppins"/>
              </a:rPr>
              <a:t> </a:t>
            </a:r>
            <a:r>
              <a:rPr lang="en-US" altLang="zh-CN" dirty="0">
                <a:solidFill>
                  <a:srgbClr val="C00000"/>
                </a:solidFill>
                <a:sym typeface="Poppins"/>
              </a:rPr>
              <a:t>AR</a:t>
            </a:r>
            <a:r>
              <a:rPr lang="zh-CN" altLang="en-US" dirty="0">
                <a:solidFill>
                  <a:srgbClr val="C00000"/>
                </a:solidFill>
                <a:sym typeface="Poppins"/>
              </a:rPr>
              <a:t> </a:t>
            </a:r>
            <a:r>
              <a:rPr lang="en-US" altLang="zh-CN" dirty="0">
                <a:solidFill>
                  <a:srgbClr val="C00000"/>
                </a:solidFill>
                <a:sym typeface="Poppins"/>
              </a:rPr>
              <a:t>model</a:t>
            </a:r>
            <a:r>
              <a:rPr lang="zh-CN" altLang="en-US" dirty="0">
                <a:sym typeface="Poppins"/>
              </a:rPr>
              <a:t> </a:t>
            </a:r>
            <a:r>
              <a:rPr lang="en-US" altLang="zh-CN" dirty="0">
                <a:sym typeface="Poppins"/>
              </a:rPr>
              <a:t>and</a:t>
            </a:r>
            <a:r>
              <a:rPr lang="zh-CN" altLang="en-US" dirty="0">
                <a:sym typeface="Poppins"/>
              </a:rPr>
              <a:t> </a:t>
            </a:r>
            <a:r>
              <a:rPr lang="en-US" altLang="zh-CN" dirty="0">
                <a:solidFill>
                  <a:srgbClr val="C00000"/>
                </a:solidFill>
                <a:sym typeface="Poppins"/>
              </a:rPr>
              <a:t>5</a:t>
            </a:r>
            <a:r>
              <a:rPr lang="zh-CN" altLang="en-US" dirty="0">
                <a:solidFill>
                  <a:srgbClr val="C00000"/>
                </a:solidFill>
                <a:sym typeface="Poppins"/>
              </a:rPr>
              <a:t> </a:t>
            </a:r>
            <a:r>
              <a:rPr lang="en-US" altLang="zh-CN" dirty="0">
                <a:solidFill>
                  <a:srgbClr val="C00000"/>
                </a:solidFill>
                <a:sym typeface="Poppins"/>
              </a:rPr>
              <a:t>grainy</a:t>
            </a:r>
            <a:r>
              <a:rPr lang="zh-CN" altLang="en-US" dirty="0">
                <a:solidFill>
                  <a:srgbClr val="C00000"/>
                </a:solidFill>
                <a:sym typeface="Poppins"/>
              </a:rPr>
              <a:t> </a:t>
            </a:r>
            <a:r>
              <a:rPr lang="en-US" altLang="zh-CN" dirty="0">
                <a:solidFill>
                  <a:srgbClr val="C00000"/>
                </a:solidFill>
                <a:sym typeface="Poppins"/>
              </a:rPr>
              <a:t>images</a:t>
            </a:r>
            <a:r>
              <a:rPr lang="zh-CN" altLang="en-US" dirty="0">
                <a:solidFill>
                  <a:srgbClr val="C00000"/>
                </a:solidFill>
                <a:sym typeface="Poppins"/>
              </a:rPr>
              <a:t> </a:t>
            </a:r>
            <a:r>
              <a:rPr lang="en-US" altLang="zh-CN" dirty="0">
                <a:solidFill>
                  <a:srgbClr val="C00000"/>
                </a:solidFill>
                <a:sym typeface="Poppins"/>
              </a:rPr>
              <a:t>by</a:t>
            </a:r>
            <a:r>
              <a:rPr lang="zh-CN" altLang="en-US" dirty="0">
                <a:solidFill>
                  <a:srgbClr val="C00000"/>
                </a:solidFill>
                <a:sym typeface="Poppins"/>
              </a:rPr>
              <a:t> </a:t>
            </a:r>
            <a:r>
              <a:rPr lang="en-US" altLang="zh-CN" dirty="0">
                <a:solidFill>
                  <a:srgbClr val="C00000"/>
                </a:solidFill>
                <a:sym typeface="Poppins"/>
              </a:rPr>
              <a:t>frequency</a:t>
            </a:r>
            <a:r>
              <a:rPr lang="zh-CN" altLang="en-US" dirty="0">
                <a:solidFill>
                  <a:srgbClr val="C00000"/>
                </a:solidFill>
                <a:sym typeface="Poppins"/>
              </a:rPr>
              <a:t> </a:t>
            </a:r>
            <a:r>
              <a:rPr lang="en-US" altLang="zh-CN" dirty="0">
                <a:solidFill>
                  <a:srgbClr val="C00000"/>
                </a:solidFill>
                <a:sym typeface="Poppins"/>
              </a:rPr>
              <a:t>model</a:t>
            </a:r>
            <a:endParaRPr lang="en-US" sz="3200" dirty="0">
              <a:solidFill>
                <a:srgbClr val="C00000"/>
              </a:solidFill>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8</a:t>
            </a:fld>
            <a:endParaRPr/>
          </a:p>
        </p:txBody>
      </p:sp>
      <p:sp>
        <p:nvSpPr>
          <p:cNvPr id="2" name="Right Arrow 1">
            <a:extLst>
              <a:ext uri="{FF2B5EF4-FFF2-40B4-BE49-F238E27FC236}">
                <a16:creationId xmlns:a16="http://schemas.microsoft.com/office/drawing/2014/main" id="{4DA24A69-25DF-555A-45C2-9787962E3EF6}"/>
              </a:ext>
            </a:extLst>
          </p:cNvPr>
          <p:cNvSpPr/>
          <p:nvPr/>
        </p:nvSpPr>
        <p:spPr>
          <a:xfrm>
            <a:off x="17867586" y="4351283"/>
            <a:ext cx="441435" cy="1902373"/>
          </a:xfrm>
          <a:prstGeom prst="rightArrow">
            <a:avLst/>
          </a:prstGeom>
          <a:solidFill>
            <a:schemeClr val="accent2">
              <a:hueOff val="1386212"/>
              <a:lumOff val="-31568"/>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4" name="TextBox 3">
            <a:extLst>
              <a:ext uri="{FF2B5EF4-FFF2-40B4-BE49-F238E27FC236}">
                <a16:creationId xmlns:a16="http://schemas.microsoft.com/office/drawing/2014/main" id="{348805B4-7216-B2CC-D260-C7C6A8B1D073}"/>
              </a:ext>
            </a:extLst>
          </p:cNvPr>
          <p:cNvSpPr txBox="1"/>
          <p:nvPr/>
        </p:nvSpPr>
        <p:spPr>
          <a:xfrm>
            <a:off x="18868536" y="4969044"/>
            <a:ext cx="4197111" cy="666849"/>
          </a:xfrm>
          <a:prstGeom prst="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30 ground-truth grainy images</a:t>
            </a:r>
          </a:p>
        </p:txBody>
      </p:sp>
      <p:sp>
        <p:nvSpPr>
          <p:cNvPr id="6" name="Right Arrow 5">
            <a:extLst>
              <a:ext uri="{FF2B5EF4-FFF2-40B4-BE49-F238E27FC236}">
                <a16:creationId xmlns:a16="http://schemas.microsoft.com/office/drawing/2014/main" id="{155FDFF7-1F64-B031-910E-B59B82A5BBED}"/>
              </a:ext>
            </a:extLst>
          </p:cNvPr>
          <p:cNvSpPr/>
          <p:nvPr/>
        </p:nvSpPr>
        <p:spPr>
          <a:xfrm>
            <a:off x="17867586" y="7071038"/>
            <a:ext cx="441435" cy="1902373"/>
          </a:xfrm>
          <a:prstGeom prst="rightArrow">
            <a:avLst/>
          </a:prstGeom>
          <a:solidFill>
            <a:schemeClr val="accent2">
              <a:hueOff val="1386212"/>
              <a:lumOff val="-31568"/>
            </a:schemeClr>
          </a:solid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228600" algn="l" defTabSz="825500" rtl="0" fontAlgn="auto" latinLnBrk="0" hangingPunct="0">
              <a:lnSpc>
                <a:spcPct val="100000"/>
              </a:lnSpc>
              <a:spcBef>
                <a:spcPts val="0"/>
              </a:spcBef>
              <a:spcAft>
                <a:spcPts val="0"/>
              </a:spcAft>
              <a:buClrTx/>
              <a:buSzTx/>
              <a:buFontTx/>
              <a:buNone/>
              <a:tabLst/>
            </a:pPr>
            <a:endParaRPr kumimoji="0" lang="en-US" sz="2800" b="0" i="0" u="none" strike="noStrike" cap="none" spc="0" normalizeH="0" baseline="0">
              <a:ln>
                <a:noFill/>
              </a:ln>
              <a:solidFill>
                <a:srgbClr val="FFFFFF"/>
              </a:solidFill>
              <a:effectLst/>
              <a:uFillTx/>
              <a:latin typeface="Avenir Book"/>
              <a:ea typeface="Avenir Book"/>
              <a:cs typeface="Avenir Book"/>
              <a:sym typeface="Avenir Book"/>
            </a:endParaRPr>
          </a:p>
        </p:txBody>
      </p:sp>
      <p:sp>
        <p:nvSpPr>
          <p:cNvPr id="7" name="TextBox 6">
            <a:extLst>
              <a:ext uri="{FF2B5EF4-FFF2-40B4-BE49-F238E27FC236}">
                <a16:creationId xmlns:a16="http://schemas.microsoft.com/office/drawing/2014/main" id="{A967D2B0-F0EC-F9F6-86A1-3FD353CF282F}"/>
              </a:ext>
            </a:extLst>
          </p:cNvPr>
          <p:cNvSpPr txBox="1"/>
          <p:nvPr/>
        </p:nvSpPr>
        <p:spPr>
          <a:xfrm>
            <a:off x="18868536" y="7678289"/>
            <a:ext cx="2965107" cy="666849"/>
          </a:xfrm>
          <a:prstGeom prst="rect">
            <a:avLst/>
          </a:prstGeom>
          <a:noFill/>
          <a:ln w="38100" cap="flat">
            <a:solidFill>
              <a:srgbClr val="1A074F"/>
            </a:solid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r" defTabSz="2438338" rtl="0" fontAlgn="auto" latinLnBrk="0" hangingPunct="0">
              <a:lnSpc>
                <a:spcPts val="4400"/>
              </a:lnSpc>
              <a:spcBef>
                <a:spcPts val="0"/>
              </a:spcBef>
              <a:spcAft>
                <a:spcPts val="0"/>
              </a:spcAft>
              <a:buClrTx/>
              <a:buSzTx/>
              <a:buFontTx/>
              <a:buNone/>
              <a:tabLst/>
            </a:pPr>
            <a:r>
              <a:rPr lang="en-US" sz="2400" dirty="0">
                <a:solidFill>
                  <a:srgbClr val="1A074F"/>
                </a:solidFill>
              </a:rPr>
              <a:t>60</a:t>
            </a:r>
            <a:r>
              <a:rPr kumimoji="0" lang="en-US" sz="2400" b="0" i="0" u="none" strike="noStrike" cap="none" spc="79" normalizeH="0" baseline="0" dirty="0">
                <a:ln>
                  <a:noFill/>
                </a:ln>
                <a:solidFill>
                  <a:srgbClr val="1A074F"/>
                </a:solidFill>
                <a:effectLst/>
                <a:uFillTx/>
                <a:latin typeface="InspireTWDC"/>
                <a:ea typeface="InspireTWDC"/>
                <a:cs typeface="InspireTWDC"/>
                <a:sym typeface="InspireTWDC"/>
              </a:rPr>
              <a:t> test grainy images</a:t>
            </a:r>
          </a:p>
        </p:txBody>
      </p:sp>
    </p:spTree>
  </p:cSld>
  <p:clrMapOvr>
    <a:masterClrMapping/>
  </p:clrMapOvr>
  <mc:AlternateContent xmlns:mc="http://schemas.openxmlformats.org/markup-compatibility/2006" xmlns:p14="http://schemas.microsoft.com/office/powerpoint/2010/main">
    <mc:Choice Requires="p14">
      <p:transition>
        <p:fade/>
      </p:transition>
    </mc:Choice>
    <mc:Fallback xmlns:a14="http://schemas.microsoft.com/office/drawing/2010/main" xmlns:m="http://schemas.openxmlformats.org/officeDocument/2006/math" xmlns="">
      <p:transition spd="fast">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0" name="Two Column Bullets"/>
          <p:cNvSpPr txBox="1">
            <a:spLocks noGrp="1"/>
          </p:cNvSpPr>
          <p:nvPr>
            <p:ph type="title"/>
          </p:nvPr>
        </p:nvSpPr>
        <p:spPr>
          <a:prstGeom prst="rect">
            <a:avLst/>
          </a:prstGeom>
        </p:spPr>
        <p:txBody>
          <a:bodyPr/>
          <a:lstStyle/>
          <a:p>
            <a:r>
              <a:rPr lang="en-US" dirty="0"/>
              <a:t>Dataset preparation – capture clean images</a:t>
            </a:r>
            <a:endParaRPr dirty="0"/>
          </a:p>
        </p:txBody>
      </p:sp>
      <p:sp>
        <p:nvSpPr>
          <p:cNvPr id="932" name="Lorem ipsum dolor sit amet, consectetur adipiscing elit. Praesent orci velit, condimentum in enim vel, finibus vulputate neque. Lorem ipsum dolor sit amet, consectetur adipiscing elit. Praesent orci velit, condimentum in enim vel, finibus vulputate neque"/>
          <p:cNvSpPr txBox="1">
            <a:spLocks noGrp="1"/>
          </p:cNvSpPr>
          <p:nvPr>
            <p:ph type="body" sz="half" idx="1"/>
          </p:nvPr>
        </p:nvSpPr>
        <p:spPr>
          <a:xfrm>
            <a:off x="1803400" y="3407833"/>
            <a:ext cx="22733000" cy="8763000"/>
          </a:xfrm>
          <a:prstGeom prst="rect">
            <a:avLst/>
          </a:prstGeom>
        </p:spPr>
        <p:txBody>
          <a:bodyPr>
            <a:normAutofit/>
          </a:bodyPr>
          <a:lstStyle/>
          <a:p>
            <a:pPr lvl="0"/>
            <a:r>
              <a:rPr lang="en-US" sz="3200" b="1" dirty="0">
                <a:sym typeface="Poppins"/>
              </a:rPr>
              <a:t>Capture</a:t>
            </a:r>
          </a:p>
          <a:p>
            <a:pPr marL="745236" lvl="2" indent="-285749"/>
            <a:r>
              <a:rPr lang="en-US" dirty="0">
                <a:sym typeface="Poppins"/>
              </a:rPr>
              <a:t>Camera: Sony-RX1RM2</a:t>
            </a:r>
          </a:p>
          <a:p>
            <a:pPr marL="745236" lvl="2" indent="-285749"/>
            <a:r>
              <a:rPr lang="en-US" dirty="0">
                <a:sym typeface="Poppins"/>
              </a:rPr>
              <a:t>ISO: 100</a:t>
            </a:r>
          </a:p>
          <a:p>
            <a:pPr marL="745236" lvl="2" indent="-285749"/>
            <a:r>
              <a:rPr lang="en-US" dirty="0">
                <a:sym typeface="Poppins"/>
              </a:rPr>
              <a:t>Resolution: 7952x5304</a:t>
            </a:r>
          </a:p>
          <a:p>
            <a:pPr marL="745236" lvl="2" indent="-285749"/>
            <a:r>
              <a:rPr lang="en-US" dirty="0">
                <a:sym typeface="Poppins"/>
              </a:rPr>
              <a:t>Color space: RGB 8bit</a:t>
            </a:r>
          </a:p>
          <a:p>
            <a:r>
              <a:rPr lang="en-US" sz="3200" b="1" dirty="0">
                <a:sym typeface="Poppins"/>
              </a:rPr>
              <a:t>Convert</a:t>
            </a:r>
          </a:p>
          <a:p>
            <a:pPr lvl="1"/>
            <a:r>
              <a:rPr lang="en-US" dirty="0">
                <a:sym typeface="Poppins"/>
              </a:rPr>
              <a:t>.ARW to .</a:t>
            </a:r>
            <a:r>
              <a:rPr lang="en-US" dirty="0" err="1">
                <a:sym typeface="Poppins"/>
              </a:rPr>
              <a:t>png</a:t>
            </a:r>
            <a:r>
              <a:rPr lang="en-US" dirty="0">
                <a:sym typeface="Poppins"/>
              </a:rPr>
              <a:t> by Lightroom</a:t>
            </a:r>
          </a:p>
          <a:p>
            <a:r>
              <a:rPr lang="en-US" sz="3200" b="1" dirty="0">
                <a:sym typeface="Poppins"/>
              </a:rPr>
              <a:t>Crop</a:t>
            </a:r>
          </a:p>
          <a:p>
            <a:pPr lvl="1"/>
            <a:r>
              <a:rPr lang="en-US" dirty="0">
                <a:sym typeface="Poppins"/>
              </a:rPr>
              <a:t>Crop each captured PNG image to several 1920x1080 images</a:t>
            </a:r>
          </a:p>
          <a:p>
            <a:pPr marL="1197863" lvl="4" indent="-285749"/>
            <a:endParaRPr lang="en-US" dirty="0">
              <a:sym typeface="Poppins"/>
            </a:endParaRPr>
          </a:p>
          <a:p>
            <a:pPr lvl="0"/>
            <a:endParaRPr lang="en-US" dirty="0">
              <a:sym typeface="Poppins"/>
            </a:endParaRPr>
          </a:p>
        </p:txBody>
      </p:sp>
      <p:sp>
        <p:nvSpPr>
          <p:cNvPr id="934" name="Slide Number"/>
          <p:cNvSpPr txBox="1">
            <a:spLocks noGrp="1"/>
          </p:cNvSpPr>
          <p:nvPr>
            <p:ph type="sldNum" sz="quarter" idx="2"/>
          </p:nvPr>
        </p:nvSpPr>
        <p:spPr>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9</a:t>
            </a:fld>
            <a:endParaRPr/>
          </a:p>
        </p:txBody>
      </p:sp>
      <p:pic>
        <p:nvPicPr>
          <p:cNvPr id="3" name="Picture 2" descr="A refrigerator with a stuffed animal and a drink in it&#10;&#10;Description automatically generated with medium confidence">
            <a:extLst>
              <a:ext uri="{FF2B5EF4-FFF2-40B4-BE49-F238E27FC236}">
                <a16:creationId xmlns:a16="http://schemas.microsoft.com/office/drawing/2014/main" id="{079A50B0-3BA5-E7E4-CFEE-3A5EC3532F44}"/>
              </a:ext>
            </a:extLst>
          </p:cNvPr>
          <p:cNvPicPr>
            <a:picLocks noChangeAspect="1"/>
          </p:cNvPicPr>
          <p:nvPr/>
        </p:nvPicPr>
        <p:blipFill rotWithShape="1">
          <a:blip r:embed="rId3">
            <a:extLst>
              <a:ext uri="{28A0092B-C50C-407E-A947-70E740481C1C}">
                <a14:useLocalDpi xmlns:a14="http://schemas.microsoft.com/office/drawing/2010/main" val="0"/>
              </a:ext>
            </a:extLst>
          </a:blip>
          <a:srcRect b="1672"/>
          <a:stretch/>
        </p:blipFill>
        <p:spPr>
          <a:xfrm>
            <a:off x="14880984" y="3819440"/>
            <a:ext cx="5638800" cy="3708824"/>
          </a:xfrm>
          <a:prstGeom prst="rect">
            <a:avLst/>
          </a:prstGeom>
        </p:spPr>
      </p:pic>
      <p:pic>
        <p:nvPicPr>
          <p:cNvPr id="5" name="Picture 4" descr="A traffic light in front of a tall building&#10;&#10;Description automatically generated">
            <a:extLst>
              <a:ext uri="{FF2B5EF4-FFF2-40B4-BE49-F238E27FC236}">
                <a16:creationId xmlns:a16="http://schemas.microsoft.com/office/drawing/2014/main" id="{03DB4C48-FC3B-3816-80EF-2E0EA596D3F1}"/>
              </a:ext>
            </a:extLst>
          </p:cNvPr>
          <p:cNvPicPr>
            <a:picLocks noChangeAspect="1"/>
          </p:cNvPicPr>
          <p:nvPr/>
        </p:nvPicPr>
        <p:blipFill rotWithShape="1">
          <a:blip r:embed="rId4">
            <a:extLst>
              <a:ext uri="{28A0092B-C50C-407E-A947-70E740481C1C}">
                <a14:useLocalDpi xmlns:a14="http://schemas.microsoft.com/office/drawing/2010/main" val="0"/>
              </a:ext>
            </a:extLst>
          </a:blip>
          <a:srcRect b="1672"/>
          <a:stretch/>
        </p:blipFill>
        <p:spPr>
          <a:xfrm>
            <a:off x="14880984" y="8398933"/>
            <a:ext cx="5638800" cy="3708824"/>
          </a:xfrm>
          <a:prstGeom prst="rect">
            <a:avLst/>
          </a:prstGeom>
        </p:spPr>
      </p:pic>
    </p:spTree>
    <p:extLst>
      <p:ext uri="{BB962C8B-B14F-4D97-AF65-F5344CB8AC3E}">
        <p14:creationId xmlns:p14="http://schemas.microsoft.com/office/powerpoint/2010/main" val="3281890326"/>
      </p:ext>
    </p:extLst>
  </p:cSld>
  <p:clrMapOvr>
    <a:masterClrMapping/>
  </p:clrMapOvr>
  <p:transition>
    <p:fade/>
  </p:transition>
</p:sld>
</file>

<file path=ppt/theme/theme1.xml><?xml version="1.0" encoding="utf-8"?>
<a:theme xmlns:a="http://schemas.openxmlformats.org/drawingml/2006/main" name="21_BasicWhite">
  <a:themeElements>
    <a:clrScheme name="21_BasicWhite">
      <a:dk1>
        <a:srgbClr val="FFFFFF"/>
      </a:dk1>
      <a:lt1>
        <a:srgbClr val="8295A8"/>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21_BasicWhite">
  <a:themeElements>
    <a:clrScheme name="21_BasicWhite">
      <a:dk1>
        <a:srgbClr val="000000"/>
      </a:dk1>
      <a:lt1>
        <a:srgbClr val="FFFFFF"/>
      </a:lt1>
      <a:dk2>
        <a:srgbClr val="3C4B58"/>
      </a:dk2>
      <a:lt2>
        <a:srgbClr val="E9EEF5"/>
      </a:lt2>
      <a:accent1>
        <a:srgbClr val="8FD7FF"/>
      </a:accent1>
      <a:accent2>
        <a:srgbClr val="8FF0FF"/>
      </a:accent2>
      <a:accent3>
        <a:srgbClr val="8787FA"/>
      </a:accent3>
      <a:accent4>
        <a:srgbClr val="7418C1"/>
      </a:accent4>
      <a:accent5>
        <a:srgbClr val="FFC000"/>
      </a:accent5>
      <a:accent6>
        <a:srgbClr val="830032"/>
      </a:accent6>
      <a:hlink>
        <a:srgbClr val="0000FF"/>
      </a:hlink>
      <a:folHlink>
        <a:srgbClr val="FF00FF"/>
      </a:folHlink>
    </a:clrScheme>
    <a:fontScheme name="21_BasicWhite">
      <a:majorFont>
        <a:latin typeface="MultiplaneTWDC Display Semi Bold"/>
        <a:ea typeface="MultiplaneTWDC Display Semi Bold"/>
        <a:cs typeface="MultiplaneTWDC Display Semi Bold"/>
      </a:majorFont>
      <a:minorFont>
        <a:latin typeface="MultiplaneTWDC Display Semi Bold"/>
        <a:ea typeface="MultiplaneTWDC Display Semi Bold"/>
        <a:cs typeface="MultiplaneTWDC Display Semi Bold"/>
      </a:minorFont>
    </a:fontScheme>
    <a:fmtScheme name="21_Basic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2">
            <a:hueOff val="1386212"/>
            <a:lumOff val="-31568"/>
          </a:schemeClr>
        </a:solid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228600" algn="l" defTabSz="825500" rtl="0" fontAlgn="auto" latinLnBrk="0" hangingPunct="0">
          <a:lnSpc>
            <a:spcPct val="100000"/>
          </a:lnSpc>
          <a:spcBef>
            <a:spcPts val="0"/>
          </a:spcBef>
          <a:spcAft>
            <a:spcPts val="0"/>
          </a:spcAft>
          <a:buClrTx/>
          <a:buSzTx/>
          <a:buFontTx/>
          <a:buNone/>
          <a:tabLst/>
          <a:defRPr kumimoji="0" sz="2800" b="0" i="0" u="none" strike="noStrike" cap="none" spc="0" normalizeH="0" baseline="0">
            <a:ln>
              <a:noFill/>
            </a:ln>
            <a:solidFill>
              <a:srgbClr val="FFFFFF"/>
            </a:solidFill>
            <a:effectLst/>
            <a:uFillTx/>
            <a:latin typeface="Avenir Book"/>
            <a:ea typeface="Avenir Book"/>
            <a:cs typeface="Avenir Book"/>
            <a:sym typeface="Avenir Book"/>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E9EEF5"/>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r" defTabSz="2438338" rtl="0" fontAlgn="auto" latinLnBrk="0" hangingPunct="0">
          <a:lnSpc>
            <a:spcPts val="4400"/>
          </a:lnSpc>
          <a:spcBef>
            <a:spcPts val="0"/>
          </a:spcBef>
          <a:spcAft>
            <a:spcPts val="0"/>
          </a:spcAft>
          <a:buClrTx/>
          <a:buSzTx/>
          <a:buFontTx/>
          <a:buNone/>
          <a:tabLst/>
          <a:defRPr kumimoji="0" sz="1600" b="0" i="0" u="none" strike="noStrike" cap="none" spc="79" normalizeH="0" baseline="0">
            <a:ln>
              <a:noFill/>
            </a:ln>
            <a:solidFill>
              <a:srgbClr val="8295A8"/>
            </a:solidFill>
            <a:effectLst/>
            <a:uFillTx/>
            <a:latin typeface="InspireTWDC"/>
            <a:ea typeface="InspireTWDC"/>
            <a:cs typeface="InspireTWDC"/>
            <a:sym typeface="InspireTWDC"/>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{A777D47F-C9C2-7D4E-9285-25DF3DEBA033}tf10001071</Template>
  <TotalTime>2772</TotalTime>
  <Words>871</Words>
  <Application>Microsoft Macintosh PowerPoint</Application>
  <PresentationFormat>Custom</PresentationFormat>
  <Paragraphs>252</Paragraphs>
  <Slides>20</Slides>
  <Notes>19</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20</vt:i4>
      </vt:variant>
    </vt:vector>
  </HeadingPairs>
  <TitlesOfParts>
    <vt:vector size="29" baseType="lpstr">
      <vt:lpstr>InspireTWDC</vt:lpstr>
      <vt:lpstr>MultiplaneTWDC Display Regular</vt:lpstr>
      <vt:lpstr>MultiplaneTWDC Display Semi Bold</vt:lpstr>
      <vt:lpstr>Arial</vt:lpstr>
      <vt:lpstr>Avenir Book</vt:lpstr>
      <vt:lpstr>Avenir Medium</vt:lpstr>
      <vt:lpstr>Cambria Math</vt:lpstr>
      <vt:lpstr>Times New Roman</vt:lpstr>
      <vt:lpstr>21_BasicWhite</vt:lpstr>
      <vt:lpstr>AHG13: Frequency-domain Film Grain Quality Metric</vt:lpstr>
      <vt:lpstr>Outline</vt:lpstr>
      <vt:lpstr>Subband based film grain assessment (SFGA)</vt:lpstr>
      <vt:lpstr>Subband based film grain assessment (SFGA)</vt:lpstr>
      <vt:lpstr>Space domain to frequency domain </vt:lpstr>
      <vt:lpstr>Metric calculation and score fusion</vt:lpstr>
      <vt:lpstr>Subjective Viewing</vt:lpstr>
      <vt:lpstr>Dataset preparation</vt:lpstr>
      <vt:lpstr>Dataset preparation – capture clean images</vt:lpstr>
      <vt:lpstr>Dataset preparation – generate ground-truth grainy images</vt:lpstr>
      <vt:lpstr>Dataset preparation – generate ground-truth grainy images</vt:lpstr>
      <vt:lpstr>Dataset preparation – generate test grainy images</vt:lpstr>
      <vt:lpstr>Subjective viewing</vt:lpstr>
      <vt:lpstr>Evaluation of Film Grain Objective Metrics</vt:lpstr>
      <vt:lpstr>Comparative Experiment -- 1</vt:lpstr>
      <vt:lpstr>Comparative Experiment -- 2</vt:lpstr>
      <vt:lpstr>PLCC and SROCC of NSS,  FFT, and steerable pyramid</vt:lpstr>
      <vt:lpstr>PLCC and SROCC of PSNR, SSIM, and the proposed SFGA</vt:lpstr>
      <vt:lpstr>Conclusion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Template</dc:title>
  <cp:lastModifiedBy>Meng, Xuewei</cp:lastModifiedBy>
  <cp:revision>69</cp:revision>
  <dcterms:modified xsi:type="dcterms:W3CDTF">2023-10-08T09:51:32Z</dcterms:modified>
</cp:coreProperties>
</file>