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325" r:id="rId4"/>
    <p:sldId id="324" r:id="rId5"/>
    <p:sldId id="264" r:id="rId6"/>
    <p:sldId id="26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4" autoAdjust="0"/>
    <p:restoredTop sz="84345" autoAdjust="0"/>
  </p:normalViewPr>
  <p:slideViewPr>
    <p:cSldViewPr snapToGrid="0">
      <p:cViewPr>
        <p:scale>
          <a:sx n="100" d="100"/>
          <a:sy n="100" d="100"/>
        </p:scale>
        <p:origin x="185" y="-63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6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40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21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28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43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That is all. Thanks.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5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002699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349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38450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CC871C-4EA4-4D74-AB6A-7989DF8F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2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5F71F7-F86C-4E0F-8A9B-84D00D7C6AAA}"/>
              </a:ext>
            </a:extLst>
          </p:cNvPr>
          <p:cNvSpPr txBox="1"/>
          <p:nvPr/>
        </p:nvSpPr>
        <p:spPr>
          <a:xfrm>
            <a:off x="949212" y="1718720"/>
            <a:ext cx="102935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JVET-AF0193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AHG11: Decoder complexity optimization for NNVC in-loop filter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E19660-0C9D-4EBD-AC51-FD24EA7E4928}"/>
              </a:ext>
            </a:extLst>
          </p:cNvPr>
          <p:cNvSpPr txBox="1"/>
          <p:nvPr/>
        </p:nvSpPr>
        <p:spPr>
          <a:xfrm>
            <a:off x="1381354" y="4011777"/>
            <a:ext cx="942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Renjie Chang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Liqiang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Xiaozhong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Xu, Shan Liu (Tencent)</a:t>
            </a:r>
          </a:p>
        </p:txBody>
      </p:sp>
    </p:spTree>
    <p:extLst>
      <p:ext uri="{BB962C8B-B14F-4D97-AF65-F5344CB8AC3E}">
        <p14:creationId xmlns:p14="http://schemas.microsoft.com/office/powerpoint/2010/main" val="209492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76CA3B9-84D3-4318-9DD0-FD87A0803ECF}"/>
              </a:ext>
            </a:extLst>
          </p:cNvPr>
          <p:cNvSpPr txBox="1"/>
          <p:nvPr/>
        </p:nvSpPr>
        <p:spPr>
          <a:xfrm>
            <a:off x="618653" y="917120"/>
            <a:ext cx="1095469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In NNVC-6.0, the block-level on/off is used for NNLF including unified HOP/LOP filter.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Different CTUs or blocks filtered by NNLF usually have different filter gains.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21768E9C-1A06-D2DF-96AF-C9B9503D81B6}"/>
              </a:ext>
            </a:extLst>
          </p:cNvPr>
          <p:cNvSpPr txBox="1"/>
          <p:nvPr/>
        </p:nvSpPr>
        <p:spPr>
          <a:xfrm>
            <a:off x="618652" y="5339173"/>
            <a:ext cx="109546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In this contribution, an encoder-only coding tool for decoder complexity optimization is proposed to skip the NN inference of CTUs with small filter gains.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5136038F-28B5-815A-FC1A-22A6240C47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705" y="2051184"/>
            <a:ext cx="4584589" cy="2755631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id="{4023B152-8139-46DA-C082-1BD80428B6C0}"/>
              </a:ext>
            </a:extLst>
          </p:cNvPr>
          <p:cNvSpPr txBox="1"/>
          <p:nvPr/>
        </p:nvSpPr>
        <p:spPr>
          <a:xfrm>
            <a:off x="3644351" y="4811384"/>
            <a:ext cx="121014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100" dirty="0">
                <a:latin typeface="Times New Roman" panose="02020603050405020304" pitchFamily="18" charset="0"/>
                <a:ea typeface="宋体" panose="02010600030101010101" pitchFamily="2" charset="-122"/>
              </a:rPr>
              <a:t>- Filter gain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C013927-6D0E-23E6-40FC-538AC82175CD}"/>
              </a:ext>
            </a:extLst>
          </p:cNvPr>
          <p:cNvSpPr txBox="1"/>
          <p:nvPr/>
        </p:nvSpPr>
        <p:spPr>
          <a:xfrm>
            <a:off x="5590381" y="1812133"/>
            <a:ext cx="121014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100" dirty="0">
                <a:latin typeface="Times New Roman" panose="02020603050405020304" pitchFamily="18" charset="0"/>
                <a:ea typeface="宋体" panose="02010600030101010101" pitchFamily="2" charset="-122"/>
              </a:rPr>
              <a:t>Different CTUs</a:t>
            </a:r>
          </a:p>
        </p:txBody>
      </p:sp>
    </p:spTree>
    <p:extLst>
      <p:ext uri="{BB962C8B-B14F-4D97-AF65-F5344CB8AC3E}">
        <p14:creationId xmlns:p14="http://schemas.microsoft.com/office/powerpoint/2010/main" val="2236124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6" y="270710"/>
            <a:ext cx="4833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Proposed method 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2E091C-7FF7-477F-D830-3B9408ACC5AB}"/>
                  </a:ext>
                </a:extLst>
              </p:cNvPr>
              <p:cNvSpPr txBox="1"/>
              <p:nvPr/>
            </p:nvSpPr>
            <p:spPr>
              <a:xfrm>
                <a:off x="235269" y="1027165"/>
                <a:ext cx="6605146" cy="16568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base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8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The filter gain is measured using Euclidean distance and calculated as follows. </a:t>
                </a:r>
              </a:p>
              <a:p>
                <a:pPr algn="just" fontAlgn="base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80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𝐶𝑇𝑈</m:t>
                          </m:r>
                        </m:sub>
                      </m:sSub>
                      <m:r>
                        <a:rPr lang="en-CA" altLang="zh-CN" sz="180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CA" altLang="zh-CN" sz="1800">
                              <a:effectLst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zh-CN" altLang="zh-CN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𝑁𝑁𝐿𝐹</m:t>
                              </m:r>
                            </m:sub>
                          </m:s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zh-CN" altLang="zh-CN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𝑂𝑅𝐺</m:t>
                              </m:r>
                            </m:sub>
                          </m:sSub>
                          <m:r>
                            <a:rPr lang="en-CA" altLang="zh-CN" sz="1800">
                              <a:effectLst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CA" altLang="zh-CN" sz="1800">
                              <a:effectLst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zh-CN" altLang="zh-CN" sz="18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CA" altLang="zh-CN" sz="1800">
                              <a:effectLst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zh-CN" altLang="zh-CN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𝑅𝐸𝐶</m:t>
                              </m:r>
                            </m:sub>
                          </m:sSub>
                          <m:r>
                            <a:rPr lang="en-CA" altLang="zh-CN" sz="1800" i="1">
                              <a:effectLst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zh-CN" altLang="zh-CN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CA" altLang="zh-CN" sz="1800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𝑂𝑅𝐺</m:t>
                              </m:r>
                            </m:sub>
                          </m:sSub>
                          <m:r>
                            <a:rPr lang="en-CA" altLang="zh-CN" sz="1800">
                              <a:effectLst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CA" altLang="zh-CN" sz="1800">
                              <a:effectLst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zh-CN" altLang="en-US" dirty="0"/>
              </a:p>
              <a:p>
                <a:pPr algn="just" fontAlgn="base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𝐶𝑇𝑈</m:t>
                        </m:r>
                      </m:sub>
                    </m:sSub>
                    <m:r>
                      <a:rPr lang="en-CA" altLang="zh-CN" sz="18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&lt;0</m:t>
                    </m:r>
                  </m:oMath>
                </a14:m>
                <a:r>
                  <a:rPr lang="en-CA" altLang="zh-CN" sz="18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 means some filter gains can be achieved by using NNLF. </a:t>
                </a:r>
                <a:endParaRPr lang="en-CA" altLang="zh-CN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 fontAlgn="base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8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The larger the absolute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CA" altLang="zh-CN" sz="18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𝐶𝑇𝑈</m:t>
                        </m:r>
                      </m:sub>
                    </m:sSub>
                  </m:oMath>
                </a14:m>
                <a:r>
                  <a:rPr lang="en-CA" altLang="zh-CN" sz="18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, the greater the filter gain.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2E091C-7FF7-477F-D830-3B9408ACC5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69" y="1027165"/>
                <a:ext cx="6605146" cy="1656864"/>
              </a:xfrm>
              <a:prstGeom prst="rect">
                <a:avLst/>
              </a:prstGeom>
              <a:blipFill>
                <a:blip r:embed="rId4"/>
                <a:stretch>
                  <a:fillRect l="-831" t="-1838" r="-739" b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>
            <a:extLst>
              <a:ext uri="{FF2B5EF4-FFF2-40B4-BE49-F238E27FC236}">
                <a16:creationId xmlns:a16="http://schemas.microsoft.com/office/drawing/2014/main" id="{BA793E6E-B55C-B7D3-E3F1-018B80AB93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7924" y="1266216"/>
            <a:ext cx="4584589" cy="27556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3EDB8CB-6EC7-5D5F-5D82-0708B34F1E9A}"/>
                  </a:ext>
                </a:extLst>
              </p:cNvPr>
              <p:cNvSpPr txBox="1"/>
              <p:nvPr/>
            </p:nvSpPr>
            <p:spPr>
              <a:xfrm>
                <a:off x="7080308" y="4021847"/>
                <a:ext cx="155373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CN" sz="1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- Filter gain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1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altLang="zh-CN" sz="11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CA" altLang="zh-CN" sz="11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𝐶𝑇𝑈</m:t>
                        </m:r>
                      </m:sub>
                    </m:sSub>
                  </m:oMath>
                </a14:m>
                <a:r>
                  <a:rPr lang="en-US" altLang="zh-CN" sz="1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3EDB8CB-6EC7-5D5F-5D82-0708B34F1E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0308" y="4021847"/>
                <a:ext cx="1553738" cy="261610"/>
              </a:xfrm>
              <a:prstGeom prst="rect">
                <a:avLst/>
              </a:prstGeom>
              <a:blipFill>
                <a:blip r:embed="rId6"/>
                <a:stretch>
                  <a:fillRect b="-16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4066FA99-9C4F-2DB7-541F-EB2D2E483ED7}"/>
              </a:ext>
            </a:extLst>
          </p:cNvPr>
          <p:cNvSpPr txBox="1"/>
          <p:nvPr/>
        </p:nvSpPr>
        <p:spPr>
          <a:xfrm>
            <a:off x="9184600" y="1027165"/>
            <a:ext cx="121014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100" dirty="0">
                <a:latin typeface="Times New Roman" panose="02020603050405020304" pitchFamily="18" charset="0"/>
                <a:ea typeface="宋体" panose="02010600030101010101" pitchFamily="2" charset="-122"/>
              </a:rPr>
              <a:t>Different CTUs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E963823-87E0-D11A-01C3-208657415B1A}"/>
              </a:ext>
            </a:extLst>
          </p:cNvPr>
          <p:cNvSpPr/>
          <p:nvPr/>
        </p:nvSpPr>
        <p:spPr>
          <a:xfrm>
            <a:off x="8001000" y="1336733"/>
            <a:ext cx="1210148" cy="261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9E9B6B3-C8F0-201E-7411-B312A929E788}"/>
              </a:ext>
            </a:extLst>
          </p:cNvPr>
          <p:cNvSpPr txBox="1"/>
          <p:nvPr/>
        </p:nvSpPr>
        <p:spPr>
          <a:xfrm>
            <a:off x="8422875" y="1538055"/>
            <a:ext cx="58630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skip</a:t>
            </a:r>
            <a:endParaRPr lang="zh-CN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CCBBD6-9E96-E68C-11F4-B7B23116C2FF}"/>
                  </a:ext>
                </a:extLst>
              </p:cNvPr>
              <p:cNvSpPr txBox="1"/>
              <p:nvPr/>
            </p:nvSpPr>
            <p:spPr>
              <a:xfrm>
                <a:off x="235269" y="3429000"/>
                <a:ext cx="6523085" cy="21907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lvl="0" indent="-342900" algn="just" fontAlgn="base" hangingPunct="0">
                  <a:spcBef>
                    <a:spcPts val="680"/>
                  </a:spcBef>
                  <a:spcAft>
                    <a:spcPts val="0"/>
                  </a:spcAft>
                  <a:buFont typeface="+mj-lt"/>
                  <a:buAutoNum type="arabicParenR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Check the block-level NNLF on/off is enabled.</a:t>
                </a:r>
                <a:endParaRPr lang="zh-CN" altLang="zh-CN" sz="16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lvl="0" indent="-342900" algn="just" fontAlgn="base" hangingPunct="0">
                  <a:spcBef>
                    <a:spcPts val="680"/>
                  </a:spcBef>
                  <a:spcAft>
                    <a:spcPts val="0"/>
                  </a:spcAft>
                  <a:buFont typeface="+mj-lt"/>
                  <a:buAutoNum type="arabicParenR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Calculate the filter gain of each CTU: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𝐶𝑇𝑈</m:t>
                        </m:r>
                      </m:sub>
                    </m:sSub>
                    <m:r>
                      <a:rPr lang="en-CA" altLang="zh-CN" sz="16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CA" altLang="zh-CN" sz="1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6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𝑁𝑁𝐿𝐹</m:t>
                            </m:r>
                          </m:sub>
                        </m:sSub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𝑂𝑅𝐺</m:t>
                            </m:r>
                          </m:sub>
                        </m:sSub>
                        <m:r>
                          <a:rPr lang="en-CA" altLang="zh-CN" sz="1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CA" altLang="zh-CN" sz="1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CA" altLang="zh-CN" sz="1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6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𝑅𝐸𝐶</m:t>
                            </m:r>
                          </m:sub>
                        </m:sSub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𝑂𝑅𝐺</m:t>
                            </m:r>
                          </m:sub>
                        </m:sSub>
                        <m:r>
                          <a:rPr lang="en-CA" altLang="zh-CN" sz="1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CA" altLang="zh-CN" sz="1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16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lvl="0" indent="-342900" algn="just" fontAlgn="base" hangingPunct="0">
                  <a:spcBef>
                    <a:spcPts val="680"/>
                  </a:spcBef>
                  <a:spcAft>
                    <a:spcPts val="0"/>
                  </a:spcAft>
                  <a:buFont typeface="+mj-lt"/>
                  <a:buAutoNum type="arabicParenR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Sort the CTUs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𝐶𝑇𝑈</m:t>
                        </m:r>
                      </m:sub>
                    </m:sSub>
                    <m:r>
                      <a:rPr lang="en-CA" altLang="zh-CN" sz="1600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&lt;0</m:t>
                    </m:r>
                  </m:oMath>
                </a14:m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from small to large filter gains.</a:t>
                </a:r>
                <a:endParaRPr lang="zh-CN" altLang="zh-CN" sz="16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lvl="0" indent="-342900" algn="just" fontAlgn="base" hangingPunct="0">
                  <a:spcBef>
                    <a:spcPts val="680"/>
                  </a:spcBef>
                  <a:spcAft>
                    <a:spcPts val="0"/>
                  </a:spcAft>
                  <a:buFont typeface="+mj-lt"/>
                  <a:buAutoNum type="arabicParenR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Calculate the gain ratio of each CTU: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𝐶𝑇𝑈</m:t>
                        </m:r>
                      </m:sub>
                    </m:sSub>
                    <m:r>
                      <a:rPr lang="en-CA" altLang="zh-CN" sz="16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𝐶𝑇𝑈</m:t>
                        </m:r>
                      </m:sub>
                    </m:sSub>
                    <m:r>
                      <a:rPr lang="en-CA" altLang="zh-CN" sz="1600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/</m:t>
                    </m:r>
                    <m:sSubSup>
                      <m:sSubSup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𝐶𝑇𝑈</m:t>
                        </m:r>
                      </m:sub>
                      <m:sup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𝑀𝐴𝑋</m:t>
                        </m:r>
                      </m:sup>
                    </m:sSubSup>
                  </m:oMath>
                </a14:m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 where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𝐶𝑇𝑈</m:t>
                        </m:r>
                      </m:sub>
                      <m:sup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𝑀𝐴𝑋</m:t>
                        </m:r>
                      </m:sup>
                    </m:sSubSup>
                    <m:r>
                      <a:rPr lang="en-CA" altLang="zh-CN" sz="1600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 </m:t>
                    </m:r>
                    <m:sSup>
                      <m:sSup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CA" altLang="zh-CN" sz="1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6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𝑅𝐸𝐶</m:t>
                            </m:r>
                          </m:sub>
                        </m:sSub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CA" altLang="zh-CN" sz="1600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𝑂𝑅𝐺</m:t>
                            </m:r>
                          </m:sub>
                        </m:sSub>
                        <m:r>
                          <a:rPr lang="en-CA" altLang="zh-CN" sz="1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CA" altLang="zh-CN" sz="1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16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lvl="0" indent="-342900" algn="just" fontAlgn="base" hangingPunct="0">
                  <a:spcBef>
                    <a:spcPts val="680"/>
                  </a:spcBef>
                  <a:spcAft>
                    <a:spcPts val="0"/>
                  </a:spcAft>
                  <a:buFont typeface="+mj-lt"/>
                  <a:buAutoNum type="arabicParenR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Compare all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𝐶𝑇𝑈</m:t>
                        </m:r>
                      </m:sub>
                    </m:sSub>
                  </m:oMath>
                </a14:m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with </a:t>
                </a:r>
                <a14:m>
                  <m:oMath xmlns:m="http://schemas.openxmlformats.org/officeDocument/2006/math">
                    <m:r>
                      <a:rPr lang="en-CA" altLang="zh-CN" sz="1600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CA" altLang="zh-CN" sz="16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𝐶𝑇𝑈</m:t>
                        </m:r>
                      </m:sub>
                    </m:sSub>
                    <m:r>
                      <a:rPr lang="en-CA" altLang="zh-CN" sz="1600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&lt; </m:t>
                    </m:r>
                    <m:r>
                      <a:rPr lang="en-CA" altLang="zh-CN" sz="1600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CA" altLang="zh-CN" sz="1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 disable NNLF for current CTU. </a:t>
                </a:r>
                <a:endParaRPr lang="zh-CN" altLang="zh-CN" sz="16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CCBBD6-9E96-E68C-11F4-B7B23116C2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69" y="3429000"/>
                <a:ext cx="6523085" cy="2190728"/>
              </a:xfrm>
              <a:prstGeom prst="rect">
                <a:avLst/>
              </a:prstGeom>
              <a:blipFill>
                <a:blip r:embed="rId7"/>
                <a:stretch>
                  <a:fillRect l="-374" t="-836" r="-467" b="-2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8812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6" y="270710"/>
            <a:ext cx="7939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13533BA6-1440-F839-2EA2-D4F764C9B735}"/>
              </a:ext>
            </a:extLst>
          </p:cNvPr>
          <p:cNvSpPr txBox="1"/>
          <p:nvPr/>
        </p:nvSpPr>
        <p:spPr>
          <a:xfrm>
            <a:off x="704883" y="1499852"/>
            <a:ext cx="47691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Table 1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Compared with NNVC-6.0 HOP anchor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4ED06A-5EBB-ED95-66A1-28E7FF718F62}"/>
              </a:ext>
            </a:extLst>
          </p:cNvPr>
          <p:cNvSpPr txBox="1"/>
          <p:nvPr/>
        </p:nvSpPr>
        <p:spPr>
          <a:xfrm>
            <a:off x="6518031" y="1499852"/>
            <a:ext cx="5124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Table 2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Compared with NNVC-6.0 LOP2 anchor (*)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56CADE2-E00A-F36E-DDDD-2B10C08066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647073"/>
              </p:ext>
            </p:extLst>
          </p:nvPr>
        </p:nvGraphicFramePr>
        <p:xfrm>
          <a:off x="922843" y="2020927"/>
          <a:ext cx="433324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703604583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2387567179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3823933829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3076154670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1395715806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37460199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443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NNVC-6.0_NNIntra+HOP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7939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04904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05423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066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70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0759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5073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1361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03866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567716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AD68FED1-8623-6BCE-1F01-8E77D6B637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138457"/>
              </p:ext>
            </p:extLst>
          </p:nvPr>
        </p:nvGraphicFramePr>
        <p:xfrm>
          <a:off x="922843" y="4138511"/>
          <a:ext cx="433324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380737887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1468912003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3161406776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4181902547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1196075510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23896343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Low delay B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38059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NNVC-6.0_NNIntra+HOP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9095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6692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649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52279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2521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9418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-2.65%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155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4587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9125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1963278"/>
                  </a:ext>
                </a:extLst>
              </a:tr>
            </a:tbl>
          </a:graphicData>
        </a:graphic>
      </p:graphicFrame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5A7A65B5-2207-CBC5-E991-94566E7592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156570"/>
              </p:ext>
            </p:extLst>
          </p:nvPr>
        </p:nvGraphicFramePr>
        <p:xfrm>
          <a:off x="6791170" y="2020926"/>
          <a:ext cx="433324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972184917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498726221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466805418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3284964792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3037644124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15613392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316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NNVC-6.0_NNIntra+LOP2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6774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850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00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1186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10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544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291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1382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612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457473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FEE6EE2C-9B6F-7A8E-04EA-66DF10343C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684157"/>
              </p:ext>
            </p:extLst>
          </p:nvPr>
        </p:nvGraphicFramePr>
        <p:xfrm>
          <a:off x="6791170" y="4138511"/>
          <a:ext cx="433324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491362980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3304263921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1090233955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515932982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1370119798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369263620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Low delay B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81057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NNVC-6.0_NNIntra+LOP2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9332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430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3420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6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884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1149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053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1009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2784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7827033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87BF8174-CA84-51CA-675B-D5437ADC2683}"/>
              </a:ext>
            </a:extLst>
          </p:cNvPr>
          <p:cNvSpPr txBox="1"/>
          <p:nvPr/>
        </p:nvSpPr>
        <p:spPr>
          <a:xfrm>
            <a:off x="6739305" y="6040652"/>
            <a:ext cx="43851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sz="1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(*) represents NN intra and unified LOP filter are enabled. The LOP2.3 model from EE1-0 is used.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828823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6E3DA7D-7A7B-41BA-938A-4FCB7EBD3E7C}"/>
              </a:ext>
            </a:extLst>
          </p:cNvPr>
          <p:cNvSpPr txBox="1"/>
          <p:nvPr/>
        </p:nvSpPr>
        <p:spPr>
          <a:xfrm>
            <a:off x="872286" y="1154300"/>
            <a:ext cx="104474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This contribution proposes a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 encoder-only coding tool to reduce the decoder complexity by disabling NNLF on some CTUs with small filter gains.</a:t>
            </a:r>
          </a:p>
          <a:p>
            <a:pPr algn="just"/>
            <a:endParaRPr lang="en-CA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It is recommended that adopt this proposal to NNVC reference software.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7D21E7-94E7-4F11-A833-FC93A9F93409}"/>
              </a:ext>
            </a:extLst>
          </p:cNvPr>
          <p:cNvSpPr txBox="1"/>
          <p:nvPr/>
        </p:nvSpPr>
        <p:spPr>
          <a:xfrm>
            <a:off x="836187" y="270710"/>
            <a:ext cx="5802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grpSp>
        <p:nvGrpSpPr>
          <p:cNvPr id="11" name="成组">
            <a:extLst>
              <a:ext uri="{FF2B5EF4-FFF2-40B4-BE49-F238E27FC236}">
                <a16:creationId xmlns:a16="http://schemas.microsoft.com/office/drawing/2014/main" id="{5AC333A3-D645-4FC8-AAF0-E5E6FB0F34A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2" name="图像" descr="图像">
              <a:extLst>
                <a:ext uri="{FF2B5EF4-FFF2-40B4-BE49-F238E27FC236}">
                  <a16:creationId xmlns:a16="http://schemas.microsoft.com/office/drawing/2014/main" id="{6414A218-2B72-4307-A132-6B3123D39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1182F4BC-6F54-462F-849E-C25546BE40DA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3AA21F9-205E-46F1-B9FD-F5DCA24F3780}"/>
              </a:ext>
            </a:extLst>
          </p:cNvPr>
          <p:cNvSpPr txBox="1"/>
          <p:nvPr/>
        </p:nvSpPr>
        <p:spPr>
          <a:xfrm>
            <a:off x="3019560" y="4569336"/>
            <a:ext cx="61528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Ericsson and Nokia for crosschecking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4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7908</TotalTime>
  <Words>767</Words>
  <Application>Microsoft Office PowerPoint</Application>
  <PresentationFormat>宽屏</PresentationFormat>
  <Paragraphs>262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腾讯体 W7</vt:lpstr>
      <vt:lpstr>Arial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299</cp:revision>
  <dcterms:created xsi:type="dcterms:W3CDTF">2022-04-17T07:36:17Z</dcterms:created>
  <dcterms:modified xsi:type="dcterms:W3CDTF">2023-10-16T11:35:50Z</dcterms:modified>
</cp:coreProperties>
</file>