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9"/>
  </p:notesMasterIdLst>
  <p:handoutMasterIdLst>
    <p:handoutMasterId r:id="rId10"/>
  </p:handoutMasterIdLst>
  <p:sldIdLst>
    <p:sldId id="267" r:id="rId3"/>
    <p:sldId id="377" r:id="rId4"/>
    <p:sldId id="374" r:id="rId5"/>
    <p:sldId id="378" r:id="rId6"/>
    <p:sldId id="376" r:id="rId7"/>
    <p:sldId id="373" r:id="rId8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2023/10/14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2023/10/14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 fontScale="90000"/>
          </a:bodyPr>
          <a:lstStyle/>
          <a:p>
            <a:r>
              <a:rPr lang="en-US" altLang="zh-CN" sz="4400" dirty="0"/>
              <a:t>Non-EE2:enhancements on local illumination compensation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143569" y="4232771"/>
            <a:ext cx="7903992" cy="1239894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Xiaoyu Xiu, </a:t>
            </a:r>
            <a:r>
              <a:rPr lang="en-US" altLang="zh-CN" sz="2800" dirty="0" err="1"/>
              <a:t>Changyue</a:t>
            </a:r>
            <a:r>
              <a:rPr lang="en-US" altLang="zh-CN" sz="2800" dirty="0"/>
              <a:t> Ma, Ning Yan,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Che-Wei Kuo, Wei Chen,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2123248"/>
          </a:xfrm>
        </p:spPr>
        <p:txBody>
          <a:bodyPr>
            <a:normAutofit/>
          </a:bodyPr>
          <a:lstStyle/>
          <a:p>
            <a:r>
              <a:rPr lang="en-US" b="1" dirty="0"/>
              <a:t>Local illumination compensation (LIC)</a:t>
            </a:r>
          </a:p>
          <a:p>
            <a:pPr lvl="1"/>
            <a:r>
              <a:rPr lang="en-CA" dirty="0"/>
              <a:t>Addressing the illumination variations in prediction blocks based on one linear model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The scale and the offset are estimated based on the top and left neighboring reconstructed samples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5859249-F04B-853E-A425-9EC0459FAD97}"/>
                  </a:ext>
                </a:extLst>
              </p:cNvPr>
              <p:cNvSpPr txBox="1"/>
              <p:nvPr/>
            </p:nvSpPr>
            <p:spPr>
              <a:xfrm>
                <a:off x="1725283" y="2061713"/>
                <a:ext cx="6305288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p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𝛼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begChr m:val="["/>
                          <m:endChr m:val="]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𝛽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25859249-F04B-853E-A425-9EC0459FAD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25283" y="2061713"/>
                <a:ext cx="6305288" cy="369332"/>
              </a:xfrm>
              <a:prstGeom prst="rect">
                <a:avLst/>
              </a:prstGeom>
              <a:blipFill>
                <a:blip r:embed="rId2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45372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6" y="1137536"/>
            <a:ext cx="11278249" cy="5271889"/>
          </a:xfrm>
        </p:spPr>
        <p:txBody>
          <a:bodyPr>
            <a:normAutofit/>
          </a:bodyPr>
          <a:lstStyle/>
          <a:p>
            <a:pPr marL="228600" lvl="1"/>
            <a:r>
              <a:rPr lang="en-US" sz="2400" b="1" dirty="0"/>
              <a:t>Non-local illumination compensation (NLIC)</a:t>
            </a:r>
          </a:p>
          <a:p>
            <a:pPr lvl="1"/>
            <a:r>
              <a:rPr lang="en-US" sz="2000" dirty="0"/>
              <a:t>One linear model is derived by minimizing the difference between the reconstruction and prediction samples of each inter CU, after it is decoded.</a:t>
            </a:r>
          </a:p>
          <a:p>
            <a:pPr lvl="1"/>
            <a:r>
              <a:rPr lang="en-US" sz="2000" dirty="0"/>
              <a:t>Up to 6 NLIC candidates, obtained from adjacent and non-adjacent neighbors, are included in the regular/subblock merge list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2000" dirty="0"/>
              <a:t>The NLIC candidates are reordered with other existing merge candidates</a:t>
            </a:r>
          </a:p>
          <a:p>
            <a:pPr lvl="3">
              <a:buFont typeface="Wingdings" panose="05000000000000000000" pitchFamily="2" charset="2"/>
              <a:buChar char="ü"/>
            </a:pPr>
            <a:r>
              <a:rPr lang="en-US" sz="2000" dirty="0"/>
              <a:t>The final reordered list length is kept unchanged.</a:t>
            </a:r>
          </a:p>
          <a:p>
            <a:pPr lvl="1"/>
            <a:r>
              <a:rPr lang="en-CA" sz="2000" dirty="0"/>
              <a:t>When one NLIC candidate is selected, the associated linear model is used together with its motion.</a:t>
            </a:r>
            <a:endParaRPr lang="en-US" sz="2000" dirty="0"/>
          </a:p>
          <a:p>
            <a:pPr marL="228600" lvl="1"/>
            <a:r>
              <a:rPr lang="en-US" sz="2400" b="1" dirty="0"/>
              <a:t>LIC with multiple templates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Two extra LIC template modes, i.e., top-only and left-only, are introduced to the LIC</a:t>
            </a:r>
          </a:p>
          <a:p>
            <a:pPr lvl="1">
              <a:lnSpc>
                <a:spcPct val="110000"/>
              </a:lnSpc>
            </a:pPr>
            <a:r>
              <a:rPr lang="en-US" sz="2000" dirty="0"/>
              <a:t> Applicable to </a:t>
            </a:r>
            <a:r>
              <a:rPr lang="en-US" sz="2000" dirty="0" err="1"/>
              <a:t>uni</a:t>
            </a:r>
            <a:r>
              <a:rPr lang="en-US" sz="2000" dirty="0"/>
              <a:t>-pred AMVP CUs</a:t>
            </a:r>
          </a:p>
        </p:txBody>
      </p:sp>
    </p:spTree>
    <p:extLst>
      <p:ext uri="{BB962C8B-B14F-4D97-AF65-F5344CB8AC3E}">
        <p14:creationId xmlns:p14="http://schemas.microsoft.com/office/powerpoint/2010/main" val="2634020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DBDF0E-CEBC-7C6F-5C1D-40716C6A06FD}"/>
              </a:ext>
            </a:extLst>
          </p:cNvPr>
          <p:cNvSpPr txBox="1"/>
          <p:nvPr/>
        </p:nvSpPr>
        <p:spPr>
          <a:xfrm>
            <a:off x="1405857" y="5950721"/>
            <a:ext cx="90232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* represents the data including unavailable test points which are pasted from the anchors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3E1369-7BA8-4B5E-D516-B12E373CB5E6}"/>
              </a:ext>
            </a:extLst>
          </p:cNvPr>
          <p:cNvSpPr txBox="1"/>
          <p:nvPr/>
        </p:nvSpPr>
        <p:spPr>
          <a:xfrm>
            <a:off x="735173" y="1080810"/>
            <a:ext cx="79688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NLIC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1C5CEF-4795-8D44-F80A-045AC20F98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154753"/>
              </p:ext>
            </p:extLst>
          </p:nvPr>
        </p:nvGraphicFramePr>
        <p:xfrm>
          <a:off x="3360587" y="1679282"/>
          <a:ext cx="4872228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833628">
                  <a:extLst>
                    <a:ext uri="{9D8B030D-6E8A-4147-A177-3AD203B41FA5}">
                      <a16:colId xmlns:a16="http://schemas.microsoft.com/office/drawing/2014/main" val="502340266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2081953792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105275880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2070695517"/>
                    </a:ext>
                  </a:extLst>
                </a:gridCol>
                <a:gridCol w="681990">
                  <a:extLst>
                    <a:ext uri="{9D8B030D-6E8A-4147-A177-3AD203B41FA5}">
                      <a16:colId xmlns:a16="http://schemas.microsoft.com/office/drawing/2014/main" val="1996634648"/>
                    </a:ext>
                  </a:extLst>
                </a:gridCol>
                <a:gridCol w="681990">
                  <a:extLst>
                    <a:ext uri="{9D8B030D-6E8A-4147-A177-3AD203B41FA5}">
                      <a16:colId xmlns:a16="http://schemas.microsoft.com/office/drawing/2014/main" val="1981070936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329565900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1222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00903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53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94211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835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457157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26859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7922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12109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0.22%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6918226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7E0DA82-9B32-01CA-8C37-6004886311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2943475"/>
              </p:ext>
            </p:extLst>
          </p:nvPr>
        </p:nvGraphicFramePr>
        <p:xfrm>
          <a:off x="3360587" y="3815001"/>
          <a:ext cx="4872228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784346">
                  <a:extLst>
                    <a:ext uri="{9D8B030D-6E8A-4147-A177-3AD203B41FA5}">
                      <a16:colId xmlns:a16="http://schemas.microsoft.com/office/drawing/2014/main" val="54619325"/>
                    </a:ext>
                  </a:extLst>
                </a:gridCol>
                <a:gridCol w="647248">
                  <a:extLst>
                    <a:ext uri="{9D8B030D-6E8A-4147-A177-3AD203B41FA5}">
                      <a16:colId xmlns:a16="http://schemas.microsoft.com/office/drawing/2014/main" val="3915446151"/>
                    </a:ext>
                  </a:extLst>
                </a:gridCol>
                <a:gridCol w="647248">
                  <a:extLst>
                    <a:ext uri="{9D8B030D-6E8A-4147-A177-3AD203B41FA5}">
                      <a16:colId xmlns:a16="http://schemas.microsoft.com/office/drawing/2014/main" val="2503773178"/>
                    </a:ext>
                  </a:extLst>
                </a:gridCol>
                <a:gridCol w="647248">
                  <a:extLst>
                    <a:ext uri="{9D8B030D-6E8A-4147-A177-3AD203B41FA5}">
                      <a16:colId xmlns:a16="http://schemas.microsoft.com/office/drawing/2014/main" val="1851653584"/>
                    </a:ext>
                  </a:extLst>
                </a:gridCol>
                <a:gridCol w="690312">
                  <a:extLst>
                    <a:ext uri="{9D8B030D-6E8A-4147-A177-3AD203B41FA5}">
                      <a16:colId xmlns:a16="http://schemas.microsoft.com/office/drawing/2014/main" val="2858530416"/>
                    </a:ext>
                  </a:extLst>
                </a:gridCol>
                <a:gridCol w="690312">
                  <a:extLst>
                    <a:ext uri="{9D8B030D-6E8A-4147-A177-3AD203B41FA5}">
                      <a16:colId xmlns:a16="http://schemas.microsoft.com/office/drawing/2014/main" val="630270400"/>
                    </a:ext>
                  </a:extLst>
                </a:gridCol>
                <a:gridCol w="765514">
                  <a:extLst>
                    <a:ext uri="{9D8B030D-6E8A-4147-A177-3AD203B41FA5}">
                      <a16:colId xmlns:a16="http://schemas.microsoft.com/office/drawing/2014/main" val="252212966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5349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16477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14521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1434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73654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20747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-0.53%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7853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1915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86708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30101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0990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0DBDF0E-CEBC-7C6F-5C1D-40716C6A06FD}"/>
              </a:ext>
            </a:extLst>
          </p:cNvPr>
          <p:cNvSpPr txBox="1"/>
          <p:nvPr/>
        </p:nvSpPr>
        <p:spPr>
          <a:xfrm>
            <a:off x="1405857" y="6135387"/>
            <a:ext cx="902323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/>
              <a:t>* represents the data including unavailable test points which are pasted from the anchors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3E1369-7BA8-4B5E-D516-B12E373CB5E6}"/>
              </a:ext>
            </a:extLst>
          </p:cNvPr>
          <p:cNvSpPr txBox="1"/>
          <p:nvPr/>
        </p:nvSpPr>
        <p:spPr>
          <a:xfrm>
            <a:off x="735173" y="1080810"/>
            <a:ext cx="79688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NLIC + LIC with multi-template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B0C0C80-1FC7-7E86-AE61-919B099B98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9763746"/>
              </p:ext>
            </p:extLst>
          </p:nvPr>
        </p:nvGraphicFramePr>
        <p:xfrm>
          <a:off x="3481358" y="1833890"/>
          <a:ext cx="4872228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833628">
                  <a:extLst>
                    <a:ext uri="{9D8B030D-6E8A-4147-A177-3AD203B41FA5}">
                      <a16:colId xmlns:a16="http://schemas.microsoft.com/office/drawing/2014/main" val="4168427778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3166458934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3587201676"/>
                    </a:ext>
                  </a:extLst>
                </a:gridCol>
                <a:gridCol w="639445">
                  <a:extLst>
                    <a:ext uri="{9D8B030D-6E8A-4147-A177-3AD203B41FA5}">
                      <a16:colId xmlns:a16="http://schemas.microsoft.com/office/drawing/2014/main" val="3039258552"/>
                    </a:ext>
                  </a:extLst>
                </a:gridCol>
                <a:gridCol w="681990">
                  <a:extLst>
                    <a:ext uri="{9D8B030D-6E8A-4147-A177-3AD203B41FA5}">
                      <a16:colId xmlns:a16="http://schemas.microsoft.com/office/drawing/2014/main" val="1326244038"/>
                    </a:ext>
                  </a:extLst>
                </a:gridCol>
                <a:gridCol w="681990">
                  <a:extLst>
                    <a:ext uri="{9D8B030D-6E8A-4147-A177-3AD203B41FA5}">
                      <a16:colId xmlns:a16="http://schemas.microsoft.com/office/drawing/2014/main" val="1113106295"/>
                    </a:ext>
                  </a:extLst>
                </a:gridCol>
                <a:gridCol w="756285">
                  <a:extLst>
                    <a:ext uri="{9D8B030D-6E8A-4147-A177-3AD203B41FA5}">
                      <a16:colId xmlns:a16="http://schemas.microsoft.com/office/drawing/2014/main" val="56491347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 Main 10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73382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4230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76906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33553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3669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56436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71636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69843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51888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43345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50F29BC-DF15-A5EB-495D-C0135A17778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9152152"/>
              </p:ext>
            </p:extLst>
          </p:nvPr>
        </p:nvGraphicFramePr>
        <p:xfrm>
          <a:off x="3481358" y="4068369"/>
          <a:ext cx="4872228" cy="1828800"/>
        </p:xfrm>
        <a:graphic>
          <a:graphicData uri="http://schemas.openxmlformats.org/drawingml/2006/table">
            <a:tbl>
              <a:tblPr firstRow="1" firstCol="1" bandRow="1"/>
              <a:tblGrid>
                <a:gridCol w="784346">
                  <a:extLst>
                    <a:ext uri="{9D8B030D-6E8A-4147-A177-3AD203B41FA5}">
                      <a16:colId xmlns:a16="http://schemas.microsoft.com/office/drawing/2014/main" val="604506619"/>
                    </a:ext>
                  </a:extLst>
                </a:gridCol>
                <a:gridCol w="647248">
                  <a:extLst>
                    <a:ext uri="{9D8B030D-6E8A-4147-A177-3AD203B41FA5}">
                      <a16:colId xmlns:a16="http://schemas.microsoft.com/office/drawing/2014/main" val="3774826698"/>
                    </a:ext>
                  </a:extLst>
                </a:gridCol>
                <a:gridCol w="647248">
                  <a:extLst>
                    <a:ext uri="{9D8B030D-6E8A-4147-A177-3AD203B41FA5}">
                      <a16:colId xmlns:a16="http://schemas.microsoft.com/office/drawing/2014/main" val="1044302278"/>
                    </a:ext>
                  </a:extLst>
                </a:gridCol>
                <a:gridCol w="647248">
                  <a:extLst>
                    <a:ext uri="{9D8B030D-6E8A-4147-A177-3AD203B41FA5}">
                      <a16:colId xmlns:a16="http://schemas.microsoft.com/office/drawing/2014/main" val="3149422785"/>
                    </a:ext>
                  </a:extLst>
                </a:gridCol>
                <a:gridCol w="690312">
                  <a:extLst>
                    <a:ext uri="{9D8B030D-6E8A-4147-A177-3AD203B41FA5}">
                      <a16:colId xmlns:a16="http://schemas.microsoft.com/office/drawing/2014/main" val="3384480470"/>
                    </a:ext>
                  </a:extLst>
                </a:gridCol>
                <a:gridCol w="690312">
                  <a:extLst>
                    <a:ext uri="{9D8B030D-6E8A-4147-A177-3AD203B41FA5}">
                      <a16:colId xmlns:a16="http://schemas.microsoft.com/office/drawing/2014/main" val="1056039686"/>
                    </a:ext>
                  </a:extLst>
                </a:gridCol>
                <a:gridCol w="765514">
                  <a:extLst>
                    <a:ext uri="{9D8B030D-6E8A-4147-A177-3AD203B41FA5}">
                      <a16:colId xmlns:a16="http://schemas.microsoft.com/office/drawing/2014/main" val="225524004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 10 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56472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ECM-10.0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054978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VmPeak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45811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1591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808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104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101.6%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104.9%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1749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-0.22%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6504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Overall*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-0.17%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102.1%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100.0%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0758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-0.65%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102.8%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103.9%</a:t>
                      </a:r>
                      <a:endParaRPr lang="en-US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100.1%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6791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23288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3063526"/>
          </a:xfrm>
        </p:spPr>
        <p:txBody>
          <a:bodyPr>
            <a:normAutofit/>
          </a:bodyPr>
          <a:lstStyle/>
          <a:p>
            <a:r>
              <a:rPr lang="en-US" sz="2000" b="1" dirty="0"/>
              <a:t>Proposal</a:t>
            </a:r>
          </a:p>
          <a:p>
            <a:pPr lvl="1"/>
            <a:r>
              <a:rPr lang="en-US" dirty="0"/>
              <a:t>Non-local illumination compensation (NLIC)</a:t>
            </a:r>
          </a:p>
          <a:p>
            <a:pPr lvl="1"/>
            <a:r>
              <a:rPr lang="en-US" dirty="0"/>
              <a:t>LIC with multiple templates</a:t>
            </a:r>
          </a:p>
          <a:p>
            <a:pPr lvl="1"/>
            <a:r>
              <a:rPr lang="en-US" dirty="0"/>
              <a:t>Performance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RA:   {0.12%, 0.12%, 0.12%} BD-rate savings, Enc/Dec: 102.0%/102.7%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en-US" dirty="0"/>
              <a:t>LDB: {0.27%, 0.17%, 0.33%} BD-rate savings, Enc/Dec: 102.1%/103.8%</a:t>
            </a:r>
          </a:p>
          <a:p>
            <a:pPr marL="228600" lvl="1"/>
            <a:r>
              <a:rPr lang="en-US" sz="2000" b="1" dirty="0"/>
              <a:t>Recommendation</a:t>
            </a:r>
          </a:p>
          <a:p>
            <a:pPr lvl="1"/>
            <a:r>
              <a:rPr lang="en-US" dirty="0"/>
              <a:t>Study the proposed method in the context of EE2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5637767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70954</TotalTime>
  <Words>753</Words>
  <Application>Microsoft Office PowerPoint</Application>
  <PresentationFormat>Widescreen</PresentationFormat>
  <Paragraphs>255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16" baseType="lpstr">
      <vt:lpstr>DengXian</vt:lpstr>
      <vt:lpstr>KaiTi</vt:lpstr>
      <vt:lpstr>Arial</vt:lpstr>
      <vt:lpstr>Calibri</vt:lpstr>
      <vt:lpstr>Calibri Light</vt:lpstr>
      <vt:lpstr>Cambria Math</vt:lpstr>
      <vt:lpstr>Times New Roman</vt:lpstr>
      <vt:lpstr>Wingdings</vt:lpstr>
      <vt:lpstr>包裹</vt:lpstr>
      <vt:lpstr>Custom Design</vt:lpstr>
      <vt:lpstr>Non-EE2:enhancements on local illumination compensation</vt:lpstr>
      <vt:lpstr>Introduction</vt:lpstr>
      <vt:lpstr>Proposal</vt:lpstr>
      <vt:lpstr>Performance evaluation</vt:lpstr>
      <vt:lpstr>Performance evaluation</vt:lpstr>
      <vt:lpstr>Closing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1074</cp:revision>
  <cp:lastPrinted>2018-10-23T07:47:24Z</cp:lastPrinted>
  <dcterms:created xsi:type="dcterms:W3CDTF">2018-07-10T02:40:16Z</dcterms:created>
  <dcterms:modified xsi:type="dcterms:W3CDTF">2023-10-14T09:31:37Z</dcterms:modified>
</cp:coreProperties>
</file>