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bookmarkIdSeed="3">
  <p:sldMasterIdLst>
    <p:sldMasterId id="2147483648" r:id="rId1"/>
  </p:sldMasterIdLst>
  <p:sldIdLst>
    <p:sldId id="256" r:id="rId2"/>
    <p:sldId id="258" r:id="rId3"/>
    <p:sldId id="260" r:id="rId4"/>
    <p:sldId id="263" r:id="rId5"/>
    <p:sldId id="261" r:id="rId6"/>
    <p:sldId id="259" r:id="rId7"/>
    <p:sldId id="264" r:id="rId8"/>
    <p:sldId id="265" r:id="rId9"/>
    <p:sldId id="266" r:id="rId10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hannes Sauer (A)" initials="JS(" lastIdx="6" clrIdx="0">
    <p:extLst>
      <p:ext uri="{19B8F6BF-5375-455C-9EA6-DF929625EA0E}">
        <p15:presenceInfo xmlns:p15="http://schemas.microsoft.com/office/powerpoint/2012/main" userId="S-1-5-21-147214757-305610072-1517763936-8985198" providerId="AD"/>
      </p:ext>
    </p:extLst>
  </p:cmAuthor>
  <p:cmAuthor id="2" name="zhaoyin (Yin)" initials="z(" lastIdx="12" clrIdx="1">
    <p:extLst>
      <p:ext uri="{19B8F6BF-5375-455C-9EA6-DF929625EA0E}">
        <p15:presenceInfo xmlns:p15="http://schemas.microsoft.com/office/powerpoint/2012/main" userId="S-1-5-21-147214757-305610072-1517763936-2137327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4995" autoAdjust="0"/>
    <p:restoredTop sz="94660"/>
  </p:normalViewPr>
  <p:slideViewPr>
    <p:cSldViewPr snapToGrid="0">
      <p:cViewPr varScale="1">
        <p:scale>
          <a:sx n="70" d="100"/>
          <a:sy n="70" d="100"/>
        </p:scale>
        <p:origin x="536" y="6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997206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07135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8814571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04685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0564416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14808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9486635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623014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794645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261520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7690790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B6E77AB-93FD-4794-B628-9A0D5A156DF4}" type="datetimeFigureOut">
              <a:rPr lang="en-US" smtClean="0"/>
              <a:t>10/18/2023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9A74F1D2-04CE-4A1D-A2CC-7A49FF68E8D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642520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8" Type="http://schemas.openxmlformats.org/officeDocument/2006/relationships/hyperlink" Target="https://jvet-experts.org/doc_end_user/current_document.php?id=11793" TargetMode="External"/><Relationship Id="rId3" Type="http://schemas.openxmlformats.org/officeDocument/2006/relationships/hyperlink" Target="https://jvet-experts.org/doc_end_user/current_document.php?id=11295" TargetMode="External"/><Relationship Id="rId7" Type="http://schemas.openxmlformats.org/officeDocument/2006/relationships/hyperlink" Target="https://jvet-experts.org/doc_end_user/current_document.php?id=11721" TargetMode="External"/><Relationship Id="rId2" Type="http://schemas.openxmlformats.org/officeDocument/2006/relationships/hyperlink" Target="https://jvet-experts.org/doc_end_user/current_document.php?id=11233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s://jvet-experts.org/doc_end_user/current_document.php?id=11799" TargetMode="External"/><Relationship Id="rId5" Type="http://schemas.openxmlformats.org/officeDocument/2006/relationships/hyperlink" Target="https://jvet-experts.org/doc_end_user/current_document.php?id=11563" TargetMode="External"/><Relationship Id="rId4" Type="http://schemas.openxmlformats.org/officeDocument/2006/relationships/hyperlink" Target="https://jvet-experts.org/doc_end_user/current_document.php?id=11587" TargetMode="External"/><Relationship Id="rId9" Type="http://schemas.openxmlformats.org/officeDocument/2006/relationships/hyperlink" Target="https://jvet-experts.org/doc_end_user/current_document.php?id=13516" TargetMode="Externa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 fontScale="90000"/>
          </a:bodyPr>
          <a:lstStyle/>
          <a:p>
            <a:r>
              <a:rPr lang="en-US" dirty="0"/>
              <a:t>JVET-</a:t>
            </a:r>
            <a:r>
              <a:rPr lang="en-CA" dirty="0"/>
              <a:t>AF0187</a:t>
            </a:r>
            <a:r>
              <a:rPr lang="en-US" dirty="0"/>
              <a:t/>
            </a:r>
            <a:br>
              <a:rPr lang="en-US" dirty="0"/>
            </a:br>
            <a:r>
              <a:rPr lang="en-US" dirty="0"/>
              <a:t>Compression of Gaming Contents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pPr hangingPunct="0"/>
            <a:endParaRPr lang="en-CA" dirty="0"/>
          </a:p>
          <a:p>
            <a:pPr hangingPunct="0"/>
            <a:r>
              <a:rPr lang="en-CA" dirty="0" err="1"/>
              <a:t>Zehui</a:t>
            </a:r>
            <a:r>
              <a:rPr lang="en-CA" dirty="0"/>
              <a:t> Lin, </a:t>
            </a:r>
            <a:r>
              <a:rPr lang="en-CA" dirty="0" err="1"/>
              <a:t>Kangying</a:t>
            </a:r>
            <a:r>
              <a:rPr lang="en-CA" dirty="0"/>
              <a:t> Cai, Johannes Sauer, </a:t>
            </a:r>
            <a:r>
              <a:rPr lang="en-CA" altLang="zh-CN" dirty="0"/>
              <a:t>Yin Zhao, </a:t>
            </a:r>
            <a:r>
              <a:rPr lang="en-CA" dirty="0"/>
              <a:t>Elena Alshina</a:t>
            </a:r>
          </a:p>
          <a:p>
            <a:pPr hangingPunct="0"/>
            <a:r>
              <a:rPr lang="en-CA" dirty="0"/>
              <a:t>Huawei Technologies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2292474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Compression of gaming content</a:t>
            </a:r>
          </a:p>
        </p:txBody>
      </p:sp>
      <p:sp>
        <p:nvSpPr>
          <p:cNvPr id="4" name="Rectangle 3"/>
          <p:cNvSpPr/>
          <p:nvPr/>
        </p:nvSpPr>
        <p:spPr>
          <a:xfrm>
            <a:off x="932688" y="3383280"/>
            <a:ext cx="1664208" cy="841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Game engine</a:t>
            </a:r>
          </a:p>
        </p:txBody>
      </p:sp>
      <p:sp>
        <p:nvSpPr>
          <p:cNvPr id="5" name="Rectangle 4"/>
          <p:cNvSpPr/>
          <p:nvPr/>
        </p:nvSpPr>
        <p:spPr>
          <a:xfrm>
            <a:off x="5273040" y="3383280"/>
            <a:ext cx="1664208" cy="84124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Video encoder</a:t>
            </a:r>
          </a:p>
        </p:txBody>
      </p:sp>
      <p:cxnSp>
        <p:nvCxnSpPr>
          <p:cNvPr id="7" name="Straight Arrow Connector 6"/>
          <p:cNvCxnSpPr/>
          <p:nvPr/>
        </p:nvCxnSpPr>
        <p:spPr>
          <a:xfrm>
            <a:off x="3017520" y="3803904"/>
            <a:ext cx="1883664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" name="Content Placeholder 7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Cloud gaming architecture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3076957" y="3434572"/>
            <a:ext cx="1901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Rendered frame</a:t>
            </a:r>
          </a:p>
        </p:txBody>
      </p:sp>
      <p:cxnSp>
        <p:nvCxnSpPr>
          <p:cNvPr id="11" name="Straight Connector 10"/>
          <p:cNvCxnSpPr/>
          <p:nvPr/>
        </p:nvCxnSpPr>
        <p:spPr>
          <a:xfrm>
            <a:off x="7403592" y="2732635"/>
            <a:ext cx="0" cy="2539161"/>
          </a:xfrm>
          <a:prstGeom prst="line">
            <a:avLst/>
          </a:prstGeom>
          <a:ln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TextBox 11"/>
          <p:cNvSpPr txBox="1"/>
          <p:nvPr/>
        </p:nvSpPr>
        <p:spPr>
          <a:xfrm>
            <a:off x="6937248" y="2402499"/>
            <a:ext cx="10789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Internet</a:t>
            </a:r>
          </a:p>
        </p:txBody>
      </p:sp>
      <p:sp>
        <p:nvSpPr>
          <p:cNvPr id="14" name="Rectangle 13"/>
          <p:cNvSpPr/>
          <p:nvPr/>
        </p:nvSpPr>
        <p:spPr>
          <a:xfrm>
            <a:off x="7869937" y="3397996"/>
            <a:ext cx="1063752" cy="6492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Video decoder</a:t>
            </a:r>
          </a:p>
        </p:txBody>
      </p:sp>
      <p:cxnSp>
        <p:nvCxnSpPr>
          <p:cNvPr id="16" name="Straight Arrow Connector 15"/>
          <p:cNvCxnSpPr/>
          <p:nvPr/>
        </p:nvCxnSpPr>
        <p:spPr>
          <a:xfrm>
            <a:off x="9098280" y="3722608"/>
            <a:ext cx="704088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TextBox 16"/>
          <p:cNvSpPr txBox="1"/>
          <p:nvPr/>
        </p:nvSpPr>
        <p:spPr>
          <a:xfrm>
            <a:off x="9019032" y="3388852"/>
            <a:ext cx="1185672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Decoded frame</a:t>
            </a:r>
          </a:p>
        </p:txBody>
      </p:sp>
      <p:sp>
        <p:nvSpPr>
          <p:cNvPr id="18" name="Oval 17"/>
          <p:cNvSpPr/>
          <p:nvPr/>
        </p:nvSpPr>
        <p:spPr>
          <a:xfrm>
            <a:off x="10204704" y="3383280"/>
            <a:ext cx="1149096" cy="663940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/>
              <a:t>User</a:t>
            </a:r>
          </a:p>
        </p:txBody>
      </p:sp>
      <p:grpSp>
        <p:nvGrpSpPr>
          <p:cNvPr id="38" name="Group 37"/>
          <p:cNvGrpSpPr/>
          <p:nvPr/>
        </p:nvGrpSpPr>
        <p:grpSpPr>
          <a:xfrm>
            <a:off x="2487168" y="4047220"/>
            <a:ext cx="8292084" cy="1085458"/>
            <a:chOff x="1764792" y="4047220"/>
            <a:chExt cx="9014460" cy="1085458"/>
          </a:xfrm>
        </p:grpSpPr>
        <p:cxnSp>
          <p:nvCxnSpPr>
            <p:cNvPr id="32" name="Elbow Connector 31"/>
            <p:cNvCxnSpPr>
              <a:stCxn id="18" idx="4"/>
            </p:cNvCxnSpPr>
            <p:nvPr/>
          </p:nvCxnSpPr>
          <p:spPr>
            <a:xfrm rot="5400000">
              <a:off x="5729293" y="82719"/>
              <a:ext cx="1085458" cy="9014460"/>
            </a:xfrm>
            <a:prstGeom prst="bentConnector2">
              <a:avLst/>
            </a:prstGeom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>
              <a:endCxn id="4" idx="2"/>
            </p:cNvCxnSpPr>
            <p:nvPr/>
          </p:nvCxnSpPr>
          <p:spPr>
            <a:xfrm flipV="1">
              <a:off x="1764792" y="4224528"/>
              <a:ext cx="0" cy="908150"/>
            </a:xfrm>
            <a:prstGeom prst="straightConnector1">
              <a:avLst/>
            </a:prstGeom>
            <a:ln>
              <a:tailEnd type="triangle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9" name="TextBox 38"/>
          <p:cNvSpPr txBox="1"/>
          <p:nvPr/>
        </p:nvSpPr>
        <p:spPr>
          <a:xfrm>
            <a:off x="2406187" y="5089380"/>
            <a:ext cx="558204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Screen touch signal / key strokes (smartphone) 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key strokes, mouse movement, joystick signal (PC)</a:t>
            </a:r>
          </a:p>
        </p:txBody>
      </p:sp>
      <p:cxnSp>
        <p:nvCxnSpPr>
          <p:cNvPr id="44" name="Straight Arrow Connector 43"/>
          <p:cNvCxnSpPr>
            <a:stCxn id="4" idx="2"/>
          </p:cNvCxnSpPr>
          <p:nvPr/>
        </p:nvCxnSpPr>
        <p:spPr>
          <a:xfrm>
            <a:off x="1764792" y="4224528"/>
            <a:ext cx="0" cy="169164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45" name="TextBox 44"/>
          <p:cNvSpPr txBox="1"/>
          <p:nvPr/>
        </p:nvSpPr>
        <p:spPr>
          <a:xfrm>
            <a:off x="161676" y="4429713"/>
            <a:ext cx="1859147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Depth maps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Optical flow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Textures</a:t>
            </a:r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dirty="0"/>
              <a:t>Others</a:t>
            </a:r>
          </a:p>
        </p:txBody>
      </p:sp>
      <p:sp>
        <p:nvSpPr>
          <p:cNvPr id="46" name="TextBox 45"/>
          <p:cNvSpPr txBox="1"/>
          <p:nvPr/>
        </p:nvSpPr>
        <p:spPr>
          <a:xfrm>
            <a:off x="978409" y="5938029"/>
            <a:ext cx="190195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unused</a:t>
            </a:r>
          </a:p>
        </p:txBody>
      </p:sp>
      <p:cxnSp>
        <p:nvCxnSpPr>
          <p:cNvPr id="47" name="Straight Arrow Connector 46"/>
          <p:cNvCxnSpPr/>
          <p:nvPr/>
        </p:nvCxnSpPr>
        <p:spPr>
          <a:xfrm>
            <a:off x="7123043" y="3722608"/>
            <a:ext cx="561097" cy="0"/>
          </a:xfrm>
          <a:prstGeom prst="straightConnector1">
            <a:avLst/>
          </a:prstGeom>
          <a:ln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820041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Increasing demand for cloud gaming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Example applications</a:t>
            </a:r>
          </a:p>
          <a:p>
            <a:pPr lvl="1"/>
            <a:r>
              <a:rPr lang="en-CA" altLang="zh-CN" sz="2000" dirty="0"/>
              <a:t>Xbox cloud gaming (Microsoft)</a:t>
            </a:r>
          </a:p>
          <a:p>
            <a:pPr lvl="1"/>
            <a:r>
              <a:rPr lang="en-CA" altLang="zh-CN" sz="2000" dirty="0"/>
              <a:t>GeForce Now (NVidia)</a:t>
            </a:r>
          </a:p>
          <a:p>
            <a:pPr lvl="1"/>
            <a:r>
              <a:rPr lang="en-CA" altLang="zh-CN" sz="2000" dirty="0" err="1"/>
              <a:t>Tencent</a:t>
            </a:r>
            <a:r>
              <a:rPr lang="en-CA" altLang="zh-CN" sz="2000" dirty="0"/>
              <a:t> cloud gaming (</a:t>
            </a:r>
            <a:r>
              <a:rPr lang="en-CA" altLang="zh-CN" sz="2000" dirty="0" err="1"/>
              <a:t>Tencent</a:t>
            </a:r>
            <a:r>
              <a:rPr lang="en-CA" altLang="zh-CN" sz="2000" dirty="0"/>
              <a:t>)</a:t>
            </a:r>
          </a:p>
          <a:p>
            <a:pPr lvl="1"/>
            <a:r>
              <a:rPr lang="en-US" altLang="zh-CN" sz="2000" dirty="0" err="1"/>
              <a:t>Genshin</a:t>
            </a:r>
            <a:r>
              <a:rPr lang="en-US" altLang="zh-CN" sz="2000" dirty="0"/>
              <a:t> Impact Cloud (MIHOYO)</a:t>
            </a:r>
          </a:p>
          <a:p>
            <a:pPr lvl="1"/>
            <a:r>
              <a:rPr lang="en-US" sz="2000" dirty="0"/>
              <a:t>…</a:t>
            </a:r>
          </a:p>
          <a:p>
            <a:endParaRPr lang="en-US" dirty="0"/>
          </a:p>
          <a:p>
            <a:r>
              <a:rPr lang="en-US" dirty="0"/>
              <a:t>Google trends “cloud gaming”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096000" y="4260843"/>
            <a:ext cx="4374191" cy="205105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9232305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 for content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Content we have in TGM class is not adequate</a:t>
            </a:r>
          </a:p>
        </p:txBody>
      </p:sp>
      <p:pic>
        <p:nvPicPr>
          <p:cNvPr id="4" name="Picture 3" descr="Genshin Impact"/>
          <p:cNvPicPr/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126356" y="2647660"/>
            <a:ext cx="3785649" cy="2272210"/>
          </a:xfrm>
          <a:prstGeom prst="rect">
            <a:avLst/>
          </a:prstGeom>
          <a:noFill/>
          <a:extLst/>
        </p:spPr>
      </p:pic>
      <p:pic>
        <p:nvPicPr>
          <p:cNvPr id="5" name="Picture 4"/>
          <p:cNvPicPr/>
          <p:nvPr/>
        </p:nvPicPr>
        <p:blipFill>
          <a:blip r:embed="rId3"/>
          <a:stretch>
            <a:fillRect/>
          </a:stretch>
        </p:blipFill>
        <p:spPr>
          <a:xfrm>
            <a:off x="1919020" y="2647660"/>
            <a:ext cx="3523206" cy="2293329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61754" y="5350431"/>
            <a:ext cx="203773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effectLst/>
                <a:latin typeface="Times New Roman" panose="02020603050405020304" pitchFamily="18" charset="0"/>
                <a:ea typeface="DengXian"/>
              </a:rPr>
              <a:t>TGM class in JVET</a:t>
            </a:r>
            <a:endParaRPr lang="en-US" dirty="0"/>
          </a:p>
        </p:txBody>
      </p:sp>
      <p:sp>
        <p:nvSpPr>
          <p:cNvPr id="7" name="Rectangle 6"/>
          <p:cNvSpPr/>
          <p:nvPr/>
        </p:nvSpPr>
        <p:spPr>
          <a:xfrm>
            <a:off x="7034058" y="5376563"/>
            <a:ext cx="4166462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dirty="0">
                <a:effectLst/>
                <a:latin typeface="Times New Roman" panose="02020603050405020304" pitchFamily="18" charset="0"/>
                <a:ea typeface="DengXian"/>
              </a:rPr>
              <a:t>Typical gaming content (</a:t>
            </a:r>
            <a:r>
              <a:rPr lang="en-US" altLang="zh-CN" dirty="0" err="1"/>
              <a:t>Genshin</a:t>
            </a:r>
            <a:r>
              <a:rPr lang="en-US" altLang="zh-CN" dirty="0"/>
              <a:t> Impact</a:t>
            </a:r>
            <a:r>
              <a:rPr lang="en-US" dirty="0">
                <a:effectLst/>
                <a:latin typeface="Times New Roman" panose="02020603050405020304" pitchFamily="18" charset="0"/>
                <a:ea typeface="DengXian"/>
              </a:rPr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559636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Requirements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1825625"/>
            <a:ext cx="9985310" cy="4351338"/>
          </a:xfrm>
        </p:spPr>
        <p:txBody>
          <a:bodyPr>
            <a:normAutofit lnSpcReduction="10000"/>
          </a:bodyPr>
          <a:lstStyle/>
          <a:p>
            <a:pPr lvl="0" hangingPunct="0"/>
            <a:r>
              <a:rPr lang="en-CA" dirty="0"/>
              <a:t>Resolution: 8K, 4K</a:t>
            </a:r>
            <a:r>
              <a:rPr lang="en-US" dirty="0"/>
              <a:t>, </a:t>
            </a:r>
            <a:r>
              <a:rPr lang="en-CA" dirty="0"/>
              <a:t>1080p, 720p</a:t>
            </a:r>
            <a:endParaRPr lang="en-US" dirty="0"/>
          </a:p>
          <a:p>
            <a:pPr lvl="0" hangingPunct="0"/>
            <a:r>
              <a:rPr lang="en-CA" dirty="0"/>
              <a:t>Frame rate: 120fps, 90fps, 60fps, 30fps</a:t>
            </a:r>
            <a:endParaRPr lang="en-US" dirty="0"/>
          </a:p>
          <a:p>
            <a:pPr lvl="0" hangingPunct="0"/>
            <a:r>
              <a:rPr lang="en-CA" b="1" dirty="0"/>
              <a:t>Low latency</a:t>
            </a:r>
            <a:r>
              <a:rPr lang="en-CA" dirty="0"/>
              <a:t>/low complexity: encoding latency &lt; 5ms, decoding latency &lt; 5ms</a:t>
            </a:r>
            <a:endParaRPr lang="en-US" dirty="0"/>
          </a:p>
          <a:p>
            <a:pPr lvl="0" hangingPunct="0"/>
            <a:r>
              <a:rPr lang="en-CA" dirty="0"/>
              <a:t>HDR (optional)</a:t>
            </a:r>
            <a:endParaRPr lang="en-US" dirty="0"/>
          </a:p>
          <a:p>
            <a:pPr lvl="0" hangingPunct="0"/>
            <a:r>
              <a:rPr lang="en-CA" dirty="0"/>
              <a:t>360 (for some games)</a:t>
            </a:r>
            <a:endParaRPr lang="en-US" dirty="0"/>
          </a:p>
          <a:p>
            <a:endParaRPr lang="en-US" dirty="0"/>
          </a:p>
          <a:p>
            <a:r>
              <a:rPr lang="en-US" dirty="0"/>
              <a:t>Typical </a:t>
            </a:r>
            <a:r>
              <a:rPr lang="en-CA" dirty="0"/>
              <a:t>bitrates for good quality up to 8Mbps~20Mbps (1080p@60, HEVC)</a:t>
            </a:r>
          </a:p>
          <a:p>
            <a:pPr lvl="1"/>
            <a:r>
              <a:rPr lang="en-CA" dirty="0"/>
              <a:t>Much higher than for natural content in video streaming applications</a:t>
            </a:r>
          </a:p>
          <a:p>
            <a:pPr lvl="1"/>
            <a:endParaRPr lang="en-CA" dirty="0"/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203310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Previous contributions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62500" lnSpcReduction="20000"/>
          </a:bodyPr>
          <a:lstStyle/>
          <a:p>
            <a:r>
              <a:rPr lang="en-CA" dirty="0">
                <a:hlinkClick r:id="rId2"/>
              </a:rPr>
              <a:t>JVET-Y0041</a:t>
            </a:r>
            <a:r>
              <a:rPr lang="en-CA" dirty="0"/>
              <a:t> AHG7: Proposed new class of gaming sequences with depth and optical flow information [G. Martin-</a:t>
            </a:r>
            <a:r>
              <a:rPr lang="en-CA" dirty="0" err="1"/>
              <a:t>Cocher</a:t>
            </a:r>
            <a:r>
              <a:rPr lang="en-CA" dirty="0"/>
              <a:t>, M. </a:t>
            </a:r>
            <a:r>
              <a:rPr lang="en-CA" dirty="0" err="1"/>
              <a:t>Badawi</a:t>
            </a:r>
            <a:r>
              <a:rPr lang="en-CA" dirty="0"/>
              <a:t>, T. Poirier, S. </a:t>
            </a:r>
            <a:r>
              <a:rPr lang="en-CA" dirty="0" err="1"/>
              <a:t>Puri</a:t>
            </a:r>
            <a:r>
              <a:rPr lang="en-CA" dirty="0"/>
              <a:t>, K. Naser (</a:t>
            </a:r>
            <a:r>
              <a:rPr lang="en-CA" dirty="0" err="1"/>
              <a:t>InterDigital</a:t>
            </a:r>
            <a:r>
              <a:rPr lang="en-CA" dirty="0"/>
              <a:t>)]</a:t>
            </a:r>
            <a:endParaRPr lang="en-US" dirty="0"/>
          </a:p>
          <a:p>
            <a:r>
              <a:rPr lang="en-CA" dirty="0">
                <a:hlinkClick r:id="rId3"/>
              </a:rPr>
              <a:t>JVET-Y0101</a:t>
            </a:r>
            <a:r>
              <a:rPr lang="en-CA" dirty="0"/>
              <a:t> AHG7/AHG10: Depth motion based fast Multi-Type Tree Splitting [S. </a:t>
            </a:r>
            <a:r>
              <a:rPr lang="en-CA" dirty="0" err="1"/>
              <a:t>Puri</a:t>
            </a:r>
            <a:r>
              <a:rPr lang="en-CA" dirty="0"/>
              <a:t>, K. Naser, T. Poirier, G. Martin-</a:t>
            </a:r>
            <a:r>
              <a:rPr lang="en-CA" dirty="0" err="1"/>
              <a:t>Cocher</a:t>
            </a:r>
            <a:r>
              <a:rPr lang="en-CA" dirty="0"/>
              <a:t> (</a:t>
            </a:r>
            <a:r>
              <a:rPr lang="en-CA" dirty="0" err="1"/>
              <a:t>InterDigital</a:t>
            </a:r>
            <a:r>
              <a:rPr lang="en-CA" dirty="0"/>
              <a:t>)]</a:t>
            </a:r>
          </a:p>
          <a:p>
            <a:r>
              <a:rPr lang="en-CA" dirty="0">
                <a:hlinkClick r:id="rId4"/>
              </a:rPr>
              <a:t>JVET-Z0138</a:t>
            </a:r>
            <a:r>
              <a:rPr lang="en-CA" dirty="0"/>
              <a:t> AHG7: Update on gaming sequences [T. Poirier, G. Martin-</a:t>
            </a:r>
            <a:r>
              <a:rPr lang="en-CA" dirty="0" err="1"/>
              <a:t>Cocher</a:t>
            </a:r>
            <a:r>
              <a:rPr lang="en-CA" dirty="0"/>
              <a:t>, E. </a:t>
            </a:r>
            <a:r>
              <a:rPr lang="en-CA" dirty="0" err="1"/>
              <a:t>Faivre</a:t>
            </a:r>
            <a:r>
              <a:rPr lang="en-CA" dirty="0"/>
              <a:t> </a:t>
            </a:r>
            <a:r>
              <a:rPr lang="en-CA" dirty="0" err="1"/>
              <a:t>d'Arcier</a:t>
            </a:r>
            <a:r>
              <a:rPr lang="en-CA" dirty="0"/>
              <a:t> (</a:t>
            </a:r>
            <a:r>
              <a:rPr lang="en-CA" dirty="0" err="1"/>
              <a:t>InterDigital</a:t>
            </a:r>
            <a:r>
              <a:rPr lang="en-CA" dirty="0"/>
              <a:t>)]</a:t>
            </a:r>
          </a:p>
          <a:p>
            <a:r>
              <a:rPr lang="en-CA" u="sng" dirty="0">
                <a:hlinkClick r:id="rId5"/>
              </a:rPr>
              <a:t>JVET-Z0116</a:t>
            </a:r>
            <a:r>
              <a:rPr lang="en-CA" dirty="0"/>
              <a:t> AHG7: Refined low latency and controlled complexity configuration for cloud gaming [S. </a:t>
            </a:r>
            <a:r>
              <a:rPr lang="en-CA" dirty="0" err="1"/>
              <a:t>Puri</a:t>
            </a:r>
            <a:r>
              <a:rPr lang="en-CA" dirty="0"/>
              <a:t>, P. Le </a:t>
            </a:r>
            <a:r>
              <a:rPr lang="en-CA" dirty="0" err="1"/>
              <a:t>Guyadec</a:t>
            </a:r>
            <a:r>
              <a:rPr lang="en-CA" dirty="0"/>
              <a:t>, K. Naser, G. Martin-</a:t>
            </a:r>
            <a:r>
              <a:rPr lang="en-CA" dirty="0" err="1"/>
              <a:t>Cocher</a:t>
            </a:r>
            <a:r>
              <a:rPr lang="en-CA" dirty="0"/>
              <a:t>, T. Poirier (</a:t>
            </a:r>
            <a:r>
              <a:rPr lang="en-CA" dirty="0" err="1"/>
              <a:t>InterDigital</a:t>
            </a:r>
            <a:r>
              <a:rPr lang="en-CA" dirty="0"/>
              <a:t>)] </a:t>
            </a:r>
          </a:p>
          <a:p>
            <a:r>
              <a:rPr lang="en-CA" dirty="0">
                <a:hlinkClick r:id="rId6"/>
              </a:rPr>
              <a:t>JVET-AA0123</a:t>
            </a:r>
            <a:r>
              <a:rPr lang="en-CA" dirty="0"/>
              <a:t> [AHG-7] Update on gaming sequences from </a:t>
            </a:r>
            <a:r>
              <a:rPr lang="en-CA" dirty="0" err="1"/>
              <a:t>InterDigital</a:t>
            </a:r>
            <a:r>
              <a:rPr lang="en-CA" dirty="0"/>
              <a:t> [T. Poirier, S. </a:t>
            </a:r>
            <a:r>
              <a:rPr lang="en-CA" dirty="0" err="1"/>
              <a:t>Puri</a:t>
            </a:r>
            <a:r>
              <a:rPr lang="en-CA" dirty="0"/>
              <a:t>, G. Martin-</a:t>
            </a:r>
            <a:r>
              <a:rPr lang="en-CA" dirty="0" err="1"/>
              <a:t>Cocher</a:t>
            </a:r>
            <a:r>
              <a:rPr lang="en-CA" dirty="0"/>
              <a:t>, E. </a:t>
            </a:r>
            <a:r>
              <a:rPr lang="en-CA" dirty="0" err="1"/>
              <a:t>Faivre</a:t>
            </a:r>
            <a:r>
              <a:rPr lang="en-CA" dirty="0"/>
              <a:t> </a:t>
            </a:r>
            <a:r>
              <a:rPr lang="en-CA" dirty="0" err="1"/>
              <a:t>d'Arcier</a:t>
            </a:r>
            <a:r>
              <a:rPr lang="en-CA" dirty="0"/>
              <a:t> (</a:t>
            </a:r>
            <a:r>
              <a:rPr lang="en-CA" dirty="0" err="1"/>
              <a:t>InterDigital</a:t>
            </a:r>
            <a:r>
              <a:rPr lang="en-CA" dirty="0"/>
              <a:t>)]</a:t>
            </a:r>
            <a:endParaRPr lang="en-US" sz="2900" dirty="0"/>
          </a:p>
          <a:p>
            <a:r>
              <a:rPr lang="en-CA" sz="2900" dirty="0">
                <a:hlinkClick r:id="rId7"/>
              </a:rPr>
              <a:t>JVET-AA0046</a:t>
            </a:r>
            <a:r>
              <a:rPr lang="en-CA" sz="2900" dirty="0"/>
              <a:t> [AhG4] Report on AhG4 meeting on development of a gaming-type CTC class [M. Wien (AHG chair)]</a:t>
            </a:r>
            <a:endParaRPr lang="en-US" sz="2900" dirty="0"/>
          </a:p>
          <a:p>
            <a:r>
              <a:rPr lang="en-CA" sz="2900" dirty="0">
                <a:hlinkClick r:id="rId8"/>
              </a:rPr>
              <a:t>JVET-AA0117</a:t>
            </a:r>
            <a:r>
              <a:rPr lang="en-CA" sz="2900" dirty="0"/>
              <a:t> AHG-7: refining low delay configuration for cloud gaming [S. </a:t>
            </a:r>
            <a:r>
              <a:rPr lang="en-CA" sz="2900" dirty="0" err="1"/>
              <a:t>Puri</a:t>
            </a:r>
            <a:r>
              <a:rPr lang="en-CA" sz="2900" dirty="0"/>
              <a:t>, T. Poirier, P. Le </a:t>
            </a:r>
            <a:r>
              <a:rPr lang="en-CA" sz="2900" dirty="0" err="1"/>
              <a:t>Guyadec</a:t>
            </a:r>
            <a:r>
              <a:rPr lang="en-CA" sz="2900" dirty="0"/>
              <a:t>, A. Robert, K. Naser, G. Martin-</a:t>
            </a:r>
            <a:r>
              <a:rPr lang="en-CA" sz="2900" dirty="0" err="1"/>
              <a:t>Cocher</a:t>
            </a:r>
            <a:r>
              <a:rPr lang="en-CA" sz="2900" dirty="0"/>
              <a:t>, E. François (</a:t>
            </a:r>
            <a:r>
              <a:rPr lang="en-CA" sz="2900" dirty="0" err="1"/>
              <a:t>InterDigital</a:t>
            </a:r>
            <a:r>
              <a:rPr lang="en-CA" sz="2900" dirty="0"/>
              <a:t>)]</a:t>
            </a:r>
            <a:endParaRPr lang="en-US" sz="2900" dirty="0"/>
          </a:p>
          <a:p>
            <a:r>
              <a:rPr lang="en-CA" sz="2900" dirty="0">
                <a:hlinkClick r:id="rId9"/>
              </a:rPr>
              <a:t>JVET-AF0253</a:t>
            </a:r>
            <a:r>
              <a:rPr lang="en-CA" sz="2900" dirty="0"/>
              <a:t> [AHG-7] On the proposed gaming sequences from </a:t>
            </a:r>
            <a:r>
              <a:rPr lang="en-CA" sz="2900" dirty="0" err="1"/>
              <a:t>InterDigital</a:t>
            </a:r>
            <a:r>
              <a:rPr lang="en-CA" sz="2900" dirty="0"/>
              <a:t> and class gaming [S. </a:t>
            </a:r>
            <a:r>
              <a:rPr lang="en-CA" sz="2900" dirty="0" err="1"/>
              <a:t>Puri</a:t>
            </a:r>
            <a:r>
              <a:rPr lang="en-CA" sz="2900" dirty="0"/>
              <a:t>, T. Poirier, C. </a:t>
            </a:r>
            <a:r>
              <a:rPr lang="en-CA" sz="2900" dirty="0" err="1"/>
              <a:t>Bonnineau</a:t>
            </a:r>
            <a:r>
              <a:rPr lang="en-CA" sz="2900" dirty="0"/>
              <a:t>, I. </a:t>
            </a:r>
            <a:r>
              <a:rPr lang="en-CA" sz="2900" dirty="0" err="1"/>
              <a:t>Marzuki</a:t>
            </a:r>
            <a:r>
              <a:rPr lang="en-CA" sz="2900" dirty="0"/>
              <a:t>, R. </a:t>
            </a:r>
            <a:r>
              <a:rPr lang="en-CA" sz="2900" dirty="0" err="1"/>
              <a:t>Utida</a:t>
            </a:r>
            <a:r>
              <a:rPr lang="en-CA" sz="2900" dirty="0"/>
              <a:t>, E. Francois (</a:t>
            </a:r>
            <a:r>
              <a:rPr lang="en-CA" sz="2900" dirty="0" err="1"/>
              <a:t>InterDigital</a:t>
            </a:r>
            <a:r>
              <a:rPr lang="en-CA" sz="2900" dirty="0"/>
              <a:t>)] </a:t>
            </a:r>
          </a:p>
          <a:p>
            <a:endParaRPr lang="en-US" dirty="0"/>
          </a:p>
          <a:p>
            <a:endParaRPr lang="en-US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2080920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Potential of using auxiliary input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48478" y="1825625"/>
            <a:ext cx="4919870" cy="4351338"/>
          </a:xfrm>
        </p:spPr>
        <p:txBody>
          <a:bodyPr/>
          <a:lstStyle/>
          <a:p>
            <a:r>
              <a:rPr lang="en-US" dirty="0"/>
              <a:t>Coding tool for gaming content</a:t>
            </a:r>
          </a:p>
          <a:p>
            <a:pPr lvl="1"/>
            <a:r>
              <a:rPr lang="en-US" dirty="0"/>
              <a:t>Uses </a:t>
            </a:r>
            <a:r>
              <a:rPr lang="en-CA" dirty="0"/>
              <a:t>auxiliary information</a:t>
            </a:r>
            <a:r>
              <a:rPr lang="en-US" dirty="0"/>
              <a:t> provided by game engine</a:t>
            </a:r>
          </a:p>
          <a:p>
            <a:pPr lvl="1"/>
            <a:r>
              <a:rPr lang="en-US" dirty="0"/>
              <a:t>No low-level tool changes</a:t>
            </a:r>
          </a:p>
          <a:p>
            <a:pPr lvl="1"/>
            <a:r>
              <a:rPr lang="en-US" dirty="0"/>
              <a:t>Similar gain as ECM-10.0</a:t>
            </a:r>
          </a:p>
          <a:p>
            <a:pPr lvl="1"/>
            <a:r>
              <a:rPr lang="en-US" dirty="0"/>
              <a:t>Similar speed as VTM-16.0</a:t>
            </a:r>
          </a:p>
        </p:txBody>
      </p:sp>
      <p:sp>
        <p:nvSpPr>
          <p:cNvPr id="4" name="Rectangle 2"/>
          <p:cNvSpPr>
            <a:spLocks noChangeArrowheads="1"/>
          </p:cNvSpPr>
          <p:nvPr/>
        </p:nvSpPr>
        <p:spPr bwMode="auto">
          <a:xfrm>
            <a:off x="1377083" y="1368424"/>
            <a:ext cx="16201926" cy="68632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/>
          <a:p>
            <a:endParaRPr lang="en-US"/>
          </a:p>
        </p:txBody>
      </p:sp>
      <p:pic>
        <p:nvPicPr>
          <p:cNvPr id="1025" name="图片 3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98773" y="1825625"/>
            <a:ext cx="6886713" cy="411797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4452729" y="5987833"/>
            <a:ext cx="7808844" cy="6463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  <a:spAutoFit/>
          </a:bodyPr>
          <a:lstStyle>
            <a:lvl1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  <a:defRPr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228600" algn="l"/>
                <a:tab pos="457200" algn="l"/>
                <a:tab pos="685800" algn="l"/>
                <a:tab pos="914400" algn="l"/>
                <a:tab pos="1143000" algn="l"/>
                <a:tab pos="1371600" algn="l"/>
                <a:tab pos="1600200" algn="l"/>
                <a:tab pos="1828800" algn="l"/>
                <a:tab pos="2057400" algn="l"/>
                <a:tab pos="2286000" algn="l"/>
                <a:tab pos="2514600" algn="l"/>
                <a:tab pos="2743200" algn="l"/>
              </a:tabLst>
            </a:pPr>
            <a:r>
              <a:rPr kumimoji="0" lang="en-US" altLang="en-US" b="0" i="0" u="none" strike="noStrike" cap="none" normalizeH="0" baseline="0" dirty="0">
                <a:ln>
                  <a:noFill/>
                </a:ln>
                <a:solidFill>
                  <a:schemeClr val="tx1"/>
                </a:solidFill>
                <a:effectLst/>
                <a:latin typeface="Calibri Light" panose="020F0302020204030204" pitchFamily="34" charset="0"/>
                <a:ea typeface="SimHei"/>
                <a:cs typeface="Mangal"/>
              </a:rPr>
              <a:t>Compression performance (low delay P mode) over one 1080p/60fps sequence rendered using UE v4.27 and the 3D asset “West Desert Town”.</a:t>
            </a:r>
            <a:endParaRPr kumimoji="0" lang="en-US" altLang="en-US" sz="4000" b="0" i="0" u="none" strike="noStrike" cap="none" normalizeH="0" baseline="0" dirty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76122079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Example 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15530" y="1349963"/>
            <a:ext cx="4885944" cy="4351338"/>
          </a:xfrm>
        </p:spPr>
        <p:txBody>
          <a:bodyPr/>
          <a:lstStyle/>
          <a:p>
            <a:r>
              <a:rPr lang="en-US" dirty="0"/>
              <a:t>Scene</a:t>
            </a:r>
          </a:p>
        </p:txBody>
      </p:sp>
      <p:sp>
        <p:nvSpPr>
          <p:cNvPr id="9" name="Content Placeholder 2"/>
          <p:cNvSpPr txBox="1">
            <a:spLocks/>
          </p:cNvSpPr>
          <p:nvPr/>
        </p:nvSpPr>
        <p:spPr>
          <a:xfrm rot="16200000">
            <a:off x="3378707" y="445801"/>
            <a:ext cx="7848958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228600" indent="-22860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Char char="•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Auxiliary information from gaming engine</a:t>
            </a:r>
          </a:p>
        </p:txBody>
      </p:sp>
      <p:sp>
        <p:nvSpPr>
          <p:cNvPr id="4" name="文本框 3">
            <a:extLst>
              <a:ext uri="{FF2B5EF4-FFF2-40B4-BE49-F238E27FC236}">
                <a16:creationId xmlns="" xmlns:a16="http://schemas.microsoft.com/office/drawing/2014/main" id="{010AFA76-6394-44A6-9001-B0EAC5830AF1}"/>
              </a:ext>
            </a:extLst>
          </p:cNvPr>
          <p:cNvSpPr txBox="1"/>
          <p:nvPr/>
        </p:nvSpPr>
        <p:spPr>
          <a:xfrm>
            <a:off x="8627683" y="231870"/>
            <a:ext cx="3385097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Depth Texture</a:t>
            </a:r>
          </a:p>
          <a:p>
            <a:r>
              <a:rPr lang="en-US" altLang="zh-CN" sz="1600" dirty="0"/>
              <a:t>One 32 bit floating point per pixel</a:t>
            </a:r>
          </a:p>
          <a:p>
            <a:r>
              <a:rPr lang="en-US" altLang="zh-CN" sz="1600" dirty="0"/>
              <a:t>Representing the distance to the virtual camera</a:t>
            </a:r>
            <a:endParaRPr lang="zh-CN" altLang="en-US" sz="1600" dirty="0"/>
          </a:p>
        </p:txBody>
      </p:sp>
      <p:sp>
        <p:nvSpPr>
          <p:cNvPr id="11" name="文本框 10">
            <a:extLst>
              <a:ext uri="{FF2B5EF4-FFF2-40B4-BE49-F238E27FC236}">
                <a16:creationId xmlns="" xmlns:a16="http://schemas.microsoft.com/office/drawing/2014/main" id="{8ABC17E8-BA48-4056-AC96-C30C7EC30DAC}"/>
              </a:ext>
            </a:extLst>
          </p:cNvPr>
          <p:cNvSpPr txBox="1"/>
          <p:nvPr/>
        </p:nvSpPr>
        <p:spPr>
          <a:xfrm>
            <a:off x="5834911" y="5294850"/>
            <a:ext cx="6052326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Projection &amp; Inverse Projection Matrix</a:t>
            </a:r>
          </a:p>
          <a:p>
            <a:r>
              <a:rPr lang="en-US" altLang="zh-CN" sz="1600" dirty="0"/>
              <a:t>4x4 32 bit floating point Matrix</a:t>
            </a:r>
          </a:p>
          <a:p>
            <a:r>
              <a:rPr lang="en-US" altLang="zh-CN" sz="1600" dirty="0"/>
              <a:t>Can be used to project world space position to screen space position and inversely, reconstruct world space position of each pixel using depth.</a:t>
            </a:r>
            <a:endParaRPr lang="zh-CN" altLang="en-US" sz="1600" dirty="0"/>
          </a:p>
        </p:txBody>
      </p:sp>
      <p:sp>
        <p:nvSpPr>
          <p:cNvPr id="13" name="文本框 12">
            <a:extLst>
              <a:ext uri="{FF2B5EF4-FFF2-40B4-BE49-F238E27FC236}">
                <a16:creationId xmlns="" xmlns:a16="http://schemas.microsoft.com/office/drawing/2014/main" id="{D0FBC609-B3D4-4F4F-A288-0A83A69012C1}"/>
              </a:ext>
            </a:extLst>
          </p:cNvPr>
          <p:cNvSpPr txBox="1"/>
          <p:nvPr/>
        </p:nvSpPr>
        <p:spPr>
          <a:xfrm>
            <a:off x="8627684" y="1886131"/>
            <a:ext cx="3385097" cy="135421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Albedo Texture</a:t>
            </a:r>
          </a:p>
          <a:p>
            <a:r>
              <a:rPr lang="en-US" altLang="zh-CN" sz="1600" dirty="0"/>
              <a:t>x2rgb10 format: each pixel consist of 10 bit for each of the R/G/B channels and 2 bit padding</a:t>
            </a:r>
          </a:p>
          <a:p>
            <a:r>
              <a:rPr lang="en-US" altLang="zh-CN" sz="1600" dirty="0"/>
              <a:t>Representing Albedo of the scene</a:t>
            </a:r>
            <a:endParaRPr lang="zh-CN" altLang="en-US" sz="1600" dirty="0"/>
          </a:p>
        </p:txBody>
      </p:sp>
      <p:sp>
        <p:nvSpPr>
          <p:cNvPr id="14" name="文本框 13">
            <a:extLst>
              <a:ext uri="{FF2B5EF4-FFF2-40B4-BE49-F238E27FC236}">
                <a16:creationId xmlns="" xmlns:a16="http://schemas.microsoft.com/office/drawing/2014/main" id="{78DC833B-4DB2-4ECD-ADF8-152AD048D75E}"/>
              </a:ext>
            </a:extLst>
          </p:cNvPr>
          <p:cNvSpPr txBox="1"/>
          <p:nvPr/>
        </p:nvSpPr>
        <p:spPr>
          <a:xfrm>
            <a:off x="8723779" y="3432627"/>
            <a:ext cx="3385097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600" b="1" dirty="0"/>
              <a:t>Optical flow</a:t>
            </a:r>
          </a:p>
          <a:p>
            <a:r>
              <a:rPr lang="en-US" altLang="zh-CN" sz="1600" dirty="0"/>
              <a:t>Two 32 bit floating point per pixel</a:t>
            </a:r>
          </a:p>
          <a:p>
            <a:r>
              <a:rPr lang="en-US" altLang="zh-CN" sz="1600" dirty="0"/>
              <a:t>Offset from the current coordinates w.r.t the corresponding coordinates in the previous frame, each number in range [-1, 1]</a:t>
            </a:r>
            <a:endParaRPr lang="zh-CN" altLang="en-US" sz="1600" dirty="0"/>
          </a:p>
        </p:txBody>
      </p:sp>
      <p:sp>
        <p:nvSpPr>
          <p:cNvPr id="8" name="文本框 7">
            <a:extLst>
              <a:ext uri="{FF2B5EF4-FFF2-40B4-BE49-F238E27FC236}">
                <a16:creationId xmlns="" xmlns:a16="http://schemas.microsoft.com/office/drawing/2014/main" id="{87125CB5-ED07-41B0-9F36-0E8D95E9281F}"/>
              </a:ext>
            </a:extLst>
          </p:cNvPr>
          <p:cNvSpPr txBox="1"/>
          <p:nvPr/>
        </p:nvSpPr>
        <p:spPr>
          <a:xfrm>
            <a:off x="8723779" y="4945511"/>
            <a:ext cx="3136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Visualized in range [-1, 1] as R/G channel</a:t>
            </a:r>
            <a:endParaRPr lang="zh-CN" altLang="en-US" sz="1200" dirty="0"/>
          </a:p>
        </p:txBody>
      </p:sp>
      <p:pic>
        <p:nvPicPr>
          <p:cNvPr id="5" name="Picture 2" descr="C:\Users\l00622198\AppData\Roaming\eSpace_Desktop\UserData\l00622198\imagefiles\originalImgfiles\F16CA872-46F0-4DE5-883A-D530E9950013.png">
            <a:extLst>
              <a:ext uri="{FF2B5EF4-FFF2-40B4-BE49-F238E27FC236}">
                <a16:creationId xmlns="" xmlns:a16="http://schemas.microsoft.com/office/drawing/2014/main" id="{E16AF031-B22D-444B-936A-EF2CB98F2B78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7823" y="1813020"/>
            <a:ext cx="4289449" cy="24044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图片 9">
            <a:extLst>
              <a:ext uri="{FF2B5EF4-FFF2-40B4-BE49-F238E27FC236}">
                <a16:creationId xmlns="" xmlns:a16="http://schemas.microsoft.com/office/drawing/2014/main" id="{4448C7D9-46DF-475A-A468-EF8F1AA1F24C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915289" y="3562716"/>
            <a:ext cx="2638983" cy="1477043"/>
          </a:xfrm>
          <a:prstGeom prst="rect">
            <a:avLst/>
          </a:prstGeom>
        </p:spPr>
      </p:pic>
      <p:pic>
        <p:nvPicPr>
          <p:cNvPr id="12" name="Picture 8" descr="C:\Users\l00622198\AppData\Roaming\eSpace_Desktop\UserData\l00622198\imagefiles\originalImgfiles\A5E15BF0-B2A4-474E-8474-BC1E7D9EA48F.png">
            <a:extLst>
              <a:ext uri="{FF2B5EF4-FFF2-40B4-BE49-F238E27FC236}">
                <a16:creationId xmlns="" xmlns:a16="http://schemas.microsoft.com/office/drawing/2014/main" id="{FB361341-6A00-43B3-9B6C-401287AA8AF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939" y="232118"/>
            <a:ext cx="2654334" cy="148545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0" name="文本框 19">
            <a:extLst>
              <a:ext uri="{FF2B5EF4-FFF2-40B4-BE49-F238E27FC236}">
                <a16:creationId xmlns="" xmlns:a16="http://schemas.microsoft.com/office/drawing/2014/main" id="{28C5AFA6-5631-48D5-A39C-B2981FCC8263}"/>
              </a:ext>
            </a:extLst>
          </p:cNvPr>
          <p:cNvSpPr txBox="1"/>
          <p:nvPr/>
        </p:nvSpPr>
        <p:spPr>
          <a:xfrm>
            <a:off x="8627683" y="1453768"/>
            <a:ext cx="313681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200" dirty="0"/>
              <a:t>Visualized in range [0, 3000]</a:t>
            </a:r>
            <a:endParaRPr lang="zh-CN" altLang="en-US" sz="1200" dirty="0"/>
          </a:p>
        </p:txBody>
      </p:sp>
      <p:pic>
        <p:nvPicPr>
          <p:cNvPr id="1034" name="Picture 10" descr="C:\Users\l00622198\AppData\Roaming\eSpace_Desktop\UserData\l00622198\imagefiles\originalImgfiles\865A4DB1-BD92-4F67-ABAA-33D9889DEA8B.png">
            <a:extLst>
              <a:ext uri="{FF2B5EF4-FFF2-40B4-BE49-F238E27FC236}">
                <a16:creationId xmlns="" xmlns:a16="http://schemas.microsoft.com/office/drawing/2014/main" id="{3E7752A8-A2EF-431B-A3B2-2801F0D719A7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99939" y="1899561"/>
            <a:ext cx="2654333" cy="1486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1746105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Requested actions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r>
              <a:rPr lang="en-US" dirty="0"/>
              <a:t>Create </a:t>
            </a:r>
            <a:r>
              <a:rPr lang="en-US" dirty="0" err="1"/>
              <a:t>AhG</a:t>
            </a:r>
            <a:r>
              <a:rPr lang="en-US" dirty="0"/>
              <a:t> on gaming content coding, with mandates:</a:t>
            </a:r>
          </a:p>
          <a:p>
            <a:pPr lvl="1"/>
            <a:r>
              <a:rPr lang="en-US" dirty="0"/>
              <a:t>Collect gaming test content:</a:t>
            </a:r>
          </a:p>
          <a:p>
            <a:pPr lvl="2"/>
            <a:r>
              <a:rPr lang="en-US" dirty="0"/>
              <a:t>Video</a:t>
            </a:r>
          </a:p>
          <a:p>
            <a:pPr lvl="2"/>
            <a:r>
              <a:rPr lang="en-US" dirty="0"/>
              <a:t>Auxiliary information</a:t>
            </a:r>
          </a:p>
          <a:p>
            <a:pPr lvl="1"/>
            <a:r>
              <a:rPr lang="en-US" dirty="0"/>
              <a:t>Define test conditions:</a:t>
            </a:r>
          </a:p>
          <a:p>
            <a:pPr lvl="2"/>
            <a:r>
              <a:rPr lang="en-US" dirty="0"/>
              <a:t>LD-B/P, QPs...</a:t>
            </a:r>
          </a:p>
          <a:p>
            <a:pPr lvl="2"/>
            <a:r>
              <a:rPr lang="en-US" dirty="0"/>
              <a:t>Encoder (or encoder and decoder) access auxiliary information</a:t>
            </a:r>
          </a:p>
          <a:p>
            <a:pPr lvl="2"/>
            <a:r>
              <a:rPr lang="en-US" dirty="0"/>
              <a:t>Evaluation criteria: run time, PSNR</a:t>
            </a:r>
          </a:p>
          <a:p>
            <a:pPr lvl="1"/>
            <a:r>
              <a:rPr lang="en-US" dirty="0"/>
              <a:t>Evaluate gaming coding solutions in difference categories:</a:t>
            </a:r>
          </a:p>
          <a:p>
            <a:pPr lvl="2"/>
            <a:r>
              <a:rPr lang="en-US" dirty="0"/>
              <a:t>Encoder only</a:t>
            </a:r>
          </a:p>
          <a:p>
            <a:pPr lvl="2"/>
            <a:r>
              <a:rPr lang="en-US" dirty="0"/>
              <a:t>Minor (HLS only) modification relatively to VVC</a:t>
            </a:r>
          </a:p>
          <a:p>
            <a:pPr lvl="2"/>
            <a:r>
              <a:rPr lang="en-US" dirty="0"/>
              <a:t>Low level coding tool</a:t>
            </a:r>
          </a:p>
          <a:p>
            <a:pPr lvl="2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862480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609</TotalTime>
  <Words>713</Words>
  <Application>Microsoft Office PowerPoint</Application>
  <PresentationFormat>Widescreen</PresentationFormat>
  <Paragraphs>92</Paragraphs>
  <Slides>9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8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</vt:i4>
      </vt:variant>
    </vt:vector>
  </HeadingPairs>
  <TitlesOfParts>
    <vt:vector size="18" baseType="lpstr">
      <vt:lpstr>SimSun</vt:lpstr>
      <vt:lpstr>Arial</vt:lpstr>
      <vt:lpstr>Calibri</vt:lpstr>
      <vt:lpstr>Calibri Light</vt:lpstr>
      <vt:lpstr>DengXian</vt:lpstr>
      <vt:lpstr>Mangal</vt:lpstr>
      <vt:lpstr>SimHei</vt:lpstr>
      <vt:lpstr>Times New Roman</vt:lpstr>
      <vt:lpstr>Office Theme</vt:lpstr>
      <vt:lpstr>JVET-AF0187 Compression of Gaming Contents</vt:lpstr>
      <vt:lpstr>Compression of gaming content</vt:lpstr>
      <vt:lpstr>Increasing demand for cloud gaming</vt:lpstr>
      <vt:lpstr>Request for content</vt:lpstr>
      <vt:lpstr>Requirements</vt:lpstr>
      <vt:lpstr>Previous contributions</vt:lpstr>
      <vt:lpstr>Potential of using auxiliary input</vt:lpstr>
      <vt:lpstr>Example  </vt:lpstr>
      <vt:lpstr>Requested actions</vt:lpstr>
    </vt:vector>
  </TitlesOfParts>
  <Company>Huawei Technologies Co.,Ltd.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JVET-AF018 Compression of Gaming Contents</dc:title>
  <dc:creator>Johannes Sauer (A)</dc:creator>
  <cp:lastModifiedBy>Johannes Sauer (A)</cp:lastModifiedBy>
  <cp:revision>65</cp:revision>
  <dcterms:created xsi:type="dcterms:W3CDTF">2023-10-15T12:55:45Z</dcterms:created>
  <dcterms:modified xsi:type="dcterms:W3CDTF">2023-10-18T11:11:49Z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1697564932</vt:lpwstr>
  </property>
  <property fmtid="{D5CDD505-2E9C-101B-9397-08002B2CF9AE}" pid="6" name="_2015_ms_pID_725343">
    <vt:lpwstr>(2)XlR/WUb1vTl7FzLShEYrq3H9HZsWaiVZ7vAetnIO9/V0CX0/N0sqZgOB9f3xHAm5ektwmEvf
l77zJ6yut2UU7Plam+LDWq5phIzJtKiurJpXy7hsZW/97ppVeWuOMi1b5OzEjoJG7TnlWPwY
j1kyrODsy1pLDYrYsKuO44f40di+mCqbFzroUZgFLGTRx2T+6MU2o3YYXcJUnpV6CA0hRGgM
QkUwgKM6LwJtnhmBE8</vt:lpwstr>
  </property>
  <property fmtid="{D5CDD505-2E9C-101B-9397-08002B2CF9AE}" pid="7" name="_2015_ms_pID_7253431">
    <vt:lpwstr>xv8YBgk+PV+VLSf4UIm2Sc0Zx3DNYCUJ884BZ1PKj8Jo3xJBZPUW6U
AYYSzbO1BtPsFN9ExIv7fMC+OymZXUOgt1rW2/IM9X2eq70qYUCUrXa0NFlmSESW3HJ3+wyS
dAGaLF5LAir6NbAJjlpafYwtCRiihKivmJ8JFYEAfuTIIhrXCLvM92c4jFlshRlDEwVaxhKU
kLZZB27beHbgvNon</vt:lpwstr>
  </property>
</Properties>
</file>