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8" r:id="rId3"/>
    <p:sldId id="260" r:id="rId4"/>
    <p:sldId id="263" r:id="rId5"/>
    <p:sldId id="261" r:id="rId6"/>
    <p:sldId id="259" r:id="rId7"/>
    <p:sldId id="264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hannes Sauer (A)" initials="JS(" lastIdx="6" clrIdx="0">
    <p:extLst>
      <p:ext uri="{19B8F6BF-5375-455C-9EA6-DF929625EA0E}">
        <p15:presenceInfo xmlns:p15="http://schemas.microsoft.com/office/powerpoint/2012/main" userId="S-1-5-21-147214757-305610072-1517763936-8985198" providerId="AD"/>
      </p:ext>
    </p:extLst>
  </p:cmAuthor>
  <p:cmAuthor id="2" name="zhaoyin (Yin)" initials="z(" lastIdx="12" clrIdx="1">
    <p:extLst>
      <p:ext uri="{19B8F6BF-5375-455C-9EA6-DF929625EA0E}">
        <p15:presenceInfo xmlns:p15="http://schemas.microsoft.com/office/powerpoint/2012/main" userId="S-1-5-21-147214757-305610072-1517763936-21373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720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13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145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468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644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480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866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23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46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615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90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E77AB-93FD-4794-B628-9A0D5A156DF4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425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1793" TargetMode="External"/><Relationship Id="rId3" Type="http://schemas.openxmlformats.org/officeDocument/2006/relationships/hyperlink" Target="https://jvet-experts.org/doc_end_user/current_document.php?id=11295" TargetMode="External"/><Relationship Id="rId7" Type="http://schemas.openxmlformats.org/officeDocument/2006/relationships/hyperlink" Target="https://jvet-experts.org/doc_end_user/current_document.php?id=11721" TargetMode="External"/><Relationship Id="rId2" Type="http://schemas.openxmlformats.org/officeDocument/2006/relationships/hyperlink" Target="https://jvet-experts.org/doc_end_user/current_document.php?id=1123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1799" TargetMode="External"/><Relationship Id="rId5" Type="http://schemas.openxmlformats.org/officeDocument/2006/relationships/hyperlink" Target="https://jvet-experts.org/doc_end_user/current_document.php?id=11563" TargetMode="External"/><Relationship Id="rId4" Type="http://schemas.openxmlformats.org/officeDocument/2006/relationships/hyperlink" Target="https://jvet-experts.org/doc_end_user/current_document.php?id=11587" TargetMode="External"/><Relationship Id="rId9" Type="http://schemas.openxmlformats.org/officeDocument/2006/relationships/hyperlink" Target="https://jvet-experts.org/doc_end_user/current_document.php?id=13516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JVET-</a:t>
            </a:r>
            <a:r>
              <a:rPr lang="en-CA" dirty="0" smtClean="0"/>
              <a:t>AF0187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Compression of Gaming Contents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hangingPunct="0"/>
            <a:endParaRPr lang="en-CA" dirty="0" smtClean="0"/>
          </a:p>
          <a:p>
            <a:pPr hangingPunct="0"/>
            <a:r>
              <a:rPr lang="en-CA" dirty="0" err="1" smtClean="0"/>
              <a:t>Zehui</a:t>
            </a:r>
            <a:r>
              <a:rPr lang="en-CA" dirty="0" smtClean="0"/>
              <a:t> Lin, </a:t>
            </a:r>
            <a:r>
              <a:rPr lang="en-CA" dirty="0" err="1" smtClean="0"/>
              <a:t>Kangying</a:t>
            </a:r>
            <a:r>
              <a:rPr lang="en-CA" dirty="0" smtClean="0"/>
              <a:t> Cai, Johannes Sauer, </a:t>
            </a:r>
            <a:r>
              <a:rPr lang="en-CA" altLang="zh-CN" dirty="0" smtClean="0"/>
              <a:t>Yin Zhao, </a:t>
            </a:r>
            <a:r>
              <a:rPr lang="en-CA" dirty="0" smtClean="0"/>
              <a:t>Elena Alshina</a:t>
            </a:r>
          </a:p>
          <a:p>
            <a:pPr hangingPunct="0"/>
            <a:r>
              <a:rPr lang="en-CA" dirty="0" smtClean="0"/>
              <a:t>Huawei Technologies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924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Compression of gaming content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32688" y="3383280"/>
            <a:ext cx="1664208" cy="8412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Game engine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273040" y="3383280"/>
            <a:ext cx="1664208" cy="8412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Video encoder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017520" y="3803904"/>
            <a:ext cx="18836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Cloud gaming architecture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76957" y="3434572"/>
            <a:ext cx="1901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Rendered frame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7403592" y="2732635"/>
            <a:ext cx="0" cy="253916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937248" y="2402499"/>
            <a:ext cx="1078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Internet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7869937" y="3397996"/>
            <a:ext cx="1063752" cy="649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Video decoder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9098280" y="3722608"/>
            <a:ext cx="7040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9019032" y="3388852"/>
            <a:ext cx="1185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Decoded frame</a:t>
            </a:r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10204704" y="3383280"/>
            <a:ext cx="1149096" cy="6639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User</a:t>
            </a:r>
            <a:endParaRPr lang="en-US" dirty="0"/>
          </a:p>
        </p:txBody>
      </p:sp>
      <p:grpSp>
        <p:nvGrpSpPr>
          <p:cNvPr id="38" name="Group 37"/>
          <p:cNvGrpSpPr/>
          <p:nvPr/>
        </p:nvGrpSpPr>
        <p:grpSpPr>
          <a:xfrm>
            <a:off x="2487168" y="4047220"/>
            <a:ext cx="8292084" cy="1085458"/>
            <a:chOff x="1764792" y="4047220"/>
            <a:chExt cx="9014460" cy="1085458"/>
          </a:xfrm>
        </p:grpSpPr>
        <p:cxnSp>
          <p:nvCxnSpPr>
            <p:cNvPr id="32" name="Elbow Connector 31"/>
            <p:cNvCxnSpPr>
              <a:stCxn id="18" idx="4"/>
            </p:cNvCxnSpPr>
            <p:nvPr/>
          </p:nvCxnSpPr>
          <p:spPr>
            <a:xfrm rot="5400000">
              <a:off x="5729293" y="82719"/>
              <a:ext cx="1085458" cy="9014460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>
              <a:endCxn id="4" idx="2"/>
            </p:cNvCxnSpPr>
            <p:nvPr/>
          </p:nvCxnSpPr>
          <p:spPr>
            <a:xfrm flipV="1">
              <a:off x="1764792" y="4224528"/>
              <a:ext cx="0" cy="9081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/>
          <p:cNvSpPr txBox="1"/>
          <p:nvPr/>
        </p:nvSpPr>
        <p:spPr>
          <a:xfrm>
            <a:off x="2406187" y="5089380"/>
            <a:ext cx="5582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Screen touch signal / key strokes (smartphone)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key strokes, mouse movement, joystick signal (PC)</a:t>
            </a:r>
            <a:endParaRPr lang="en-US" dirty="0"/>
          </a:p>
        </p:txBody>
      </p:sp>
      <p:cxnSp>
        <p:nvCxnSpPr>
          <p:cNvPr id="44" name="Straight Arrow Connector 43"/>
          <p:cNvCxnSpPr>
            <a:stCxn id="4" idx="2"/>
          </p:cNvCxnSpPr>
          <p:nvPr/>
        </p:nvCxnSpPr>
        <p:spPr>
          <a:xfrm>
            <a:off x="1764792" y="4224528"/>
            <a:ext cx="0" cy="16916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61676" y="4429713"/>
            <a:ext cx="18591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Depth maps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Optical flow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Textures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others</a:t>
            </a:r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978409" y="5938029"/>
            <a:ext cx="1901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unused</a:t>
            </a:r>
            <a:endParaRPr lang="en-US" dirty="0"/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7123043" y="3722608"/>
            <a:ext cx="56109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200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Increasing demand for cloud gaming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 applications</a:t>
            </a:r>
          </a:p>
          <a:p>
            <a:pPr lvl="1"/>
            <a:r>
              <a:rPr lang="en-CA" altLang="zh-CN" sz="2000" dirty="0"/>
              <a:t>Xbox cloud </a:t>
            </a:r>
            <a:r>
              <a:rPr lang="en-CA" altLang="zh-CN" sz="2000" dirty="0" smtClean="0"/>
              <a:t>gaming (Microsoft)</a:t>
            </a:r>
          </a:p>
          <a:p>
            <a:pPr lvl="1"/>
            <a:r>
              <a:rPr lang="en-CA" altLang="zh-CN" sz="2000" dirty="0" smtClean="0"/>
              <a:t>GeForce Now (NVidia)</a:t>
            </a:r>
          </a:p>
          <a:p>
            <a:pPr lvl="1"/>
            <a:r>
              <a:rPr lang="en-CA" altLang="zh-CN" sz="2000" dirty="0" err="1" smtClean="0"/>
              <a:t>Tencent</a:t>
            </a:r>
            <a:r>
              <a:rPr lang="en-CA" altLang="zh-CN" sz="2000" dirty="0" smtClean="0"/>
              <a:t> </a:t>
            </a:r>
            <a:r>
              <a:rPr lang="en-CA" altLang="zh-CN" sz="2000" dirty="0"/>
              <a:t>cloud </a:t>
            </a:r>
            <a:r>
              <a:rPr lang="en-CA" altLang="zh-CN" sz="2000" dirty="0" smtClean="0"/>
              <a:t>gaming (</a:t>
            </a:r>
            <a:r>
              <a:rPr lang="en-CA" altLang="zh-CN" sz="2000" dirty="0" err="1" smtClean="0"/>
              <a:t>Tencent</a:t>
            </a:r>
            <a:r>
              <a:rPr lang="en-CA" altLang="zh-CN" sz="2000" dirty="0" smtClean="0"/>
              <a:t>)</a:t>
            </a:r>
          </a:p>
          <a:p>
            <a:pPr lvl="1"/>
            <a:r>
              <a:rPr lang="en-US" altLang="zh-CN" sz="2000" dirty="0" err="1" smtClean="0"/>
              <a:t>Genshin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Impact </a:t>
            </a:r>
            <a:r>
              <a:rPr lang="en-US" altLang="zh-CN" sz="2000" dirty="0" smtClean="0"/>
              <a:t>Cloud (MIHOYO)</a:t>
            </a:r>
          </a:p>
          <a:p>
            <a:pPr lvl="1"/>
            <a:r>
              <a:rPr lang="en-US" sz="2000" dirty="0" smtClean="0"/>
              <a:t>…</a:t>
            </a:r>
          </a:p>
          <a:p>
            <a:endParaRPr lang="en-US" dirty="0" smtClean="0"/>
          </a:p>
          <a:p>
            <a:r>
              <a:rPr lang="en-US" dirty="0" smtClean="0"/>
              <a:t>Google trends “cloud gaming”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260843"/>
            <a:ext cx="4374191" cy="205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230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Request for 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Content we have in TGM class is not adequate</a:t>
            </a:r>
            <a:endParaRPr lang="en-US" dirty="0"/>
          </a:p>
        </p:txBody>
      </p:sp>
      <p:pic>
        <p:nvPicPr>
          <p:cNvPr id="4" name="Picture 3" descr="Genshin Impact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356" y="2647660"/>
            <a:ext cx="3785649" cy="2272210"/>
          </a:xfrm>
          <a:prstGeom prst="rect">
            <a:avLst/>
          </a:prstGeom>
          <a:noFill/>
          <a:extLst/>
        </p:spPr>
      </p:pic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919020" y="2647660"/>
            <a:ext cx="3523206" cy="22933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61754" y="5350431"/>
            <a:ext cx="2037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ffectLst/>
                <a:latin typeface="Times New Roman" panose="02020603050405020304" pitchFamily="18" charset="0"/>
                <a:ea typeface="DengXian"/>
              </a:rPr>
              <a:t>TGM class in JVET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034058" y="5376563"/>
            <a:ext cx="4166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ffectLst/>
                <a:latin typeface="Times New Roman" panose="02020603050405020304" pitchFamily="18" charset="0"/>
                <a:ea typeface="DengXian"/>
              </a:rPr>
              <a:t>Typical gaming content (</a:t>
            </a:r>
            <a:r>
              <a:rPr lang="en-US" altLang="zh-CN" dirty="0" err="1"/>
              <a:t>Genshin</a:t>
            </a:r>
            <a:r>
              <a:rPr lang="en-US" altLang="zh-CN" dirty="0"/>
              <a:t> Impact</a:t>
            </a:r>
            <a:r>
              <a:rPr lang="en-US" dirty="0" smtClean="0">
                <a:effectLst/>
                <a:latin typeface="Times New Roman" panose="02020603050405020304" pitchFamily="18" charset="0"/>
                <a:ea typeface="DengXian"/>
              </a:rPr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596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9985310" cy="4351338"/>
          </a:xfrm>
        </p:spPr>
        <p:txBody>
          <a:bodyPr>
            <a:normAutofit lnSpcReduction="10000"/>
          </a:bodyPr>
          <a:lstStyle/>
          <a:p>
            <a:pPr lvl="0" hangingPunct="0"/>
            <a:r>
              <a:rPr lang="en-CA" dirty="0"/>
              <a:t>Resolution: 8K, 4K</a:t>
            </a:r>
            <a:r>
              <a:rPr lang="en-US" dirty="0"/>
              <a:t>, </a:t>
            </a:r>
            <a:r>
              <a:rPr lang="en-CA" dirty="0"/>
              <a:t>1080p, 720p</a:t>
            </a:r>
            <a:endParaRPr lang="en-US" dirty="0"/>
          </a:p>
          <a:p>
            <a:pPr lvl="0" hangingPunct="0"/>
            <a:r>
              <a:rPr lang="en-CA" dirty="0"/>
              <a:t>Frame rate: 120fps, 90fps, 60fps, 30fps</a:t>
            </a:r>
            <a:endParaRPr lang="en-US" dirty="0"/>
          </a:p>
          <a:p>
            <a:pPr lvl="0" hangingPunct="0"/>
            <a:r>
              <a:rPr lang="en-CA" b="1" dirty="0"/>
              <a:t>Low latency</a:t>
            </a:r>
            <a:r>
              <a:rPr lang="en-CA" dirty="0"/>
              <a:t>/low complexity: encoding latency &lt; 5ms, decoding latency &lt; 5ms</a:t>
            </a:r>
            <a:endParaRPr lang="en-US" dirty="0"/>
          </a:p>
          <a:p>
            <a:pPr lvl="0" hangingPunct="0"/>
            <a:r>
              <a:rPr lang="en-CA" dirty="0"/>
              <a:t>HDR (optional)</a:t>
            </a:r>
            <a:endParaRPr lang="en-US" dirty="0"/>
          </a:p>
          <a:p>
            <a:pPr lvl="0" hangingPunct="0"/>
            <a:r>
              <a:rPr lang="en-CA" dirty="0"/>
              <a:t>360 (for some games)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Typical </a:t>
            </a:r>
            <a:r>
              <a:rPr lang="en-CA" dirty="0"/>
              <a:t>bitrates </a:t>
            </a:r>
            <a:r>
              <a:rPr lang="en-CA" dirty="0" smtClean="0"/>
              <a:t>for good quality up </a:t>
            </a:r>
            <a:r>
              <a:rPr lang="en-CA" dirty="0"/>
              <a:t>to </a:t>
            </a:r>
            <a:r>
              <a:rPr lang="en-CA" dirty="0" smtClean="0"/>
              <a:t>8Mbps~20Mbps (1080p@60, HEVC)</a:t>
            </a:r>
          </a:p>
          <a:p>
            <a:pPr lvl="1"/>
            <a:r>
              <a:rPr lang="en-CA" dirty="0" smtClean="0"/>
              <a:t>Much higher than for natural content in video streaming applications</a:t>
            </a:r>
          </a:p>
          <a:p>
            <a:pPr lvl="1"/>
            <a:endParaRPr lang="en-CA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33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Previous contributions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CA" dirty="0">
                <a:hlinkClick r:id="rId2"/>
              </a:rPr>
              <a:t>JVET-Y0041</a:t>
            </a:r>
            <a:r>
              <a:rPr lang="en-CA" dirty="0"/>
              <a:t> AHG7: Proposed new class of gaming sequences with depth and optical flow information [G. Martin-</a:t>
            </a:r>
            <a:r>
              <a:rPr lang="en-CA" dirty="0" err="1"/>
              <a:t>Cocher</a:t>
            </a:r>
            <a:r>
              <a:rPr lang="en-CA" dirty="0"/>
              <a:t>, M. </a:t>
            </a:r>
            <a:r>
              <a:rPr lang="en-CA" dirty="0" err="1"/>
              <a:t>Badawi</a:t>
            </a:r>
            <a:r>
              <a:rPr lang="en-CA" dirty="0"/>
              <a:t>, T. Poirier, S. </a:t>
            </a:r>
            <a:r>
              <a:rPr lang="en-CA" dirty="0" err="1"/>
              <a:t>Puri</a:t>
            </a:r>
            <a:r>
              <a:rPr lang="en-CA" dirty="0"/>
              <a:t>, K. Naser (</a:t>
            </a:r>
            <a:r>
              <a:rPr lang="en-CA" dirty="0" err="1"/>
              <a:t>InterDigital</a:t>
            </a:r>
            <a:r>
              <a:rPr lang="en-CA" dirty="0"/>
              <a:t>)]</a:t>
            </a:r>
            <a:endParaRPr lang="en-US" dirty="0"/>
          </a:p>
          <a:p>
            <a:r>
              <a:rPr lang="en-CA" dirty="0" smtClean="0">
                <a:hlinkClick r:id="rId3"/>
              </a:rPr>
              <a:t>JVET-Y0101</a:t>
            </a:r>
            <a:r>
              <a:rPr lang="en-CA" dirty="0" smtClean="0"/>
              <a:t> </a:t>
            </a:r>
            <a:r>
              <a:rPr lang="en-CA" dirty="0"/>
              <a:t>AHG7/AHG10: Depth motion based fast Multi-Type Tree Splitting [S. </a:t>
            </a:r>
            <a:r>
              <a:rPr lang="en-CA" dirty="0" err="1"/>
              <a:t>Puri</a:t>
            </a:r>
            <a:r>
              <a:rPr lang="en-CA" dirty="0"/>
              <a:t>, K. Naser, T. Poirier, G. Martin-</a:t>
            </a:r>
            <a:r>
              <a:rPr lang="en-CA" dirty="0" err="1"/>
              <a:t>Cocher</a:t>
            </a:r>
            <a:r>
              <a:rPr lang="en-CA" dirty="0"/>
              <a:t> (</a:t>
            </a:r>
            <a:r>
              <a:rPr lang="en-CA" dirty="0" err="1"/>
              <a:t>InterDigital</a:t>
            </a:r>
            <a:r>
              <a:rPr lang="en-CA" dirty="0" smtClean="0"/>
              <a:t>)]</a:t>
            </a:r>
          </a:p>
          <a:p>
            <a:r>
              <a:rPr lang="en-CA" dirty="0">
                <a:hlinkClick r:id="rId4"/>
              </a:rPr>
              <a:t>JVET-Z0138</a:t>
            </a:r>
            <a:r>
              <a:rPr lang="en-CA" dirty="0"/>
              <a:t> AHG7: Update on gaming sequences [T. Poirier, G. Martin-</a:t>
            </a:r>
            <a:r>
              <a:rPr lang="en-CA" dirty="0" err="1"/>
              <a:t>Cocher</a:t>
            </a:r>
            <a:r>
              <a:rPr lang="en-CA" dirty="0"/>
              <a:t>, E. </a:t>
            </a:r>
            <a:r>
              <a:rPr lang="en-CA" dirty="0" err="1"/>
              <a:t>Faivre</a:t>
            </a:r>
            <a:r>
              <a:rPr lang="en-CA" dirty="0"/>
              <a:t> </a:t>
            </a:r>
            <a:r>
              <a:rPr lang="en-CA" dirty="0" err="1"/>
              <a:t>d'Arcier</a:t>
            </a:r>
            <a:r>
              <a:rPr lang="en-CA" dirty="0"/>
              <a:t> (</a:t>
            </a:r>
            <a:r>
              <a:rPr lang="en-CA" dirty="0" err="1"/>
              <a:t>InterDigital</a:t>
            </a:r>
            <a:r>
              <a:rPr lang="en-CA" dirty="0" smtClean="0"/>
              <a:t>)]</a:t>
            </a:r>
          </a:p>
          <a:p>
            <a:r>
              <a:rPr lang="en-CA" u="sng" dirty="0">
                <a:hlinkClick r:id="rId5"/>
              </a:rPr>
              <a:t>JVET-Z0116</a:t>
            </a:r>
            <a:r>
              <a:rPr lang="en-CA" dirty="0"/>
              <a:t> AHG7: Refined low latency and controlled complexity configuration for cloud gaming [S. </a:t>
            </a:r>
            <a:r>
              <a:rPr lang="en-CA" dirty="0" err="1"/>
              <a:t>Puri</a:t>
            </a:r>
            <a:r>
              <a:rPr lang="en-CA" dirty="0"/>
              <a:t>, P. Le </a:t>
            </a:r>
            <a:r>
              <a:rPr lang="en-CA" dirty="0" err="1"/>
              <a:t>Guyadec</a:t>
            </a:r>
            <a:r>
              <a:rPr lang="en-CA" dirty="0"/>
              <a:t>, K. Naser, G. Martin-</a:t>
            </a:r>
            <a:r>
              <a:rPr lang="en-CA" dirty="0" err="1"/>
              <a:t>Cocher</a:t>
            </a:r>
            <a:r>
              <a:rPr lang="en-CA" dirty="0"/>
              <a:t>, T. Poirier (</a:t>
            </a:r>
            <a:r>
              <a:rPr lang="en-CA" dirty="0" err="1"/>
              <a:t>InterDigital</a:t>
            </a:r>
            <a:r>
              <a:rPr lang="en-CA" dirty="0"/>
              <a:t>)] </a:t>
            </a:r>
          </a:p>
          <a:p>
            <a:r>
              <a:rPr lang="en-CA" dirty="0">
                <a:hlinkClick r:id="rId6"/>
              </a:rPr>
              <a:t>JVET-AA0123</a:t>
            </a:r>
            <a:r>
              <a:rPr lang="en-CA" dirty="0"/>
              <a:t> [AHG-7] Update on gaming sequences from </a:t>
            </a:r>
            <a:r>
              <a:rPr lang="en-CA" dirty="0" err="1"/>
              <a:t>InterDigital</a:t>
            </a:r>
            <a:r>
              <a:rPr lang="en-CA" dirty="0"/>
              <a:t> [T. Poirier, S. </a:t>
            </a:r>
            <a:r>
              <a:rPr lang="en-CA" dirty="0" err="1"/>
              <a:t>Puri</a:t>
            </a:r>
            <a:r>
              <a:rPr lang="en-CA" dirty="0"/>
              <a:t>, G. Martin-</a:t>
            </a:r>
            <a:r>
              <a:rPr lang="en-CA" dirty="0" err="1"/>
              <a:t>Cocher</a:t>
            </a:r>
            <a:r>
              <a:rPr lang="en-CA" dirty="0"/>
              <a:t>, E. </a:t>
            </a:r>
            <a:r>
              <a:rPr lang="en-CA" dirty="0" err="1"/>
              <a:t>Faivre</a:t>
            </a:r>
            <a:r>
              <a:rPr lang="en-CA" dirty="0"/>
              <a:t> </a:t>
            </a:r>
            <a:r>
              <a:rPr lang="en-CA" dirty="0" err="1"/>
              <a:t>d'Arcier</a:t>
            </a:r>
            <a:r>
              <a:rPr lang="en-CA" dirty="0"/>
              <a:t> (</a:t>
            </a:r>
            <a:r>
              <a:rPr lang="en-CA" dirty="0" err="1"/>
              <a:t>InterDigital</a:t>
            </a:r>
            <a:r>
              <a:rPr lang="en-CA" dirty="0"/>
              <a:t>)]</a:t>
            </a:r>
            <a:endParaRPr lang="en-US" sz="2900" dirty="0"/>
          </a:p>
          <a:p>
            <a:r>
              <a:rPr lang="en-CA" sz="2900" dirty="0">
                <a:hlinkClick r:id="rId7"/>
              </a:rPr>
              <a:t>JVET-AA0046</a:t>
            </a:r>
            <a:r>
              <a:rPr lang="en-CA" sz="2900" dirty="0"/>
              <a:t> [AhG4] Report on AhG4 meeting on development of a gaming-type CTC class [M. Wien (AHG chair)]</a:t>
            </a:r>
            <a:endParaRPr lang="en-US" sz="2900" dirty="0"/>
          </a:p>
          <a:p>
            <a:r>
              <a:rPr lang="en-CA" sz="2900" dirty="0">
                <a:hlinkClick r:id="rId8"/>
              </a:rPr>
              <a:t>JVET-AA0117</a:t>
            </a:r>
            <a:r>
              <a:rPr lang="en-CA" sz="2900" dirty="0"/>
              <a:t> AHG-7: refining low delay configuration for cloud gaming [S. </a:t>
            </a:r>
            <a:r>
              <a:rPr lang="en-CA" sz="2900" dirty="0" err="1"/>
              <a:t>Puri</a:t>
            </a:r>
            <a:r>
              <a:rPr lang="en-CA" sz="2900" dirty="0"/>
              <a:t>, T. Poirier, P. Le </a:t>
            </a:r>
            <a:r>
              <a:rPr lang="en-CA" sz="2900" dirty="0" err="1"/>
              <a:t>Guyadec</a:t>
            </a:r>
            <a:r>
              <a:rPr lang="en-CA" sz="2900" dirty="0"/>
              <a:t>, A. Robert, K. Naser, G. Martin-</a:t>
            </a:r>
            <a:r>
              <a:rPr lang="en-CA" sz="2900" dirty="0" err="1"/>
              <a:t>Cocher</a:t>
            </a:r>
            <a:r>
              <a:rPr lang="en-CA" sz="2900" dirty="0"/>
              <a:t>, E. François (</a:t>
            </a:r>
            <a:r>
              <a:rPr lang="en-CA" sz="2900" dirty="0" err="1"/>
              <a:t>InterDigital</a:t>
            </a:r>
            <a:r>
              <a:rPr lang="en-CA" sz="2900" dirty="0"/>
              <a:t>)]</a:t>
            </a:r>
            <a:endParaRPr lang="en-US" sz="2900" dirty="0"/>
          </a:p>
          <a:p>
            <a:r>
              <a:rPr lang="en-CA" sz="2900" dirty="0">
                <a:hlinkClick r:id="rId9"/>
              </a:rPr>
              <a:t>JVET-AF0253</a:t>
            </a:r>
            <a:r>
              <a:rPr lang="en-CA" sz="2900" dirty="0"/>
              <a:t> [AHG-7] On the proposed gaming sequences from </a:t>
            </a:r>
            <a:r>
              <a:rPr lang="en-CA" sz="2900" dirty="0" err="1"/>
              <a:t>InterDigital</a:t>
            </a:r>
            <a:r>
              <a:rPr lang="en-CA" sz="2900" dirty="0"/>
              <a:t> and class gaming [S. </a:t>
            </a:r>
            <a:r>
              <a:rPr lang="en-CA" sz="2900" dirty="0" err="1"/>
              <a:t>Puri</a:t>
            </a:r>
            <a:r>
              <a:rPr lang="en-CA" sz="2900" dirty="0"/>
              <a:t>, T. Poirier, C. </a:t>
            </a:r>
            <a:r>
              <a:rPr lang="en-CA" sz="2900" dirty="0" err="1"/>
              <a:t>Bonnineau</a:t>
            </a:r>
            <a:r>
              <a:rPr lang="en-CA" sz="2900" dirty="0"/>
              <a:t>, I. </a:t>
            </a:r>
            <a:r>
              <a:rPr lang="en-CA" sz="2900" dirty="0" err="1"/>
              <a:t>Marzuki</a:t>
            </a:r>
            <a:r>
              <a:rPr lang="en-CA" sz="2900" dirty="0"/>
              <a:t>, R. </a:t>
            </a:r>
            <a:r>
              <a:rPr lang="en-CA" sz="2900" dirty="0" err="1"/>
              <a:t>Utida</a:t>
            </a:r>
            <a:r>
              <a:rPr lang="en-CA" sz="2900" dirty="0"/>
              <a:t>, E. Francois (</a:t>
            </a:r>
            <a:r>
              <a:rPr lang="en-CA" sz="2900" dirty="0" err="1"/>
              <a:t>InterDigital</a:t>
            </a:r>
            <a:r>
              <a:rPr lang="en-CA" sz="2900" dirty="0"/>
              <a:t>)]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809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of using auxiliary input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478" y="1825625"/>
            <a:ext cx="4919870" cy="4351338"/>
          </a:xfrm>
        </p:spPr>
        <p:txBody>
          <a:bodyPr/>
          <a:lstStyle/>
          <a:p>
            <a:r>
              <a:rPr lang="en-US" dirty="0" smtClean="0"/>
              <a:t>Coding </a:t>
            </a:r>
            <a:r>
              <a:rPr lang="en-US" dirty="0"/>
              <a:t>tool </a:t>
            </a:r>
            <a:r>
              <a:rPr lang="en-US" dirty="0" smtClean="0"/>
              <a:t>for </a:t>
            </a:r>
            <a:r>
              <a:rPr lang="en-US" dirty="0"/>
              <a:t>gaming </a:t>
            </a:r>
            <a:r>
              <a:rPr lang="en-US" dirty="0" smtClean="0"/>
              <a:t>content</a:t>
            </a:r>
          </a:p>
          <a:p>
            <a:pPr lvl="1"/>
            <a:r>
              <a:rPr lang="en-US" dirty="0" smtClean="0"/>
              <a:t>Uses </a:t>
            </a:r>
            <a:r>
              <a:rPr lang="en-CA" dirty="0" smtClean="0"/>
              <a:t>auxiliary </a:t>
            </a:r>
            <a:r>
              <a:rPr lang="en-CA" dirty="0"/>
              <a:t>information</a:t>
            </a:r>
            <a:r>
              <a:rPr lang="en-US" dirty="0"/>
              <a:t> </a:t>
            </a:r>
            <a:r>
              <a:rPr lang="en-US" dirty="0" smtClean="0"/>
              <a:t>provided by </a:t>
            </a:r>
            <a:r>
              <a:rPr lang="en-US" dirty="0"/>
              <a:t>game </a:t>
            </a:r>
            <a:r>
              <a:rPr lang="en-US" dirty="0" smtClean="0"/>
              <a:t>engine</a:t>
            </a:r>
          </a:p>
          <a:p>
            <a:pPr lvl="1"/>
            <a:r>
              <a:rPr lang="en-US" dirty="0" smtClean="0"/>
              <a:t>No low-level tool changes</a:t>
            </a:r>
          </a:p>
          <a:p>
            <a:pPr lvl="1"/>
            <a:r>
              <a:rPr lang="en-US" dirty="0" smtClean="0"/>
              <a:t>Similar gain as ECM-10.0</a:t>
            </a:r>
          </a:p>
          <a:p>
            <a:pPr lvl="1"/>
            <a:r>
              <a:rPr lang="en-US" dirty="0" smtClean="0"/>
              <a:t>Similar speed as VTM-16.0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77083" y="1368424"/>
            <a:ext cx="16201926" cy="6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图片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773" y="1825625"/>
            <a:ext cx="6886713" cy="411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452729" y="5987833"/>
            <a:ext cx="780884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SimHei"/>
                <a:cs typeface="Mangal"/>
              </a:rPr>
              <a:t>Compression performance (low delay P mode) over one 1080p/60fps sequence rendered using UE v4.27 and the 3D asset “West Desert Town”.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220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Goal: Better support of gaming content</a:t>
            </a:r>
          </a:p>
          <a:p>
            <a:r>
              <a:rPr lang="en-US" dirty="0" smtClean="0"/>
              <a:t>Build on existing standards</a:t>
            </a:r>
          </a:p>
          <a:p>
            <a:pPr lvl="1"/>
            <a:r>
              <a:rPr lang="en-US" dirty="0" smtClean="0"/>
              <a:t>Direction 1: Encoder only optimization</a:t>
            </a:r>
          </a:p>
          <a:p>
            <a:pPr lvl="2"/>
            <a:r>
              <a:rPr lang="en-US" dirty="0" smtClean="0"/>
              <a:t>Develop encoder that can utilize additional input (depth/optical flow) to make better/faster decisions</a:t>
            </a:r>
          </a:p>
          <a:p>
            <a:pPr lvl="1"/>
            <a:r>
              <a:rPr lang="en-US" dirty="0" smtClean="0"/>
              <a:t>Direction 2: VVC Extension</a:t>
            </a:r>
          </a:p>
          <a:p>
            <a:pPr lvl="2"/>
            <a:r>
              <a:rPr lang="en-US" dirty="0" smtClean="0"/>
              <a:t>Frame-level coding tool using the auxiliary input at both encoder &amp; decoder</a:t>
            </a:r>
          </a:p>
          <a:p>
            <a:pPr lvl="2"/>
            <a:r>
              <a:rPr lang="en-US" dirty="0" smtClean="0"/>
              <a:t>No new low-level tools</a:t>
            </a:r>
          </a:p>
          <a:p>
            <a:pPr lvl="1"/>
            <a:r>
              <a:rPr lang="en-US" dirty="0" smtClean="0"/>
              <a:t>Testing conditions for cloud gaming video coding</a:t>
            </a:r>
          </a:p>
          <a:p>
            <a:pPr lvl="2"/>
            <a:r>
              <a:rPr lang="en-US" dirty="0" smtClean="0"/>
              <a:t>LDP/LDB</a:t>
            </a:r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186810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571</Words>
  <Application>Microsoft Office PowerPoint</Application>
  <PresentationFormat>Widescreen</PresentationFormat>
  <Paragraphs>72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SimSun</vt:lpstr>
      <vt:lpstr>Arial</vt:lpstr>
      <vt:lpstr>Calibri</vt:lpstr>
      <vt:lpstr>Calibri Light</vt:lpstr>
      <vt:lpstr>DengXian</vt:lpstr>
      <vt:lpstr>Mangal</vt:lpstr>
      <vt:lpstr>SimHei</vt:lpstr>
      <vt:lpstr>Times New Roman</vt:lpstr>
      <vt:lpstr>Office Theme</vt:lpstr>
      <vt:lpstr>JVET-AF0187 Compression of Gaming Contents</vt:lpstr>
      <vt:lpstr>Compression of gaming content</vt:lpstr>
      <vt:lpstr>Increasing demand for cloud gaming</vt:lpstr>
      <vt:lpstr>Request for content</vt:lpstr>
      <vt:lpstr>Requirements</vt:lpstr>
      <vt:lpstr>Previous contributions</vt:lpstr>
      <vt:lpstr>Potential of using auxiliary input</vt:lpstr>
      <vt:lpstr>Recommendations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JVET-AF018 Compression of Gaming Contents</dc:title>
  <dc:creator>Johannes Sauer (A)</dc:creator>
  <cp:lastModifiedBy>Johannes Sauer (A)</cp:lastModifiedBy>
  <cp:revision>48</cp:revision>
  <dcterms:created xsi:type="dcterms:W3CDTF">2023-10-15T12:55:45Z</dcterms:created>
  <dcterms:modified xsi:type="dcterms:W3CDTF">2023-10-16T14:33:55Z</dcterms:modified>
</cp:coreProperties>
</file>